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82" r:id="rId3"/>
    <p:sldId id="266" r:id="rId4"/>
    <p:sldId id="267" r:id="rId5"/>
    <p:sldId id="271" r:id="rId6"/>
    <p:sldId id="272" r:id="rId7"/>
    <p:sldId id="270" r:id="rId8"/>
    <p:sldId id="268" r:id="rId9"/>
    <p:sldId id="269" r:id="rId10"/>
    <p:sldId id="273" r:id="rId11"/>
    <p:sldId id="288" r:id="rId12"/>
    <p:sldId id="263" r:id="rId13"/>
    <p:sldId id="278" r:id="rId14"/>
    <p:sldId id="259" r:id="rId15"/>
    <p:sldId id="284" r:id="rId16"/>
    <p:sldId id="287" r:id="rId17"/>
    <p:sldId id="260" r:id="rId18"/>
    <p:sldId id="274" r:id="rId19"/>
    <p:sldId id="275" r:id="rId20"/>
    <p:sldId id="276" r:id="rId21"/>
    <p:sldId id="277" r:id="rId22"/>
    <p:sldId id="261" r:id="rId23"/>
    <p:sldId id="262" r:id="rId24"/>
    <p:sldId id="279" r:id="rId25"/>
    <p:sldId id="264" r:id="rId26"/>
    <p:sldId id="289" r:id="rId27"/>
    <p:sldId id="290" r:id="rId28"/>
    <p:sldId id="291" r:id="rId29"/>
    <p:sldId id="292" r:id="rId30"/>
    <p:sldId id="280" r:id="rId31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6" autoAdjust="0"/>
    <p:restoredTop sz="94660"/>
  </p:normalViewPr>
  <p:slideViewPr>
    <p:cSldViewPr snapToGrid="0">
      <p:cViewPr varScale="1">
        <p:scale>
          <a:sx n="87" d="100"/>
          <a:sy n="87" d="100"/>
        </p:scale>
        <p:origin x="29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da uredite slog podnaslova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1D0AE-A414-4162-A168-B2639951337C}" type="datetimeFigureOut">
              <a:rPr lang="sl-SI" smtClean="0"/>
              <a:t>18. 10. 2023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701CB-27D9-4E68-B164-9C6A944FECB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17653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1D0AE-A414-4162-A168-B2639951337C}" type="datetimeFigureOut">
              <a:rPr lang="sl-SI" smtClean="0"/>
              <a:t>18. 10. 2023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701CB-27D9-4E68-B164-9C6A944FECB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0931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1D0AE-A414-4162-A168-B2639951337C}" type="datetimeFigureOut">
              <a:rPr lang="sl-SI" smtClean="0"/>
              <a:t>18. 10. 2023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701CB-27D9-4E68-B164-9C6A944FECB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49374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1D0AE-A414-4162-A168-B2639951337C}" type="datetimeFigureOut">
              <a:rPr lang="sl-SI" smtClean="0"/>
              <a:t>18. 10. 2023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701CB-27D9-4E68-B164-9C6A944FECB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6872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1D0AE-A414-4162-A168-B2639951337C}" type="datetimeFigureOut">
              <a:rPr lang="sl-SI" smtClean="0"/>
              <a:t>18. 10. 2023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701CB-27D9-4E68-B164-9C6A944FECB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18790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1D0AE-A414-4162-A168-B2639951337C}" type="datetimeFigureOut">
              <a:rPr lang="sl-SI" smtClean="0"/>
              <a:t>18. 10. 2023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701CB-27D9-4E68-B164-9C6A944FECB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64361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1D0AE-A414-4162-A168-B2639951337C}" type="datetimeFigureOut">
              <a:rPr lang="sl-SI" smtClean="0"/>
              <a:t>18. 10. 2023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701CB-27D9-4E68-B164-9C6A944FECB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62151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1D0AE-A414-4162-A168-B2639951337C}" type="datetimeFigureOut">
              <a:rPr lang="sl-SI" smtClean="0"/>
              <a:t>18. 10. 2023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701CB-27D9-4E68-B164-9C6A944FECB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83588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1D0AE-A414-4162-A168-B2639951337C}" type="datetimeFigureOut">
              <a:rPr lang="sl-SI" smtClean="0"/>
              <a:t>18. 10. 2023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701CB-27D9-4E68-B164-9C6A944FECB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46487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1D0AE-A414-4162-A168-B2639951337C}" type="datetimeFigureOut">
              <a:rPr lang="sl-SI" smtClean="0"/>
              <a:t>18. 10. 2023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701CB-27D9-4E68-B164-9C6A944FECB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01632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1D0AE-A414-4162-A168-B2639951337C}" type="datetimeFigureOut">
              <a:rPr lang="sl-SI" smtClean="0"/>
              <a:t>18. 10. 2023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701CB-27D9-4E68-B164-9C6A944FECB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65104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1D0AE-A414-4162-A168-B2639951337C}" type="datetimeFigureOut">
              <a:rPr lang="sl-SI" smtClean="0"/>
              <a:t>18. 10. 2023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701CB-27D9-4E68-B164-9C6A944FECB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02516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cid:image001.jpg@01D924D0.9C230AC0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STRATEGIJA UPRAVLJANJA S POTOČNO POSTRVJO</a:t>
            </a:r>
            <a:br>
              <a:rPr lang="en-US" dirty="0" smtClean="0"/>
            </a:br>
            <a:r>
              <a:rPr lang="en-US" sz="2200" dirty="0" err="1"/>
              <a:t>C</a:t>
            </a:r>
            <a:r>
              <a:rPr lang="en-US" sz="2200" dirty="0" err="1" smtClean="0"/>
              <a:t>iljni</a:t>
            </a:r>
            <a:r>
              <a:rPr lang="en-US" sz="2200" dirty="0" smtClean="0"/>
              <a:t> </a:t>
            </a:r>
            <a:r>
              <a:rPr lang="en-US" sz="2200" dirty="0" err="1" smtClean="0"/>
              <a:t>raziskovalni</a:t>
            </a:r>
            <a:r>
              <a:rPr lang="en-US" sz="2200" dirty="0" smtClean="0"/>
              <a:t> </a:t>
            </a:r>
            <a:r>
              <a:rPr lang="en-US" sz="2200" dirty="0" err="1" smtClean="0"/>
              <a:t>projekt</a:t>
            </a:r>
            <a:r>
              <a:rPr lang="en-US" sz="2200" dirty="0" smtClean="0"/>
              <a:t> “</a:t>
            </a:r>
            <a:r>
              <a:rPr lang="en-US" sz="2200" dirty="0" err="1" smtClean="0"/>
              <a:t>Izdelava</a:t>
            </a:r>
            <a:r>
              <a:rPr lang="en-US" sz="2200" dirty="0" smtClean="0"/>
              <a:t> </a:t>
            </a:r>
            <a:r>
              <a:rPr lang="en-US" sz="2200" dirty="0" err="1" smtClean="0"/>
              <a:t>strategije</a:t>
            </a:r>
            <a:r>
              <a:rPr lang="en-US" sz="2200" dirty="0" smtClean="0"/>
              <a:t> </a:t>
            </a:r>
            <a:r>
              <a:rPr lang="en-US" sz="2200" dirty="0" err="1" smtClean="0"/>
              <a:t>upravljanja</a:t>
            </a:r>
            <a:r>
              <a:rPr lang="en-US" sz="2200" dirty="0" smtClean="0"/>
              <a:t> s potočno </a:t>
            </a:r>
            <a:r>
              <a:rPr lang="en-US" sz="2200" dirty="0" err="1" smtClean="0"/>
              <a:t>postrvjo</a:t>
            </a:r>
            <a:r>
              <a:rPr lang="en-US" sz="2200" dirty="0" smtClean="0"/>
              <a:t> v </a:t>
            </a:r>
            <a:r>
              <a:rPr lang="en-US" sz="2200" dirty="0" err="1" smtClean="0"/>
              <a:t>Sloveniji</a:t>
            </a:r>
            <a:endParaRPr lang="sl-SI" sz="22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778854"/>
          </a:xfrm>
        </p:spPr>
        <p:txBody>
          <a:bodyPr>
            <a:normAutofit lnSpcReduction="10000"/>
          </a:bodyPr>
          <a:lstStyle/>
          <a:p>
            <a:endParaRPr lang="en-GB" dirty="0" smtClean="0"/>
          </a:p>
          <a:p>
            <a:r>
              <a:rPr lang="en-GB" dirty="0" err="1" smtClean="0"/>
              <a:t>Zavod</a:t>
            </a:r>
            <a:r>
              <a:rPr lang="en-GB" dirty="0" smtClean="0"/>
              <a:t> za </a:t>
            </a:r>
            <a:r>
              <a:rPr lang="en-GB" dirty="0" err="1" smtClean="0"/>
              <a:t>ribištvo</a:t>
            </a:r>
            <a:r>
              <a:rPr lang="en-GB" dirty="0" smtClean="0"/>
              <a:t> </a:t>
            </a:r>
            <a:r>
              <a:rPr lang="en-GB" dirty="0" err="1" smtClean="0"/>
              <a:t>slovenije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dr. Daša Zabric, Lucija Ramšak, Danilo Puklavec, Tina Leskošek</a:t>
            </a:r>
            <a:endParaRPr lang="en-GB" dirty="0"/>
          </a:p>
          <a:p>
            <a:endParaRPr lang="sl-SI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8932985" y="5820508"/>
            <a:ext cx="2321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Lukovica</a:t>
            </a:r>
            <a:r>
              <a:rPr lang="en-US" dirty="0" smtClean="0"/>
              <a:t>, 18.10.2023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9373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Gojitveni</a:t>
            </a:r>
            <a:r>
              <a:rPr lang="en-US" dirty="0"/>
              <a:t> </a:t>
            </a:r>
            <a:r>
              <a:rPr lang="en-US" dirty="0" err="1"/>
              <a:t>potoki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8142" y="1781300"/>
            <a:ext cx="7077126" cy="46374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142" y="1765401"/>
            <a:ext cx="7077126" cy="466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7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Sistemska vpeljava strategije v prakso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 algn="just" fontAlgn="base"/>
            <a:r>
              <a:rPr lang="en-US" dirty="0" err="1">
                <a:ea typeface="Times New Roman" panose="02020603050405020304" pitchFamily="18" charset="0"/>
                <a:cs typeface="Calibri" panose="020F0502020204030204" pitchFamily="34" charset="0"/>
              </a:rPr>
              <a:t>Spremembe</a:t>
            </a:r>
            <a:r>
              <a:rPr lang="en-US" dirty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dirty="0" err="1">
                <a:ea typeface="Times New Roman" panose="02020603050405020304" pitchFamily="18" charset="0"/>
                <a:cs typeface="Calibri" panose="020F0502020204030204" pitchFamily="34" charset="0"/>
              </a:rPr>
              <a:t>predlagane</a:t>
            </a:r>
            <a:r>
              <a:rPr lang="en-US" dirty="0">
                <a:ea typeface="Times New Roman" panose="02020603050405020304" pitchFamily="18" charset="0"/>
                <a:cs typeface="Calibri" panose="020F0502020204030204" pitchFamily="34" charset="0"/>
              </a:rPr>
              <a:t> s </a:t>
            </a:r>
            <a:r>
              <a:rPr lang="en-US" dirty="0" err="1">
                <a:ea typeface="Times New Roman" panose="02020603050405020304" pitchFamily="18" charset="0"/>
                <a:cs typeface="Calibri" panose="020F0502020204030204" pitchFamily="34" charset="0"/>
              </a:rPr>
              <a:t>strategijo</a:t>
            </a:r>
            <a:r>
              <a:rPr lang="en-US" dirty="0">
                <a:ea typeface="Times New Roman" panose="02020603050405020304" pitchFamily="18" charset="0"/>
                <a:cs typeface="Calibri" panose="020F0502020204030204" pitchFamily="34" charset="0"/>
              </a:rPr>
              <a:t> bodo v </a:t>
            </a:r>
            <a:r>
              <a:rPr lang="en-US" dirty="0" err="1">
                <a:ea typeface="Times New Roman" panose="02020603050405020304" pitchFamily="18" charset="0"/>
                <a:cs typeface="Calibri" panose="020F0502020204030204" pitchFamily="34" charset="0"/>
              </a:rPr>
              <a:t>prakso</a:t>
            </a:r>
            <a:r>
              <a:rPr lang="en-US" dirty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dirty="0" err="1">
                <a:ea typeface="Times New Roman" panose="02020603050405020304" pitchFamily="18" charset="0"/>
                <a:cs typeface="Calibri" panose="020F0502020204030204" pitchFamily="34" charset="0"/>
              </a:rPr>
              <a:t>vpeljane</a:t>
            </a:r>
            <a:r>
              <a:rPr lang="en-US" dirty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dirty="0" err="1">
                <a:ea typeface="Times New Roman" panose="02020603050405020304" pitchFamily="18" charset="0"/>
                <a:cs typeface="Calibri" panose="020F0502020204030204" pitchFamily="34" charset="0"/>
              </a:rPr>
              <a:t>postopno</a:t>
            </a:r>
            <a:r>
              <a:rPr lang="en-US" dirty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dirty="0" err="1">
                <a:ea typeface="Times New Roman" panose="02020603050405020304" pitchFamily="18" charset="0"/>
                <a:cs typeface="Calibri" panose="020F0502020204030204" pitchFamily="34" charset="0"/>
              </a:rPr>
              <a:t>tekom</a:t>
            </a:r>
            <a:r>
              <a:rPr lang="en-US" dirty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dirty="0" err="1">
                <a:ea typeface="Times New Roman" panose="02020603050405020304" pitchFamily="18" charset="0"/>
                <a:cs typeface="Calibri" panose="020F0502020204030204" pitchFamily="34" charset="0"/>
              </a:rPr>
              <a:t>enega</a:t>
            </a:r>
            <a:r>
              <a:rPr lang="en-US" dirty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načrtovalskega</a:t>
            </a:r>
            <a:r>
              <a:rPr lang="en-US" dirty="0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obdobja</a:t>
            </a:r>
            <a:r>
              <a:rPr lang="en-US" dirty="0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dirty="0">
                <a:ea typeface="Times New Roman" panose="02020603050405020304" pitchFamily="18" charset="0"/>
                <a:cs typeface="Calibri" panose="020F0502020204030204" pitchFamily="34" charset="0"/>
              </a:rPr>
              <a:t>(2023 </a:t>
            </a:r>
            <a:r>
              <a:rPr lang="x-none" dirty="0">
                <a:ea typeface="Times New Roman" panose="02020603050405020304" pitchFamily="18" charset="0"/>
                <a:cs typeface="Calibri" panose="020F0502020204030204" pitchFamily="34" charset="0"/>
              </a:rPr>
              <a:t>–</a:t>
            </a:r>
            <a:r>
              <a:rPr lang="en-US" dirty="0">
                <a:ea typeface="Times New Roman" panose="02020603050405020304" pitchFamily="18" charset="0"/>
                <a:cs typeface="Calibri" panose="020F0502020204030204" pitchFamily="34" charset="0"/>
              </a:rPr>
              <a:t> 2028). Po </a:t>
            </a:r>
            <a:r>
              <a:rPr lang="en-US" dirty="0" err="1">
                <a:ea typeface="Times New Roman" panose="02020603050405020304" pitchFamily="18" charset="0"/>
                <a:cs typeface="Calibri" panose="020F0502020204030204" pitchFamily="34" charset="0"/>
              </a:rPr>
              <a:t>zaključku</a:t>
            </a:r>
            <a:r>
              <a:rPr lang="en-US" dirty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dirty="0" err="1">
                <a:ea typeface="Times New Roman" panose="02020603050405020304" pitchFamily="18" charset="0"/>
                <a:cs typeface="Calibri" panose="020F0502020204030204" pitchFamily="34" charset="0"/>
              </a:rPr>
              <a:t>obd</a:t>
            </a:r>
            <a:r>
              <a:rPr lang="sl-SI" dirty="0">
                <a:ea typeface="Times New Roman" panose="02020603050405020304" pitchFamily="18" charset="0"/>
                <a:cs typeface="Calibri" panose="020F0502020204030204" pitchFamily="34" charset="0"/>
              </a:rPr>
              <a:t>o</a:t>
            </a:r>
            <a:r>
              <a:rPr lang="en-US" dirty="0" err="1">
                <a:ea typeface="Times New Roman" panose="02020603050405020304" pitchFamily="18" charset="0"/>
                <a:cs typeface="Calibri" panose="020F0502020204030204" pitchFamily="34" charset="0"/>
              </a:rPr>
              <a:t>bja</a:t>
            </a:r>
            <a:r>
              <a:rPr lang="en-US" dirty="0">
                <a:ea typeface="Times New Roman" panose="02020603050405020304" pitchFamily="18" charset="0"/>
                <a:cs typeface="Calibri" panose="020F0502020204030204" pitchFamily="34" charset="0"/>
              </a:rPr>
              <a:t> bodo </a:t>
            </a:r>
            <a:r>
              <a:rPr lang="en-US" dirty="0" err="1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doseženi</a:t>
            </a:r>
            <a:r>
              <a:rPr lang="en-US" dirty="0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cilji</a:t>
            </a:r>
            <a:r>
              <a:rPr lang="en-US" dirty="0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analizirani</a:t>
            </a:r>
            <a:r>
              <a:rPr lang="en-US" dirty="0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dirty="0">
                <a:ea typeface="Times New Roman" panose="02020603050405020304" pitchFamily="18" charset="0"/>
                <a:cs typeface="Calibri" panose="020F0502020204030204" pitchFamily="34" charset="0"/>
              </a:rPr>
              <a:t>in </a:t>
            </a:r>
            <a:r>
              <a:rPr lang="en-US" dirty="0" err="1">
                <a:ea typeface="Times New Roman" panose="02020603050405020304" pitchFamily="18" charset="0"/>
                <a:cs typeface="Calibri" panose="020F0502020204030204" pitchFamily="34" charset="0"/>
              </a:rPr>
              <a:t>overdnoteni</a:t>
            </a:r>
            <a:r>
              <a:rPr lang="en-US" dirty="0"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dirty="0" err="1">
                <a:ea typeface="Times New Roman" panose="02020603050405020304" pitchFamily="18" charset="0"/>
                <a:cs typeface="Calibri" panose="020F0502020204030204" pitchFamily="34" charset="0"/>
              </a:rPr>
              <a:t>nato</a:t>
            </a:r>
            <a:r>
              <a:rPr lang="en-US" dirty="0">
                <a:ea typeface="Times New Roman" panose="02020603050405020304" pitchFamily="18" charset="0"/>
                <a:cs typeface="Calibri" panose="020F0502020204030204" pitchFamily="34" charset="0"/>
              </a:rPr>
              <a:t> se bodo </a:t>
            </a:r>
            <a:r>
              <a:rPr lang="en-US" dirty="0" err="1">
                <a:ea typeface="Times New Roman" panose="02020603050405020304" pitchFamily="18" charset="0"/>
                <a:cs typeface="Calibri" panose="020F0502020204030204" pitchFamily="34" charset="0"/>
              </a:rPr>
              <a:t>določili</a:t>
            </a:r>
            <a:r>
              <a:rPr lang="en-US" dirty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dirty="0" err="1">
                <a:ea typeface="Times New Roman" panose="02020603050405020304" pitchFamily="18" charset="0"/>
                <a:cs typeface="Calibri" panose="020F0502020204030204" pitchFamily="34" charset="0"/>
              </a:rPr>
              <a:t>novi</a:t>
            </a:r>
            <a:r>
              <a:rPr lang="en-US" dirty="0"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</a:p>
          <a:p>
            <a:pPr algn="just" fontAlgn="base"/>
            <a:endParaRPr lang="en-US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fontAlgn="base"/>
            <a:r>
              <a:rPr lang="en-US" dirty="0">
                <a:ea typeface="Times New Roman" panose="02020603050405020304" pitchFamily="18" charset="0"/>
                <a:cs typeface="Calibri" panose="020F0502020204030204" pitchFamily="34" charset="0"/>
              </a:rPr>
              <a:t>V </a:t>
            </a:r>
            <a:r>
              <a:rPr lang="en-US" dirty="0" err="1">
                <a:ea typeface="Times New Roman" panose="02020603050405020304" pitchFamily="18" charset="0"/>
                <a:cs typeface="Calibri" panose="020F0502020204030204" pitchFamily="34" charset="0"/>
              </a:rPr>
              <a:t>Strategija</a:t>
            </a:r>
            <a:r>
              <a:rPr lang="en-US" dirty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dirty="0" err="1">
                <a:ea typeface="Times New Roman" panose="02020603050405020304" pitchFamily="18" charset="0"/>
                <a:cs typeface="Calibri" panose="020F0502020204030204" pitchFamily="34" charset="0"/>
              </a:rPr>
              <a:t>zasledujemo</a:t>
            </a:r>
            <a:r>
              <a:rPr lang="en-US" dirty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ea typeface="Times New Roman" panose="02020603050405020304" pitchFamily="18" charset="0"/>
                <a:cs typeface="Calibri" panose="020F0502020204030204" pitchFamily="34" charset="0"/>
              </a:rPr>
              <a:t>štiri</a:t>
            </a:r>
            <a:r>
              <a:rPr lang="en-US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dirty="0" err="1">
                <a:ea typeface="Times New Roman" panose="02020603050405020304" pitchFamily="18" charset="0"/>
                <a:cs typeface="Calibri" panose="020F0502020204030204" pitchFamily="34" charset="0"/>
              </a:rPr>
              <a:t>principe</a:t>
            </a:r>
            <a:r>
              <a:rPr lang="en-US" dirty="0"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delo</a:t>
            </a:r>
            <a:r>
              <a:rPr lang="en-US" b="1" dirty="0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z </a:t>
            </a:r>
            <a:r>
              <a:rPr lang="en-US" b="1" dirty="0" err="1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lokalnimi</a:t>
            </a:r>
            <a:r>
              <a:rPr lang="en-US" b="1" dirty="0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populacijami, </a:t>
            </a:r>
            <a:r>
              <a:rPr lang="en-US" b="1" dirty="0" err="1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genetska</a:t>
            </a:r>
            <a:r>
              <a:rPr lang="en-US" b="1" dirty="0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pestrost</a:t>
            </a:r>
            <a:r>
              <a:rPr lang="en-US" b="1" dirty="0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domorodne</a:t>
            </a:r>
            <a:r>
              <a:rPr lang="en-US" b="1" dirty="0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potočne postrvi (</a:t>
            </a:r>
            <a:r>
              <a:rPr lang="en-US" b="1" dirty="0" err="1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donavski</a:t>
            </a:r>
            <a:r>
              <a:rPr lang="en-US" b="1" dirty="0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tip), </a:t>
            </a:r>
            <a:r>
              <a:rPr lang="en-US" b="1" dirty="0" err="1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zmanjšanje</a:t>
            </a:r>
            <a:r>
              <a:rPr lang="en-US" b="1" dirty="0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vpliva</a:t>
            </a:r>
            <a:r>
              <a:rPr lang="en-US" b="1" dirty="0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ribogojniških</a:t>
            </a:r>
            <a:r>
              <a:rPr lang="en-US" b="1" dirty="0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linij</a:t>
            </a:r>
            <a:r>
              <a:rPr lang="en-US" b="1" dirty="0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atlantskega</a:t>
            </a:r>
            <a:r>
              <a:rPr lang="en-US" b="1" dirty="0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tipa</a:t>
            </a:r>
            <a:r>
              <a:rPr lang="en-US" b="1" dirty="0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in </a:t>
            </a:r>
            <a:r>
              <a:rPr lang="en-US" b="1" dirty="0" err="1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varovanje</a:t>
            </a:r>
            <a:r>
              <a:rPr lang="en-US" b="1" dirty="0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domorodnih</a:t>
            </a:r>
            <a:r>
              <a:rPr lang="en-US" b="1" dirty="0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prostoživečih</a:t>
            </a:r>
            <a:r>
              <a:rPr lang="en-US" b="1" dirty="0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populacij</a:t>
            </a:r>
            <a:r>
              <a:rPr lang="en-US" dirty="0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8871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Sistemska vpeljava strategije v prakso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 fontAlgn="base"/>
            <a:r>
              <a:rPr lang="sl-SI" dirty="0"/>
              <a:t>Predlagana strategija vsebuje usmeritve upravljanja s potočno postrvjo za Slovenijo v katerem so začrtane glavne smeri in cilji in bo vključena v </a:t>
            </a:r>
            <a:r>
              <a:rPr lang="sl-SI" dirty="0">
                <a:solidFill>
                  <a:srgbClr val="FF0000"/>
                </a:solidFill>
              </a:rPr>
              <a:t>Program upravljanja rib (PUR) za tekoče obdobje</a:t>
            </a:r>
            <a:r>
              <a:rPr lang="sl-SI" dirty="0"/>
              <a:t>. </a:t>
            </a:r>
          </a:p>
          <a:p>
            <a:pPr algn="just" fontAlgn="base"/>
            <a:r>
              <a:rPr lang="sl-SI" dirty="0"/>
              <a:t>Načrtovalsko obdobje 2023 – 2028 je predvideno za prilagajanje novim smernicam. Določene usmeritve v strategiji, ki so vezane na </a:t>
            </a:r>
            <a:r>
              <a:rPr lang="sl-SI" dirty="0">
                <a:solidFill>
                  <a:srgbClr val="FF0000"/>
                </a:solidFill>
              </a:rPr>
              <a:t>vire financiranja </a:t>
            </a:r>
            <a:r>
              <a:rPr lang="sl-SI" dirty="0"/>
              <a:t>in vključujejo raziskave ter infrastrukturne naložbe se bodo vpeljevale v </a:t>
            </a:r>
            <a:r>
              <a:rPr lang="sl-SI" dirty="0">
                <a:solidFill>
                  <a:srgbClr val="FF0000"/>
                </a:solidFill>
              </a:rPr>
              <a:t>dogovoru z Ministrstvom za kmetijstvo, gozdarstvo in prehrano (MKGP).</a:t>
            </a:r>
            <a:r>
              <a:rPr lang="sl-SI" dirty="0"/>
              <a:t>  Posamezne spremembe se postopno vključujejo v </a:t>
            </a:r>
            <a:r>
              <a:rPr lang="sl-SI" dirty="0">
                <a:solidFill>
                  <a:srgbClr val="FF0000"/>
                </a:solidFill>
              </a:rPr>
              <a:t>letne programe (LPR)</a:t>
            </a:r>
            <a:r>
              <a:rPr lang="sl-SI" dirty="0"/>
              <a:t>, predlagan </a:t>
            </a:r>
            <a:r>
              <a:rPr lang="sl-SI" dirty="0">
                <a:solidFill>
                  <a:srgbClr val="FF0000"/>
                </a:solidFill>
              </a:rPr>
              <a:t>rok za vpeljavo ustreznih, s strategijo skladnih prilagoditev je leto 2028</a:t>
            </a:r>
            <a:r>
              <a:rPr lang="sl-SI" dirty="0"/>
              <a:t>. </a:t>
            </a:r>
          </a:p>
          <a:p>
            <a:pPr algn="just" fontAlgn="base"/>
            <a:r>
              <a:rPr lang="sl-SI" dirty="0"/>
              <a:t>Za kvalitetno načrtovanje in spremljanje rezultatov upravljanja je nujno potrebna </a:t>
            </a:r>
            <a:r>
              <a:rPr lang="sl-SI" dirty="0">
                <a:solidFill>
                  <a:srgbClr val="FF0000"/>
                </a:solidFill>
              </a:rPr>
              <a:t>posodobitev podatkovne </a:t>
            </a:r>
            <a:r>
              <a:rPr lang="sl-SI" dirty="0" smtClean="0">
                <a:solidFill>
                  <a:srgbClr val="FF0000"/>
                </a:solidFill>
              </a:rPr>
              <a:t>baz</a:t>
            </a:r>
            <a:r>
              <a:rPr lang="en-GB" dirty="0" smtClean="0">
                <a:solidFill>
                  <a:srgbClr val="FF0000"/>
                </a:solidFill>
              </a:rPr>
              <a:t>e</a:t>
            </a:r>
            <a:r>
              <a:rPr lang="sl-SI" dirty="0" smtClean="0">
                <a:solidFill>
                  <a:srgbClr val="FF0000"/>
                </a:solidFill>
              </a:rPr>
              <a:t> </a:t>
            </a:r>
            <a:r>
              <a:rPr lang="sl-SI" dirty="0">
                <a:solidFill>
                  <a:srgbClr val="FF0000"/>
                </a:solidFill>
              </a:rPr>
              <a:t>RIBKAT</a:t>
            </a:r>
            <a:r>
              <a:rPr lang="sl-SI" dirty="0"/>
              <a:t>, ki je osnovno podatkovno orodje ribiškega upravljanja v Sloveniji. Na podlagi kvalitetnih analiz bo mogoče načrtovati tudi monitoringe in raziskave, ki so potrebne za kvalitetno ribiško upravljanje, ki ustreza dejanskemu stanju ribjih populacij (v izvajanju</a:t>
            </a:r>
            <a:r>
              <a:rPr lang="sl-SI" dirty="0" smtClean="0"/>
              <a:t>)</a:t>
            </a:r>
            <a:r>
              <a:rPr lang="en-US" dirty="0" smtClean="0"/>
              <a:t>.</a:t>
            </a:r>
            <a:endParaRPr lang="sl-SI" dirty="0"/>
          </a:p>
          <a:p>
            <a:pPr marL="0" indent="0">
              <a:buNone/>
            </a:pPr>
            <a:r>
              <a:rPr lang="sl-SI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59306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Sistemska vpeljava strategije v prakso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idx="1"/>
          </p:nvPr>
        </p:nvSpPr>
        <p:spPr>
          <a:xfrm>
            <a:off x="650631" y="1336431"/>
            <a:ext cx="10703169" cy="4840532"/>
          </a:xfrm>
        </p:spPr>
        <p:txBody>
          <a:bodyPr>
            <a:normAutofit fontScale="25000" lnSpcReduction="20000"/>
          </a:bodyPr>
          <a:lstStyle/>
          <a:p>
            <a:endParaRPr lang="en-US" sz="7400" dirty="0" smtClean="0"/>
          </a:p>
          <a:p>
            <a:r>
              <a:rPr lang="en-US" sz="9600" dirty="0" err="1" smtClean="0">
                <a:solidFill>
                  <a:srgbClr val="FF0000"/>
                </a:solidFill>
              </a:rPr>
              <a:t>Komisija</a:t>
            </a:r>
            <a:r>
              <a:rPr lang="en-US" sz="9600" dirty="0" smtClean="0">
                <a:solidFill>
                  <a:srgbClr val="FF0000"/>
                </a:solidFill>
              </a:rPr>
              <a:t> za </a:t>
            </a:r>
            <a:r>
              <a:rPr lang="en-US" sz="9600" dirty="0" err="1" smtClean="0">
                <a:solidFill>
                  <a:srgbClr val="FF0000"/>
                </a:solidFill>
              </a:rPr>
              <a:t>nadzor</a:t>
            </a:r>
            <a:r>
              <a:rPr lang="en-US" sz="9600" dirty="0" smtClean="0">
                <a:solidFill>
                  <a:srgbClr val="FF0000"/>
                </a:solidFill>
              </a:rPr>
              <a:t> </a:t>
            </a:r>
            <a:r>
              <a:rPr lang="en-US" sz="9600" dirty="0" err="1" smtClean="0">
                <a:solidFill>
                  <a:srgbClr val="FF0000"/>
                </a:solidFill>
              </a:rPr>
              <a:t>plemenskih</a:t>
            </a:r>
            <a:r>
              <a:rPr lang="en-US" sz="9600" dirty="0" smtClean="0">
                <a:solidFill>
                  <a:srgbClr val="FF0000"/>
                </a:solidFill>
              </a:rPr>
              <a:t> </a:t>
            </a:r>
            <a:r>
              <a:rPr lang="en-US" sz="9600" dirty="0" err="1" smtClean="0">
                <a:solidFill>
                  <a:srgbClr val="FF0000"/>
                </a:solidFill>
              </a:rPr>
              <a:t>jat</a:t>
            </a:r>
            <a:r>
              <a:rPr lang="en-US" sz="9600" dirty="0" smtClean="0">
                <a:solidFill>
                  <a:srgbClr val="FF0000"/>
                </a:solidFill>
              </a:rPr>
              <a:t>:</a:t>
            </a:r>
            <a:endParaRPr lang="en-US" sz="9600" dirty="0" smtClean="0"/>
          </a:p>
          <a:p>
            <a:pPr>
              <a:buFontTx/>
              <a:buChar char="-"/>
            </a:pPr>
            <a:r>
              <a:rPr lang="en-US" sz="9600" dirty="0" err="1" smtClean="0"/>
              <a:t>nadzor</a:t>
            </a:r>
            <a:r>
              <a:rPr lang="en-US" sz="9600" dirty="0" smtClean="0"/>
              <a:t> in </a:t>
            </a:r>
            <a:r>
              <a:rPr lang="en-US" sz="9600" dirty="0" err="1" smtClean="0"/>
              <a:t>svetovanje</a:t>
            </a:r>
            <a:r>
              <a:rPr lang="en-US" sz="9600" dirty="0" smtClean="0"/>
              <a:t> </a:t>
            </a:r>
            <a:r>
              <a:rPr lang="en-US" sz="9600" dirty="0" err="1" smtClean="0"/>
              <a:t>glede</a:t>
            </a:r>
            <a:r>
              <a:rPr lang="en-US" sz="9600" dirty="0" smtClean="0"/>
              <a:t> </a:t>
            </a:r>
            <a:r>
              <a:rPr lang="en-US" sz="9600" dirty="0" err="1" smtClean="0"/>
              <a:t>ustreznosti</a:t>
            </a:r>
            <a:r>
              <a:rPr lang="en-US" sz="9600" dirty="0" smtClean="0"/>
              <a:t> </a:t>
            </a:r>
            <a:r>
              <a:rPr lang="en-US" sz="9600" dirty="0" err="1" smtClean="0"/>
              <a:t>postopkov</a:t>
            </a:r>
            <a:r>
              <a:rPr lang="en-US" sz="9600" dirty="0" smtClean="0"/>
              <a:t> </a:t>
            </a:r>
            <a:r>
              <a:rPr lang="en-US" sz="9600" dirty="0" err="1" smtClean="0"/>
              <a:t>vzreje</a:t>
            </a:r>
            <a:r>
              <a:rPr lang="en-US" sz="9600" dirty="0" smtClean="0"/>
              <a:t>, </a:t>
            </a:r>
            <a:r>
              <a:rPr lang="en-US" sz="9600" dirty="0" err="1" smtClean="0"/>
              <a:t>pridobivanja</a:t>
            </a:r>
            <a:r>
              <a:rPr lang="en-US" sz="9600" dirty="0" smtClean="0"/>
              <a:t> </a:t>
            </a:r>
            <a:r>
              <a:rPr lang="en-US" sz="9600" dirty="0" err="1" smtClean="0"/>
              <a:t>spolnih</a:t>
            </a:r>
            <a:r>
              <a:rPr lang="en-US" sz="9600" dirty="0" smtClean="0"/>
              <a:t> </a:t>
            </a:r>
            <a:r>
              <a:rPr lang="en-US" sz="9600" dirty="0" err="1" smtClean="0"/>
              <a:t>produktov</a:t>
            </a:r>
            <a:r>
              <a:rPr lang="en-US" sz="9600" dirty="0" smtClean="0"/>
              <a:t>, </a:t>
            </a:r>
            <a:r>
              <a:rPr lang="en-US" sz="9600" dirty="0" err="1" smtClean="0"/>
              <a:t>vzpostavljanja</a:t>
            </a:r>
            <a:r>
              <a:rPr lang="en-US" sz="9600" dirty="0" smtClean="0"/>
              <a:t> in </a:t>
            </a:r>
            <a:r>
              <a:rPr lang="en-US" sz="9600" dirty="0" err="1" smtClean="0"/>
              <a:t>obnavljanja</a:t>
            </a:r>
            <a:r>
              <a:rPr lang="en-US" sz="9600" dirty="0" smtClean="0"/>
              <a:t> </a:t>
            </a:r>
            <a:r>
              <a:rPr lang="en-US" sz="9600" dirty="0" err="1" smtClean="0"/>
              <a:t>plemenskih</a:t>
            </a:r>
            <a:r>
              <a:rPr lang="en-US" sz="9600" dirty="0" smtClean="0"/>
              <a:t> </a:t>
            </a:r>
            <a:r>
              <a:rPr lang="en-US" sz="9600" dirty="0" err="1" smtClean="0"/>
              <a:t>jat</a:t>
            </a:r>
            <a:r>
              <a:rPr lang="en-US" sz="9600" dirty="0" smtClean="0"/>
              <a:t>,</a:t>
            </a:r>
          </a:p>
          <a:p>
            <a:pPr>
              <a:buFontTx/>
              <a:buChar char="-"/>
            </a:pPr>
            <a:r>
              <a:rPr lang="en-US" sz="9600" dirty="0" err="1" smtClean="0"/>
              <a:t>nadzor</a:t>
            </a:r>
            <a:r>
              <a:rPr lang="en-US" sz="9600" dirty="0" smtClean="0"/>
              <a:t> in </a:t>
            </a:r>
            <a:r>
              <a:rPr lang="en-US" sz="9600" dirty="0" err="1" smtClean="0"/>
              <a:t>svetovanje</a:t>
            </a:r>
            <a:r>
              <a:rPr lang="en-US" sz="9600" dirty="0" smtClean="0"/>
              <a:t> </a:t>
            </a:r>
            <a:r>
              <a:rPr lang="en-US" sz="9600" dirty="0" err="1" smtClean="0"/>
              <a:t>glede</a:t>
            </a:r>
            <a:r>
              <a:rPr lang="en-US" sz="9600" dirty="0" smtClean="0"/>
              <a:t> </a:t>
            </a:r>
            <a:r>
              <a:rPr lang="en-US" sz="9600" dirty="0" err="1" smtClean="0"/>
              <a:t>pogojev</a:t>
            </a:r>
            <a:r>
              <a:rPr lang="en-US" sz="9600" dirty="0" smtClean="0"/>
              <a:t> za </a:t>
            </a:r>
            <a:r>
              <a:rPr lang="en-US" sz="9600" dirty="0" err="1" smtClean="0"/>
              <a:t>vzrejo</a:t>
            </a:r>
            <a:r>
              <a:rPr lang="en-US" sz="9600" dirty="0" smtClean="0"/>
              <a:t> (</a:t>
            </a:r>
            <a:r>
              <a:rPr lang="en-US" sz="9600" dirty="0" err="1" smtClean="0"/>
              <a:t>ustrezni</a:t>
            </a:r>
            <a:r>
              <a:rPr lang="en-US" sz="9600" dirty="0" smtClean="0"/>
              <a:t> </a:t>
            </a:r>
            <a:r>
              <a:rPr lang="en-US" sz="9600" dirty="0" err="1" smtClean="0"/>
              <a:t>pogoji</a:t>
            </a:r>
            <a:r>
              <a:rPr lang="en-US" sz="9600" dirty="0" smtClean="0"/>
              <a:t> </a:t>
            </a:r>
            <a:r>
              <a:rPr lang="en-US" sz="9600" dirty="0" err="1" smtClean="0"/>
              <a:t>vzreje</a:t>
            </a:r>
            <a:r>
              <a:rPr lang="en-US" sz="9600" dirty="0" smtClean="0"/>
              <a:t>),</a:t>
            </a:r>
          </a:p>
          <a:p>
            <a:pPr>
              <a:buFontTx/>
              <a:buChar char="-"/>
            </a:pPr>
            <a:r>
              <a:rPr lang="en-US" sz="9600" dirty="0" err="1" smtClean="0"/>
              <a:t>pobuda</a:t>
            </a:r>
            <a:r>
              <a:rPr lang="en-US" sz="9600" dirty="0" smtClean="0"/>
              <a:t> za </a:t>
            </a:r>
            <a:r>
              <a:rPr lang="en-US" sz="9600" dirty="0" err="1" smtClean="0"/>
              <a:t>podelitiev</a:t>
            </a:r>
            <a:r>
              <a:rPr lang="en-US" sz="9600" dirty="0" smtClean="0"/>
              <a:t> </a:t>
            </a:r>
            <a:r>
              <a:rPr lang="en-US" sz="9600" dirty="0" err="1" smtClean="0"/>
              <a:t>oziroma</a:t>
            </a:r>
            <a:r>
              <a:rPr lang="en-US" sz="9600" dirty="0" smtClean="0"/>
              <a:t> </a:t>
            </a:r>
            <a:r>
              <a:rPr lang="en-US" sz="9600" dirty="0" err="1" smtClean="0"/>
              <a:t>odvzem</a:t>
            </a:r>
            <a:r>
              <a:rPr lang="en-US" sz="9600" dirty="0" smtClean="0"/>
              <a:t> </a:t>
            </a:r>
            <a:r>
              <a:rPr lang="en-US" sz="9600" dirty="0" err="1" smtClean="0"/>
              <a:t>dovoljenja</a:t>
            </a:r>
            <a:r>
              <a:rPr lang="en-US" sz="9600" dirty="0" smtClean="0"/>
              <a:t> za </a:t>
            </a:r>
            <a:r>
              <a:rPr lang="en-US" sz="9600" dirty="0" err="1" smtClean="0"/>
              <a:t>gojitev</a:t>
            </a:r>
            <a:r>
              <a:rPr lang="en-US" sz="9600" dirty="0" smtClean="0"/>
              <a:t> rib za </a:t>
            </a:r>
            <a:r>
              <a:rPr lang="en-US" sz="9600" dirty="0" err="1" smtClean="0"/>
              <a:t>poribljavanje</a:t>
            </a:r>
            <a:endParaRPr lang="en-US" sz="9600" dirty="0" smtClean="0"/>
          </a:p>
          <a:p>
            <a:pPr>
              <a:buFontTx/>
              <a:buChar char="-"/>
            </a:pPr>
            <a:endParaRPr lang="en-US" sz="9600" dirty="0" smtClean="0"/>
          </a:p>
          <a:p>
            <a:pPr marL="0" indent="0">
              <a:buNone/>
            </a:pPr>
            <a:r>
              <a:rPr lang="sl-SI" sz="9600" dirty="0" smtClean="0"/>
              <a:t>Predlagamo</a:t>
            </a:r>
            <a:r>
              <a:rPr lang="sl-SI" sz="9600" dirty="0"/>
              <a:t>, da se v </a:t>
            </a:r>
            <a:r>
              <a:rPr lang="sl-SI" sz="9600" i="1" dirty="0"/>
              <a:t>Pravilniku o podrobnejših pogojih za pridobitev </a:t>
            </a:r>
            <a:r>
              <a:rPr lang="en-US" sz="9600" i="1" dirty="0" smtClean="0"/>
              <a:t>	</a:t>
            </a:r>
            <a:r>
              <a:rPr lang="sl-SI" sz="9600" i="1" dirty="0" smtClean="0"/>
              <a:t>dovoljenja </a:t>
            </a:r>
            <a:r>
              <a:rPr lang="sl-SI" sz="9600" i="1" dirty="0"/>
              <a:t>za gojitev rib za </a:t>
            </a:r>
            <a:r>
              <a:rPr lang="sl-SI" sz="9600" i="1" dirty="0" err="1"/>
              <a:t>poribljavanje</a:t>
            </a:r>
            <a:r>
              <a:rPr lang="sl-SI" sz="9600" i="1" dirty="0"/>
              <a:t> </a:t>
            </a:r>
            <a:r>
              <a:rPr lang="sl-SI" sz="9600" dirty="0"/>
              <a:t>(Uradni list RS, št. 61/2010) </a:t>
            </a:r>
            <a:r>
              <a:rPr lang="sl-SI" sz="9600" dirty="0">
                <a:solidFill>
                  <a:srgbClr val="FF0000"/>
                </a:solidFill>
              </a:rPr>
              <a:t>predvidi </a:t>
            </a:r>
            <a:r>
              <a:rPr lang="en-US" sz="9600" dirty="0" smtClean="0">
                <a:solidFill>
                  <a:srgbClr val="FF0000"/>
                </a:solidFill>
              </a:rPr>
              <a:t>	</a:t>
            </a:r>
            <a:r>
              <a:rPr lang="sl-SI" sz="9600" dirty="0" smtClean="0">
                <a:solidFill>
                  <a:srgbClr val="FF0000"/>
                </a:solidFill>
              </a:rPr>
              <a:t>možnost </a:t>
            </a:r>
            <a:r>
              <a:rPr lang="sl-SI" sz="9600" dirty="0">
                <a:solidFill>
                  <a:srgbClr val="FF0000"/>
                </a:solidFill>
              </a:rPr>
              <a:t>odvzema dovoljenja</a:t>
            </a:r>
            <a:r>
              <a:rPr lang="sl-SI" sz="9600" dirty="0"/>
              <a:t>, na pobudo </a:t>
            </a:r>
            <a:r>
              <a:rPr lang="sl-SI" sz="9600" dirty="0">
                <a:solidFill>
                  <a:srgbClr val="FF0000"/>
                </a:solidFill>
              </a:rPr>
              <a:t>Komisije za nadzor plemenskih jat</a:t>
            </a:r>
            <a:r>
              <a:rPr lang="sl-SI" sz="9600" dirty="0"/>
              <a:t>, </a:t>
            </a:r>
            <a:r>
              <a:rPr lang="en-US" sz="9600" dirty="0" smtClean="0"/>
              <a:t>	</a:t>
            </a:r>
            <a:r>
              <a:rPr lang="sl-SI" sz="9600" dirty="0" smtClean="0"/>
              <a:t>ki </a:t>
            </a:r>
            <a:r>
              <a:rPr lang="sl-SI" sz="9600" dirty="0"/>
              <a:t>naj se obudi (v preteklosti je že delovala).</a:t>
            </a:r>
            <a:endParaRPr lang="en-US" sz="9600" dirty="0"/>
          </a:p>
          <a:p>
            <a:pPr>
              <a:buFontTx/>
              <a:buChar char="-"/>
            </a:pPr>
            <a:endParaRPr lang="en-US" sz="9600" dirty="0" smtClean="0"/>
          </a:p>
          <a:p>
            <a:pPr>
              <a:buFontTx/>
              <a:buChar char="-"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sl-SI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	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2428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Upravljavske</a:t>
            </a:r>
            <a:r>
              <a:rPr lang="en-US" dirty="0"/>
              <a:t> </a:t>
            </a:r>
            <a:r>
              <a:rPr lang="en-US" dirty="0" err="1"/>
              <a:t>enote</a:t>
            </a:r>
            <a:endParaRPr lang="sl-SI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Lokalno</a:t>
            </a:r>
            <a:r>
              <a:rPr lang="en-US" dirty="0"/>
              <a:t> prilagojene populacije</a:t>
            </a:r>
            <a:endParaRPr lang="sl-SI" dirty="0"/>
          </a:p>
        </p:txBody>
      </p:sp>
      <p:sp>
        <p:nvSpPr>
          <p:cNvPr id="6" name="Označba mesta vsebine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sl-SI" dirty="0"/>
              <a:t>Osnovna enota = ribiški okoliš</a:t>
            </a:r>
          </a:p>
          <a:p>
            <a:r>
              <a:rPr lang="sl-SI" dirty="0"/>
              <a:t>Ribiška območja</a:t>
            </a:r>
          </a:p>
          <a:p>
            <a:r>
              <a:rPr lang="sl-SI" dirty="0"/>
              <a:t>Slovenija</a:t>
            </a:r>
          </a:p>
          <a:p>
            <a:endParaRPr lang="sl-SI" dirty="0"/>
          </a:p>
          <a:p>
            <a:r>
              <a:rPr lang="sl-SI" dirty="0"/>
              <a:t>Poreklo ikre/ribe je že z letom 2023 obvezen podatek v RIBKAT</a:t>
            </a:r>
            <a:r>
              <a:rPr lang="en-US" dirty="0"/>
              <a:t>.</a:t>
            </a:r>
            <a:endParaRPr lang="sl-SI" dirty="0"/>
          </a:p>
        </p:txBody>
      </p:sp>
      <p:sp>
        <p:nvSpPr>
          <p:cNvPr id="7" name="Označba mesta besedila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Ribiški</a:t>
            </a:r>
            <a:r>
              <a:rPr lang="en-US" dirty="0"/>
              <a:t> </a:t>
            </a:r>
            <a:r>
              <a:rPr lang="en-US" dirty="0" err="1"/>
              <a:t>okoliši</a:t>
            </a:r>
            <a:endParaRPr lang="sl-SI" dirty="0"/>
          </a:p>
        </p:txBody>
      </p:sp>
      <p:sp>
        <p:nvSpPr>
          <p:cNvPr id="8" name="Označba mesta vsebine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49831" y="127861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Slika 2" descr="cid:image001.jpg@01D924D0.9C230AC0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394" y="2505075"/>
            <a:ext cx="5193248" cy="327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5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Poribljavanje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sl-SI" dirty="0">
                <a:solidFill>
                  <a:srgbClr val="FF0000"/>
                </a:solidFill>
              </a:rPr>
              <a:t>Upravljanje brez </a:t>
            </a:r>
            <a:r>
              <a:rPr lang="sl-SI" dirty="0" err="1">
                <a:solidFill>
                  <a:srgbClr val="FF0000"/>
                </a:solidFill>
              </a:rPr>
              <a:t>poribljavanja</a:t>
            </a:r>
            <a:r>
              <a:rPr lang="sl-SI" dirty="0">
                <a:solidFill>
                  <a:srgbClr val="FF0000"/>
                </a:solidFill>
              </a:rPr>
              <a:t> </a:t>
            </a:r>
            <a:r>
              <a:rPr lang="sl-SI" dirty="0"/>
              <a:t>in reguliranim ribolovom (</a:t>
            </a:r>
            <a:r>
              <a:rPr lang="sl-SI" dirty="0" err="1"/>
              <a:t>uplen</a:t>
            </a:r>
            <a:r>
              <a:rPr lang="sl-SI" dirty="0"/>
              <a:t> v okvirih lovnega prirasta) – </a:t>
            </a:r>
            <a:r>
              <a:rPr lang="en-US" dirty="0" err="1" smtClean="0"/>
              <a:t>trenutno</a:t>
            </a:r>
            <a:r>
              <a:rPr lang="en-US" dirty="0" smtClean="0"/>
              <a:t> </a:t>
            </a:r>
            <a:r>
              <a:rPr lang="en-US" dirty="0" err="1" smtClean="0"/>
              <a:t>velja</a:t>
            </a:r>
            <a:r>
              <a:rPr lang="en-US" dirty="0" smtClean="0"/>
              <a:t>, da ta </a:t>
            </a:r>
            <a:r>
              <a:rPr lang="en-US" dirty="0" err="1" smtClean="0"/>
              <a:t>način</a:t>
            </a:r>
            <a:r>
              <a:rPr lang="sl-SI" dirty="0" smtClean="0"/>
              <a:t> </a:t>
            </a:r>
            <a:r>
              <a:rPr lang="sl-SI" dirty="0"/>
              <a:t>ni več </a:t>
            </a:r>
            <a:r>
              <a:rPr lang="sl-SI" dirty="0" smtClean="0"/>
              <a:t>mogoč </a:t>
            </a:r>
            <a:r>
              <a:rPr lang="sl-SI" dirty="0"/>
              <a:t>zaradi negativnih vplivov, ki </a:t>
            </a:r>
            <a:r>
              <a:rPr lang="en-GB" dirty="0" smtClean="0"/>
              <a:t>jih </a:t>
            </a:r>
            <a:r>
              <a:rPr lang="sl-SI" dirty="0" smtClean="0"/>
              <a:t>v </a:t>
            </a:r>
            <a:r>
              <a:rPr lang="sl-SI" dirty="0"/>
              <a:t>prvi vrsti </a:t>
            </a:r>
            <a:r>
              <a:rPr lang="sl-SI" dirty="0" smtClean="0"/>
              <a:t>predstavlja</a:t>
            </a:r>
            <a:r>
              <a:rPr lang="en-GB" dirty="0" smtClean="0"/>
              <a:t>jo</a:t>
            </a:r>
            <a:r>
              <a:rPr lang="sl-SI" dirty="0" smtClean="0"/>
              <a:t> </a:t>
            </a:r>
            <a:r>
              <a:rPr lang="sl-SI" dirty="0"/>
              <a:t>uničenost habitatov na lokalni ravni, pa tudi globalne </a:t>
            </a:r>
            <a:r>
              <a:rPr lang="sl-SI" dirty="0" err="1" smtClean="0"/>
              <a:t>spremem</a:t>
            </a:r>
            <a:r>
              <a:rPr lang="en-GB" dirty="0" smtClean="0"/>
              <a:t>be in </a:t>
            </a:r>
            <a:r>
              <a:rPr lang="en-GB" dirty="0" err="1" smtClean="0"/>
              <a:t>množičen</a:t>
            </a:r>
            <a:r>
              <a:rPr lang="en-GB" dirty="0" smtClean="0"/>
              <a:t> </a:t>
            </a:r>
            <a:r>
              <a:rPr lang="en-GB" dirty="0" err="1" smtClean="0"/>
              <a:t>ribolov</a:t>
            </a:r>
            <a:r>
              <a:rPr lang="sl-SI" dirty="0" smtClean="0"/>
              <a:t>.</a:t>
            </a:r>
            <a:endParaRPr lang="sl-SI" dirty="0"/>
          </a:p>
          <a:p>
            <a:pPr algn="just"/>
            <a:endParaRPr lang="en-US" dirty="0" smtClean="0"/>
          </a:p>
          <a:p>
            <a:pPr algn="just"/>
            <a:r>
              <a:rPr lang="en-US" dirty="0" smtClean="0"/>
              <a:t>(</a:t>
            </a:r>
            <a:r>
              <a:rPr lang="en-US" dirty="0" err="1" smtClean="0"/>
              <a:t>kljub</a:t>
            </a:r>
            <a:r>
              <a:rPr lang="en-US" dirty="0" smtClean="0"/>
              <a:t> </a:t>
            </a:r>
            <a:r>
              <a:rPr lang="en-US" dirty="0" err="1" smtClean="0"/>
              <a:t>temu</a:t>
            </a:r>
            <a:r>
              <a:rPr lang="en-US" dirty="0" smtClean="0"/>
              <a:t>) </a:t>
            </a:r>
            <a:r>
              <a:rPr lang="en-US" dirty="0" err="1" smtClean="0">
                <a:solidFill>
                  <a:srgbClr val="FF0000"/>
                </a:solidFill>
              </a:rPr>
              <a:t>Smernica</a:t>
            </a:r>
            <a:r>
              <a:rPr lang="en-US" dirty="0" smtClean="0"/>
              <a:t> : V </a:t>
            </a:r>
            <a:r>
              <a:rPr lang="en-US" dirty="0" err="1" smtClean="0"/>
              <a:t>nedegradiranih</a:t>
            </a:r>
            <a:r>
              <a:rPr lang="en-US" dirty="0" smtClean="0"/>
              <a:t> vodotokih, </a:t>
            </a:r>
            <a:r>
              <a:rPr lang="en-US" dirty="0" err="1" smtClean="0"/>
              <a:t>kjer</a:t>
            </a:r>
            <a:r>
              <a:rPr lang="en-US" dirty="0" smtClean="0"/>
              <a:t> je </a:t>
            </a:r>
            <a:r>
              <a:rPr lang="en-US" dirty="0" err="1" smtClean="0"/>
              <a:t>prisotna</a:t>
            </a:r>
            <a:r>
              <a:rPr lang="en-US" dirty="0" smtClean="0"/>
              <a:t> </a:t>
            </a:r>
            <a:r>
              <a:rPr lang="en-US" dirty="0" err="1" smtClean="0"/>
              <a:t>populacija</a:t>
            </a:r>
            <a:r>
              <a:rPr lang="en-US" dirty="0" smtClean="0"/>
              <a:t> z </a:t>
            </a:r>
            <a:r>
              <a:rPr lang="en-US" dirty="0" err="1" smtClean="0"/>
              <a:t>deležem</a:t>
            </a:r>
            <a:r>
              <a:rPr lang="en-US" dirty="0" smtClean="0"/>
              <a:t> </a:t>
            </a:r>
            <a:r>
              <a:rPr lang="en-US" dirty="0" err="1" smtClean="0"/>
              <a:t>donavskih</a:t>
            </a:r>
            <a:r>
              <a:rPr lang="en-US" dirty="0" smtClean="0"/>
              <a:t> </a:t>
            </a:r>
            <a:r>
              <a:rPr lang="en-US" dirty="0" err="1" smtClean="0"/>
              <a:t>genov</a:t>
            </a:r>
            <a:r>
              <a:rPr lang="en-US" dirty="0" smtClean="0"/>
              <a:t> </a:t>
            </a:r>
            <a:r>
              <a:rPr lang="en-US" dirty="0" err="1" smtClean="0"/>
              <a:t>nad</a:t>
            </a:r>
            <a:r>
              <a:rPr lang="en-US" dirty="0" smtClean="0"/>
              <a:t> 50 % </a:t>
            </a:r>
            <a:r>
              <a:rPr lang="en-US" dirty="0" err="1" smtClean="0"/>
              <a:t>naj</a:t>
            </a:r>
            <a:r>
              <a:rPr lang="en-US" dirty="0" smtClean="0"/>
              <a:t> </a:t>
            </a:r>
            <a:r>
              <a:rPr lang="en-US" dirty="0" err="1" smtClean="0"/>
              <a:t>upravljavci</a:t>
            </a:r>
            <a:r>
              <a:rPr lang="en-US" dirty="0" smtClean="0"/>
              <a:t> za </a:t>
            </a:r>
            <a:r>
              <a:rPr lang="en-US" dirty="0" err="1" smtClean="0"/>
              <a:t>šest</a:t>
            </a:r>
            <a:r>
              <a:rPr lang="en-US" dirty="0" smtClean="0"/>
              <a:t> let </a:t>
            </a:r>
            <a:r>
              <a:rPr lang="en-US" dirty="0" err="1" smtClean="0"/>
              <a:t>preidejo</a:t>
            </a:r>
            <a:r>
              <a:rPr lang="en-US" dirty="0" smtClean="0"/>
              <a:t> na </a:t>
            </a:r>
            <a:r>
              <a:rPr lang="en-US" dirty="0" err="1" smtClean="0"/>
              <a:t>sistem</a:t>
            </a:r>
            <a:r>
              <a:rPr lang="en-US" dirty="0" smtClean="0"/>
              <a:t> </a:t>
            </a:r>
            <a:r>
              <a:rPr lang="en-US" dirty="0" err="1" smtClean="0"/>
              <a:t>brez</a:t>
            </a:r>
            <a:r>
              <a:rPr lang="en-US" dirty="0" smtClean="0"/>
              <a:t> </a:t>
            </a:r>
            <a:r>
              <a:rPr lang="en-US" dirty="0" err="1" smtClean="0"/>
              <a:t>poribljavanja</a:t>
            </a:r>
            <a:r>
              <a:rPr lang="en-US" dirty="0" smtClean="0"/>
              <a:t> in </a:t>
            </a:r>
            <a:r>
              <a:rPr lang="en-US" dirty="0" err="1" smtClean="0"/>
              <a:t>primernim</a:t>
            </a:r>
            <a:r>
              <a:rPr lang="en-US" dirty="0" smtClean="0"/>
              <a:t> </a:t>
            </a:r>
            <a:r>
              <a:rPr lang="en-US" dirty="0" err="1" smtClean="0"/>
              <a:t>zmanjšanjem</a:t>
            </a:r>
            <a:r>
              <a:rPr lang="en-US" dirty="0" smtClean="0"/>
              <a:t> </a:t>
            </a:r>
            <a:r>
              <a:rPr lang="en-US" dirty="0" err="1" smtClean="0"/>
              <a:t>ribolovnega</a:t>
            </a:r>
            <a:r>
              <a:rPr lang="en-US" dirty="0" smtClean="0"/>
              <a:t> </a:t>
            </a:r>
            <a:r>
              <a:rPr lang="en-US" dirty="0" err="1" smtClean="0"/>
              <a:t>pritiska</a:t>
            </a:r>
            <a:r>
              <a:rPr lang="en-US" dirty="0" smtClean="0"/>
              <a:t>. Po 6 </a:t>
            </a:r>
            <a:r>
              <a:rPr lang="en-US" dirty="0" err="1" smtClean="0"/>
              <a:t>letih</a:t>
            </a:r>
            <a:r>
              <a:rPr lang="en-US" dirty="0" smtClean="0"/>
              <a:t> se </a:t>
            </a:r>
            <a:r>
              <a:rPr lang="en-US" dirty="0" err="1" smtClean="0"/>
              <a:t>preveri</a:t>
            </a:r>
            <a:r>
              <a:rPr lang="en-US" dirty="0" smtClean="0"/>
              <a:t> </a:t>
            </a:r>
            <a:r>
              <a:rPr lang="en-US" dirty="0" err="1" smtClean="0"/>
              <a:t>uspeh</a:t>
            </a:r>
            <a:r>
              <a:rPr lang="en-US" dirty="0" smtClean="0"/>
              <a:t>.</a:t>
            </a:r>
            <a:endParaRPr lang="sl-SI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02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Poribljavanje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 algn="just"/>
            <a:r>
              <a:rPr lang="sl-SI" dirty="0">
                <a:solidFill>
                  <a:srgbClr val="FF0000"/>
                </a:solidFill>
              </a:rPr>
              <a:t>Upravljanje s </a:t>
            </a:r>
            <a:r>
              <a:rPr lang="sl-SI" dirty="0" err="1">
                <a:solidFill>
                  <a:srgbClr val="FF0000"/>
                </a:solidFill>
              </a:rPr>
              <a:t>poribljavanjem</a:t>
            </a:r>
            <a:r>
              <a:rPr lang="sl-SI" dirty="0"/>
              <a:t> je del upravljanja s potočno postrvjo tudi v pričujoči strategiji in sicer </a:t>
            </a:r>
            <a:r>
              <a:rPr lang="sl-SI" dirty="0" smtClean="0"/>
              <a:t>zato</a:t>
            </a:r>
            <a:r>
              <a:rPr lang="sl-SI" dirty="0"/>
              <a:t>, </a:t>
            </a:r>
            <a:r>
              <a:rPr lang="sl-SI" dirty="0" smtClean="0"/>
              <a:t>ker </a:t>
            </a:r>
            <a:r>
              <a:rPr lang="sl-SI" dirty="0"/>
              <a:t>je to ukrep s katerim želimo  predvsem </a:t>
            </a:r>
            <a:r>
              <a:rPr lang="sl-SI" dirty="0">
                <a:solidFill>
                  <a:srgbClr val="FF0000"/>
                </a:solidFill>
              </a:rPr>
              <a:t>izboljšati genetsko sliko potočne postrvi in s tem izboljšati njeno prilagodljivost na hitro se spreminjajoče pogoje v okolju</a:t>
            </a:r>
            <a:r>
              <a:rPr lang="sl-SI" dirty="0"/>
              <a:t> in drugič, ker to zahteva </a:t>
            </a:r>
            <a:r>
              <a:rPr lang="sl-SI" dirty="0">
                <a:solidFill>
                  <a:srgbClr val="FF0000"/>
                </a:solidFill>
              </a:rPr>
              <a:t>slabo stanje populacij v naravi </a:t>
            </a:r>
            <a:r>
              <a:rPr lang="sl-SI" dirty="0"/>
              <a:t>in ohranjanje trajnostnega ribolova. 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64576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Vzreja</a:t>
            </a:r>
            <a:r>
              <a:rPr lang="en-US" dirty="0"/>
              <a:t> v </a:t>
            </a:r>
            <a:r>
              <a:rPr lang="en-US" dirty="0" err="1"/>
              <a:t>ribogojnici</a:t>
            </a:r>
            <a:r>
              <a:rPr lang="en-US" dirty="0"/>
              <a:t> – </a:t>
            </a:r>
            <a:r>
              <a:rPr lang="en-US" dirty="0" err="1"/>
              <a:t>brez</a:t>
            </a:r>
            <a:r>
              <a:rPr lang="en-US" dirty="0"/>
              <a:t> </a:t>
            </a:r>
            <a:r>
              <a:rPr lang="en-US" dirty="0" err="1"/>
              <a:t>plemenske</a:t>
            </a:r>
            <a:r>
              <a:rPr lang="en-US" dirty="0"/>
              <a:t> </a:t>
            </a:r>
            <a:r>
              <a:rPr lang="en-US" dirty="0" err="1" smtClean="0"/>
              <a:t>jate</a:t>
            </a:r>
            <a:r>
              <a:rPr lang="en-US" dirty="0" smtClean="0"/>
              <a:t> (</a:t>
            </a:r>
            <a:r>
              <a:rPr lang="en-US" dirty="0" err="1" smtClean="0"/>
              <a:t>smukanje</a:t>
            </a:r>
            <a:r>
              <a:rPr lang="en-US" dirty="0" smtClean="0"/>
              <a:t> v </a:t>
            </a:r>
            <a:r>
              <a:rPr lang="en-US" dirty="0" err="1" smtClean="0"/>
              <a:t>naravi</a:t>
            </a:r>
            <a:r>
              <a:rPr lang="en-US" dirty="0" smtClean="0"/>
              <a:t>)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879600"/>
            <a:ext cx="10747612" cy="4419600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 err="1" smtClean="0">
                <a:solidFill>
                  <a:srgbClr val="FF0000"/>
                </a:solidFill>
              </a:rPr>
              <a:t>Cilj</a:t>
            </a:r>
            <a:r>
              <a:rPr lang="en-GB" b="1" dirty="0">
                <a:solidFill>
                  <a:srgbClr val="FF0000"/>
                </a:solidFill>
              </a:rPr>
              <a:t>: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zmanjšati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vpliv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ribogojniških</a:t>
            </a:r>
            <a:r>
              <a:rPr lang="en-GB" b="1" dirty="0">
                <a:solidFill>
                  <a:srgbClr val="FF0000"/>
                </a:solidFill>
              </a:rPr>
              <a:t> pogojev </a:t>
            </a:r>
            <a:r>
              <a:rPr lang="en-GB" b="1" dirty="0" err="1">
                <a:solidFill>
                  <a:srgbClr val="FF0000"/>
                </a:solidFill>
              </a:rPr>
              <a:t>na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drstnice</a:t>
            </a:r>
            <a:r>
              <a:rPr lang="en-GB" b="1" dirty="0" smtClean="0">
                <a:solidFill>
                  <a:srgbClr val="FF0000"/>
                </a:solidFill>
              </a:rPr>
              <a:t> in </a:t>
            </a:r>
            <a:r>
              <a:rPr lang="en-GB" b="1" dirty="0" err="1" smtClean="0">
                <a:solidFill>
                  <a:srgbClr val="FF0000"/>
                </a:solidFill>
              </a:rPr>
              <a:t>vzrejene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potočne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postrvi</a:t>
            </a:r>
            <a:r>
              <a:rPr lang="en-GB" b="1" dirty="0" smtClean="0">
                <a:solidFill>
                  <a:srgbClr val="FF0000"/>
                </a:solidFill>
              </a:rPr>
              <a:t>, </a:t>
            </a:r>
            <a:r>
              <a:rPr lang="en-GB" b="1" dirty="0" err="1" smtClean="0">
                <a:solidFill>
                  <a:srgbClr val="FF0000"/>
                </a:solidFill>
              </a:rPr>
              <a:t>upravljanje</a:t>
            </a:r>
            <a:r>
              <a:rPr lang="en-GB" b="1" dirty="0" smtClean="0">
                <a:solidFill>
                  <a:srgbClr val="FF0000"/>
                </a:solidFill>
              </a:rPr>
              <a:t> v </a:t>
            </a:r>
            <a:r>
              <a:rPr lang="en-GB" b="1" dirty="0" err="1" smtClean="0">
                <a:solidFill>
                  <a:srgbClr val="FF0000"/>
                </a:solidFill>
              </a:rPr>
              <a:t>čim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večji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meri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prenesti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na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lokalni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nivo</a:t>
            </a:r>
            <a:r>
              <a:rPr lang="en-GB" b="1" dirty="0" smtClean="0">
                <a:solidFill>
                  <a:srgbClr val="FF0000"/>
                </a:solidFill>
              </a:rPr>
              <a:t>.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dirty="0" smtClean="0"/>
          </a:p>
          <a:p>
            <a:pPr algn="just"/>
            <a:r>
              <a:rPr lang="sl-SI" dirty="0" smtClean="0"/>
              <a:t>Pred </a:t>
            </a:r>
            <a:r>
              <a:rPr lang="sl-SI" dirty="0"/>
              <a:t>prihodom </a:t>
            </a:r>
            <a:r>
              <a:rPr lang="sl-SI" dirty="0" err="1"/>
              <a:t>ribogojniških</a:t>
            </a:r>
            <a:r>
              <a:rPr lang="sl-SI" dirty="0"/>
              <a:t> atlantskih postrvi, so slovenski ribiči spolne produkte pridobivali iz drstnic v naravi, oplojene ikre pa so do faze zaroda nadalje vzrejali v vališčih. </a:t>
            </a:r>
            <a:endParaRPr lang="en-US" dirty="0"/>
          </a:p>
          <a:p>
            <a:pPr algn="just"/>
            <a:r>
              <a:rPr lang="en-US" u="sng" dirty="0" err="1" smtClean="0"/>
              <a:t>Smernica</a:t>
            </a:r>
            <a:r>
              <a:rPr lang="en-US" u="sng" dirty="0"/>
              <a:t>: </a:t>
            </a:r>
            <a:r>
              <a:rPr lang="sl-SI" dirty="0" smtClean="0">
                <a:solidFill>
                  <a:srgbClr val="FF0000"/>
                </a:solidFill>
              </a:rPr>
              <a:t>upravljavci</a:t>
            </a:r>
            <a:r>
              <a:rPr lang="sl-SI" dirty="0">
                <a:solidFill>
                  <a:srgbClr val="FF0000"/>
                </a:solidFill>
              </a:rPr>
              <a:t>, ki razpolagajo predvsem z ustreznim kadrom, tak način ohranjajo oziroma spet vpeljejo, saj gre za način pridobivanja spolnih produktov, ki pomeni najmanjši vpliv </a:t>
            </a:r>
            <a:r>
              <a:rPr lang="sl-SI" dirty="0" err="1">
                <a:solidFill>
                  <a:srgbClr val="FF0000"/>
                </a:solidFill>
              </a:rPr>
              <a:t>ribogojniških</a:t>
            </a:r>
            <a:r>
              <a:rPr lang="sl-SI" dirty="0">
                <a:solidFill>
                  <a:srgbClr val="FF0000"/>
                </a:solidFill>
              </a:rPr>
              <a:t> pogojev na vzrejene potočne postrvi. </a:t>
            </a:r>
            <a:r>
              <a:rPr lang="en-US" dirty="0" smtClean="0"/>
              <a:t>P</a:t>
            </a:r>
            <a:r>
              <a:rPr lang="sl-SI" dirty="0" smtClean="0"/>
              <a:t>red </a:t>
            </a:r>
            <a:r>
              <a:rPr lang="sl-SI" dirty="0"/>
              <a:t>samim smukanjem </a:t>
            </a:r>
            <a:r>
              <a:rPr lang="en-US" dirty="0" smtClean="0"/>
              <a:t>se </a:t>
            </a:r>
            <a:r>
              <a:rPr lang="en-US" dirty="0" err="1" smtClean="0"/>
              <a:t>preveri</a:t>
            </a:r>
            <a:r>
              <a:rPr lang="en-US" dirty="0" smtClean="0"/>
              <a:t> </a:t>
            </a:r>
            <a:r>
              <a:rPr lang="sl-SI" dirty="0" smtClean="0"/>
              <a:t>genetska </a:t>
            </a:r>
            <a:r>
              <a:rPr lang="sl-SI" dirty="0"/>
              <a:t>slika potencialnih populacij </a:t>
            </a:r>
            <a:r>
              <a:rPr lang="sl-SI" dirty="0" smtClean="0"/>
              <a:t>z </a:t>
            </a:r>
            <a:r>
              <a:rPr lang="sl-SI" dirty="0"/>
              <a:t>genetskimi analizami in izbere genetsko </a:t>
            </a:r>
            <a:r>
              <a:rPr lang="sl-SI" dirty="0" smtClean="0"/>
              <a:t>najustreznejše</a:t>
            </a:r>
            <a:r>
              <a:rPr lang="en-US" dirty="0" smtClean="0"/>
              <a:t> (</a:t>
            </a:r>
            <a:r>
              <a:rPr lang="en-SI" dirty="0" smtClean="0"/>
              <a:t>≥</a:t>
            </a:r>
            <a:r>
              <a:rPr lang="en-US" dirty="0" smtClean="0"/>
              <a:t> 50 % </a:t>
            </a:r>
            <a:r>
              <a:rPr lang="en-US" dirty="0" err="1" smtClean="0"/>
              <a:t>donavskih</a:t>
            </a:r>
            <a:r>
              <a:rPr lang="en-US" dirty="0" smtClean="0"/>
              <a:t> </a:t>
            </a:r>
            <a:r>
              <a:rPr lang="en-US" dirty="0" err="1" smtClean="0"/>
              <a:t>genov</a:t>
            </a:r>
            <a:r>
              <a:rPr lang="en-US" dirty="0" smtClean="0"/>
              <a:t>)</a:t>
            </a:r>
            <a:r>
              <a:rPr lang="sl-SI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46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059" y="266271"/>
            <a:ext cx="10515600" cy="1325563"/>
          </a:xfrm>
        </p:spPr>
        <p:txBody>
          <a:bodyPr/>
          <a:lstStyle/>
          <a:p>
            <a:r>
              <a:rPr lang="sl-SI" dirty="0"/>
              <a:t>Vzreja v ribogojnici – s plemensko jato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562" y="1235676"/>
            <a:ext cx="11495635" cy="537888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r>
              <a:rPr lang="en-US" sz="2900" b="1" dirty="0" err="1" smtClean="0">
                <a:solidFill>
                  <a:srgbClr val="FF0000"/>
                </a:solidFill>
              </a:rPr>
              <a:t>Cilj</a:t>
            </a:r>
            <a:r>
              <a:rPr lang="en-US" sz="2900" b="1" dirty="0" smtClean="0">
                <a:solidFill>
                  <a:srgbClr val="FF0000"/>
                </a:solidFill>
              </a:rPr>
              <a:t>: </a:t>
            </a:r>
            <a:r>
              <a:rPr lang="sl-SI" sz="2900" b="1" dirty="0" smtClean="0">
                <a:solidFill>
                  <a:srgbClr val="FF0000"/>
                </a:solidFill>
              </a:rPr>
              <a:t>Vzpostavitev </a:t>
            </a:r>
            <a:r>
              <a:rPr lang="sl-SI" sz="2900" b="1" dirty="0">
                <a:solidFill>
                  <a:srgbClr val="FF0000"/>
                </a:solidFill>
              </a:rPr>
              <a:t>plemenske jate na pod</a:t>
            </a:r>
            <a:r>
              <a:rPr lang="en-US" sz="2900" b="1" dirty="0">
                <a:solidFill>
                  <a:srgbClr val="FF0000"/>
                </a:solidFill>
              </a:rPr>
              <a:t>l</a:t>
            </a:r>
            <a:r>
              <a:rPr lang="sl-SI" sz="2900" b="1" dirty="0">
                <a:solidFill>
                  <a:srgbClr val="FF0000"/>
                </a:solidFill>
              </a:rPr>
              <a:t>agi genetske analize 2022 v </a:t>
            </a:r>
            <a:r>
              <a:rPr lang="sl-SI" sz="2900" b="1" dirty="0" smtClean="0">
                <a:solidFill>
                  <a:srgbClr val="FF0000"/>
                </a:solidFill>
              </a:rPr>
              <a:t>načrtovalskem </a:t>
            </a:r>
            <a:r>
              <a:rPr lang="sl-SI" sz="2900" b="1" dirty="0">
                <a:solidFill>
                  <a:srgbClr val="FF0000"/>
                </a:solidFill>
              </a:rPr>
              <a:t>obdobju 2023 – </a:t>
            </a:r>
            <a:r>
              <a:rPr lang="sl-SI" sz="2900" b="1" dirty="0" smtClean="0">
                <a:solidFill>
                  <a:srgbClr val="FF0000"/>
                </a:solidFill>
              </a:rPr>
              <a:t>2028</a:t>
            </a:r>
            <a:endParaRPr lang="sl-SI" sz="29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sl-SI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sl-SI" sz="2800" dirty="0"/>
              <a:t>a) Delež </a:t>
            </a:r>
            <a:r>
              <a:rPr lang="en-US" sz="2800" dirty="0" err="1" smtClean="0"/>
              <a:t>lokalnih</a:t>
            </a:r>
            <a:r>
              <a:rPr lang="en-US" sz="2800" dirty="0" smtClean="0"/>
              <a:t> </a:t>
            </a:r>
            <a:r>
              <a:rPr lang="sl-SI" sz="2800" dirty="0" smtClean="0"/>
              <a:t>donavskih </a:t>
            </a:r>
            <a:r>
              <a:rPr lang="sl-SI" sz="2800" dirty="0"/>
              <a:t>genov  vseh plemenskih jat naj bi </a:t>
            </a:r>
            <a:r>
              <a:rPr lang="sl-SI" sz="2800" dirty="0">
                <a:solidFill>
                  <a:srgbClr val="FF0000"/>
                </a:solidFill>
              </a:rPr>
              <a:t>do leta </a:t>
            </a:r>
            <a:r>
              <a:rPr lang="sl-SI" sz="2800" dirty="0" smtClean="0">
                <a:solidFill>
                  <a:srgbClr val="FF0000"/>
                </a:solidFill>
              </a:rPr>
              <a:t>202</a:t>
            </a:r>
            <a:r>
              <a:rPr lang="en-US" sz="2800" dirty="0" smtClean="0">
                <a:solidFill>
                  <a:srgbClr val="FF0000"/>
                </a:solidFill>
              </a:rPr>
              <a:t>8</a:t>
            </a:r>
            <a:r>
              <a:rPr lang="sl-SI" sz="2800" dirty="0" smtClean="0">
                <a:solidFill>
                  <a:srgbClr val="FF0000"/>
                </a:solidFill>
              </a:rPr>
              <a:t> </a:t>
            </a:r>
            <a:r>
              <a:rPr lang="sl-SI" sz="2800" dirty="0">
                <a:solidFill>
                  <a:srgbClr val="FF0000"/>
                </a:solidFill>
              </a:rPr>
              <a:t>dosegel vsaj 50 %</a:t>
            </a:r>
            <a:r>
              <a:rPr lang="sl-SI" sz="2800" dirty="0"/>
              <a:t>,</a:t>
            </a:r>
          </a:p>
          <a:p>
            <a:pPr marL="971550" lvl="1" indent="-514350">
              <a:buAutoNum type="alphaLcParenR"/>
            </a:pPr>
            <a:endParaRPr lang="sl-SI" sz="2800" dirty="0"/>
          </a:p>
          <a:p>
            <a:pPr marL="457200" lvl="1" indent="0">
              <a:buNone/>
            </a:pPr>
            <a:r>
              <a:rPr lang="sl-SI" sz="2800" dirty="0"/>
              <a:t>b) </a:t>
            </a:r>
            <a:r>
              <a:rPr lang="en-US" sz="2800" dirty="0"/>
              <a:t>d</a:t>
            </a:r>
            <a:r>
              <a:rPr lang="sl-SI" sz="2800" dirty="0" err="1" smtClean="0"/>
              <a:t>elež</a:t>
            </a:r>
            <a:r>
              <a:rPr lang="sl-SI" sz="2800" dirty="0" smtClean="0"/>
              <a:t> </a:t>
            </a:r>
            <a:r>
              <a:rPr lang="sl-SI" sz="2800" dirty="0"/>
              <a:t>donavskih genov plemenskih jat, ki že sedaj dosegajo nad 50 % </a:t>
            </a:r>
            <a:r>
              <a:rPr lang="sl-SI" sz="2800" dirty="0">
                <a:solidFill>
                  <a:srgbClr val="FF0000"/>
                </a:solidFill>
              </a:rPr>
              <a:t>se naj </a:t>
            </a:r>
            <a:r>
              <a:rPr lang="en-GB" sz="2800" dirty="0" err="1" smtClean="0">
                <a:solidFill>
                  <a:srgbClr val="FF0000"/>
                </a:solidFill>
              </a:rPr>
              <a:t>ohranja</a:t>
            </a:r>
            <a:r>
              <a:rPr lang="en-US" sz="2800" dirty="0" smtClean="0">
                <a:solidFill>
                  <a:srgbClr val="FF0000"/>
                </a:solidFill>
              </a:rPr>
              <a:t>.</a:t>
            </a:r>
            <a:endParaRPr lang="sl-SI" sz="2800" dirty="0"/>
          </a:p>
          <a:p>
            <a:pPr marL="457200" lvl="1" indent="0">
              <a:buNone/>
            </a:pPr>
            <a:endParaRPr lang="sl-SI" sz="2800" dirty="0"/>
          </a:p>
          <a:p>
            <a:pPr marL="457200" lvl="1" indent="0">
              <a:buNone/>
            </a:pPr>
            <a:r>
              <a:rPr lang="en-GB" sz="2800" dirty="0" smtClean="0"/>
              <a:t>d) Č</a:t>
            </a:r>
            <a:r>
              <a:rPr lang="sl-SI" sz="2800" dirty="0" smtClean="0"/>
              <a:t>e </a:t>
            </a:r>
            <a:r>
              <a:rPr lang="en-US" sz="2800" dirty="0" err="1" smtClean="0"/>
              <a:t>genetsko</a:t>
            </a:r>
            <a:r>
              <a:rPr lang="en-US" sz="2800" dirty="0" smtClean="0"/>
              <a:t> </a:t>
            </a:r>
            <a:r>
              <a:rPr lang="en-US" sz="2800" dirty="0" err="1" smtClean="0"/>
              <a:t>ustreznih</a:t>
            </a:r>
            <a:r>
              <a:rPr lang="en-US" sz="2800" dirty="0" smtClean="0"/>
              <a:t> </a:t>
            </a:r>
            <a:r>
              <a:rPr lang="en-US" sz="2800" dirty="0" err="1" smtClean="0"/>
              <a:t>populacij</a:t>
            </a:r>
            <a:r>
              <a:rPr lang="sl-SI" sz="2800" dirty="0" smtClean="0"/>
              <a:t> </a:t>
            </a:r>
            <a:r>
              <a:rPr lang="sl-SI" sz="2800" dirty="0"/>
              <a:t>v domačem </a:t>
            </a:r>
            <a:r>
              <a:rPr lang="sl-SI" sz="2800" dirty="0" smtClean="0"/>
              <a:t>ribiške</a:t>
            </a:r>
            <a:r>
              <a:rPr lang="en-US" sz="2800" dirty="0" smtClean="0"/>
              <a:t>m</a:t>
            </a:r>
            <a:r>
              <a:rPr lang="sl-SI" sz="2800" dirty="0" smtClean="0"/>
              <a:t> </a:t>
            </a:r>
            <a:r>
              <a:rPr lang="sl-SI" sz="2800" dirty="0"/>
              <a:t>okolišu ni na razpolago, se </a:t>
            </a:r>
            <a:r>
              <a:rPr lang="en-US" sz="2800" dirty="0" smtClean="0"/>
              <a:t>ribe za </a:t>
            </a:r>
            <a:r>
              <a:rPr lang="sl-SI" sz="2800" dirty="0" smtClean="0"/>
              <a:t>vzpostavit</a:t>
            </a:r>
            <a:r>
              <a:rPr lang="en-US" sz="2800" dirty="0" smtClean="0"/>
              <a:t>e</a:t>
            </a:r>
            <a:r>
              <a:rPr lang="sl-SI" sz="2800" dirty="0" smtClean="0"/>
              <a:t>v jate </a:t>
            </a:r>
            <a:r>
              <a:rPr lang="sl-SI" sz="2800" dirty="0" smtClean="0">
                <a:solidFill>
                  <a:srgbClr val="FF0000"/>
                </a:solidFill>
              </a:rPr>
              <a:t>pridobi </a:t>
            </a:r>
            <a:r>
              <a:rPr lang="sl-SI" sz="2800" dirty="0">
                <a:solidFill>
                  <a:srgbClr val="FF0000"/>
                </a:solidFill>
              </a:rPr>
              <a:t>iz drugega (sosednjega) </a:t>
            </a:r>
            <a:r>
              <a:rPr lang="sl-SI" sz="2800" dirty="0" smtClean="0">
                <a:solidFill>
                  <a:srgbClr val="FF0000"/>
                </a:solidFill>
              </a:rPr>
              <a:t>okoliša</a:t>
            </a:r>
            <a:r>
              <a:rPr lang="en-US" sz="2800" dirty="0" smtClean="0">
                <a:solidFill>
                  <a:srgbClr val="FF0000"/>
                </a:solidFill>
              </a:rPr>
              <a:t>.</a:t>
            </a:r>
          </a:p>
          <a:p>
            <a:pPr marL="971550" lvl="1" indent="-514350">
              <a:buAutoNum type="alphaLcParenR" startAt="4"/>
            </a:pPr>
            <a:endParaRPr lang="en-US" sz="2800" dirty="0" smtClean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e) </a:t>
            </a:r>
            <a:r>
              <a:rPr lang="en-US" sz="2800" dirty="0" err="1" smtClean="0">
                <a:solidFill>
                  <a:srgbClr val="FF0000"/>
                </a:solidFill>
              </a:rPr>
              <a:t>Če</a:t>
            </a:r>
            <a:r>
              <a:rPr lang="en-US" sz="2800" dirty="0" smtClean="0">
                <a:solidFill>
                  <a:srgbClr val="FF0000"/>
                </a:solidFill>
              </a:rPr>
              <a:t> do </a:t>
            </a:r>
            <a:r>
              <a:rPr lang="en-US" sz="2800" dirty="0" err="1" smtClean="0">
                <a:solidFill>
                  <a:srgbClr val="FF0000"/>
                </a:solidFill>
              </a:rPr>
              <a:t>leta</a:t>
            </a:r>
            <a:r>
              <a:rPr lang="en-US" sz="2800" dirty="0" smtClean="0">
                <a:solidFill>
                  <a:srgbClr val="FF0000"/>
                </a:solidFill>
              </a:rPr>
              <a:t> 2028 </a:t>
            </a:r>
            <a:r>
              <a:rPr lang="en-US" sz="2800" dirty="0" err="1" smtClean="0">
                <a:solidFill>
                  <a:srgbClr val="FF0000"/>
                </a:solidFill>
              </a:rPr>
              <a:t>plemenska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jata</a:t>
            </a:r>
            <a:r>
              <a:rPr lang="en-US" sz="2800" dirty="0" smtClean="0">
                <a:solidFill>
                  <a:srgbClr val="FF0000"/>
                </a:solidFill>
              </a:rPr>
              <a:t> ne </a:t>
            </a:r>
            <a:r>
              <a:rPr lang="en-US" sz="2800" dirty="0" err="1" smtClean="0">
                <a:solidFill>
                  <a:srgbClr val="FF0000"/>
                </a:solidFill>
              </a:rPr>
              <a:t>doseže</a:t>
            </a:r>
            <a:r>
              <a:rPr lang="en-US" sz="2800" dirty="0" smtClean="0">
                <a:solidFill>
                  <a:srgbClr val="FF0000"/>
                </a:solidFill>
              </a:rPr>
              <a:t> 50 % </a:t>
            </a:r>
            <a:r>
              <a:rPr lang="en-US" sz="2800" dirty="0" err="1" smtClean="0">
                <a:solidFill>
                  <a:srgbClr val="FF0000"/>
                </a:solidFill>
              </a:rPr>
              <a:t>donavskih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genov</a:t>
            </a:r>
            <a:r>
              <a:rPr lang="en-US" sz="2800" dirty="0" smtClean="0">
                <a:solidFill>
                  <a:srgbClr val="FF0000"/>
                </a:solidFill>
              </a:rPr>
              <a:t>, se za </a:t>
            </a:r>
            <a:r>
              <a:rPr lang="en-US" sz="2800" dirty="0" err="1" smtClean="0">
                <a:solidFill>
                  <a:srgbClr val="FF0000"/>
                </a:solidFill>
              </a:rPr>
              <a:t>ribogojnico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predlaga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odvzem</a:t>
            </a:r>
            <a:r>
              <a:rPr lang="en-US" sz="2800" dirty="0" smtClean="0">
                <a:solidFill>
                  <a:srgbClr val="FF0000"/>
                </a:solidFill>
              </a:rPr>
              <a:t> 	</a:t>
            </a:r>
            <a:r>
              <a:rPr lang="en-US" sz="2800" dirty="0" err="1" smtClean="0">
                <a:solidFill>
                  <a:srgbClr val="FF0000"/>
                </a:solidFill>
              </a:rPr>
              <a:t>dovoljneja</a:t>
            </a:r>
            <a:r>
              <a:rPr lang="en-US" sz="2800" dirty="0" smtClean="0">
                <a:solidFill>
                  <a:srgbClr val="FF0000"/>
                </a:solidFill>
              </a:rPr>
              <a:t> za </a:t>
            </a:r>
            <a:r>
              <a:rPr lang="en-US" sz="2800" dirty="0" err="1" smtClean="0">
                <a:solidFill>
                  <a:srgbClr val="FF0000"/>
                </a:solidFill>
              </a:rPr>
              <a:t>vzrejo</a:t>
            </a:r>
            <a:r>
              <a:rPr lang="en-US" sz="2800" dirty="0" smtClean="0">
                <a:solidFill>
                  <a:srgbClr val="FF0000"/>
                </a:solidFill>
              </a:rPr>
              <a:t> rib za </a:t>
            </a:r>
            <a:r>
              <a:rPr lang="en-US" sz="2800" dirty="0" err="1" smtClean="0">
                <a:solidFill>
                  <a:srgbClr val="FF0000"/>
                </a:solidFill>
              </a:rPr>
              <a:t>poribljavanje</a:t>
            </a:r>
            <a:r>
              <a:rPr lang="en-US" sz="2800" dirty="0" smtClean="0">
                <a:solidFill>
                  <a:srgbClr val="FF0000"/>
                </a:solidFill>
              </a:rPr>
              <a:t>.</a:t>
            </a:r>
          </a:p>
          <a:p>
            <a:pPr marL="971550" lvl="1" indent="-514350">
              <a:buAutoNum type="alphaLcParenR" startAt="4"/>
            </a:pPr>
            <a:endParaRPr lang="en-US" sz="28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en-GB" sz="2800" dirty="0" smtClean="0"/>
              <a:t>f) </a:t>
            </a:r>
            <a:r>
              <a:rPr lang="sl-SI" sz="2800" dirty="0" smtClean="0"/>
              <a:t>V</a:t>
            </a:r>
            <a:r>
              <a:rPr lang="sl-SI" sz="2800" dirty="0" smtClean="0">
                <a:solidFill>
                  <a:srgbClr val="0070C0"/>
                </a:solidFill>
              </a:rPr>
              <a:t> </a:t>
            </a:r>
            <a:r>
              <a:rPr lang="sl-SI" sz="2900" dirty="0"/>
              <a:t>letu 2028 se genetsko preveri plemenske jate. Potomci plemenskih jat, ki zastavljenega deleža ne </a:t>
            </a:r>
            <a:r>
              <a:rPr lang="en-GB" sz="2900" dirty="0" smtClean="0"/>
              <a:t>	</a:t>
            </a:r>
            <a:r>
              <a:rPr lang="sl-SI" sz="2900" dirty="0" smtClean="0"/>
              <a:t>bodo dosegale</a:t>
            </a:r>
            <a:r>
              <a:rPr lang="sl-SI" sz="2900" dirty="0"/>
              <a:t>, se </a:t>
            </a:r>
            <a:r>
              <a:rPr lang="sl-SI" sz="2900" dirty="0">
                <a:solidFill>
                  <a:srgbClr val="FF0000"/>
                </a:solidFill>
              </a:rPr>
              <a:t>ne </a:t>
            </a:r>
            <a:r>
              <a:rPr lang="sl-SI" sz="2900" dirty="0" smtClean="0">
                <a:solidFill>
                  <a:srgbClr val="FF0000"/>
                </a:solidFill>
              </a:rPr>
              <a:t>sme </a:t>
            </a:r>
            <a:r>
              <a:rPr lang="sl-SI" sz="2900" dirty="0">
                <a:solidFill>
                  <a:srgbClr val="FF0000"/>
                </a:solidFill>
              </a:rPr>
              <a:t>uporabiti za </a:t>
            </a:r>
            <a:r>
              <a:rPr lang="sl-SI" sz="2900" dirty="0" err="1">
                <a:solidFill>
                  <a:srgbClr val="FF0000"/>
                </a:solidFill>
              </a:rPr>
              <a:t>poribljavanje</a:t>
            </a:r>
            <a:r>
              <a:rPr lang="sl-SI" sz="2900" dirty="0"/>
              <a:t>.</a:t>
            </a:r>
          </a:p>
          <a:p>
            <a:pPr marL="971550" lvl="1" indent="-514350">
              <a:buAutoNum type="alphaLcParenR" startAt="4"/>
            </a:pPr>
            <a:endParaRPr lang="sl-SI" sz="2800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sl-SI" sz="2800" dirty="0"/>
          </a:p>
          <a:p>
            <a:pPr lvl="1">
              <a:buFontTx/>
              <a:buChar char="-"/>
            </a:pPr>
            <a:endParaRPr lang="en-GB" sz="2800" dirty="0"/>
          </a:p>
          <a:p>
            <a:pPr lvl="1">
              <a:buFontTx/>
              <a:buChar char="-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727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Plemenska</a:t>
            </a:r>
            <a:r>
              <a:rPr lang="en-GB" dirty="0"/>
              <a:t> </a:t>
            </a:r>
            <a:r>
              <a:rPr lang="en-GB" dirty="0" err="1"/>
              <a:t>jata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01288"/>
            <a:ext cx="10515600" cy="477567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l-SI" b="1" dirty="0" smtClean="0">
                <a:solidFill>
                  <a:srgbClr val="FF0000"/>
                </a:solidFill>
              </a:rPr>
              <a:t>Obnavljanje </a:t>
            </a:r>
            <a:r>
              <a:rPr lang="sl-SI" b="1" dirty="0">
                <a:solidFill>
                  <a:srgbClr val="FF0000"/>
                </a:solidFill>
              </a:rPr>
              <a:t>plemenske jate</a:t>
            </a:r>
          </a:p>
          <a:p>
            <a:pPr lvl="1">
              <a:buFontTx/>
              <a:buChar char="-"/>
            </a:pPr>
            <a:endParaRPr lang="en-US" sz="2800" dirty="0" smtClean="0">
              <a:solidFill>
                <a:srgbClr val="FF0000"/>
              </a:solidFill>
            </a:endParaRPr>
          </a:p>
          <a:p>
            <a:pPr lvl="1">
              <a:buFontTx/>
              <a:buChar char="-"/>
            </a:pPr>
            <a:r>
              <a:rPr lang="sl-SI" sz="2800" dirty="0" smtClean="0">
                <a:solidFill>
                  <a:srgbClr val="FF0000"/>
                </a:solidFill>
              </a:rPr>
              <a:t>Za </a:t>
            </a:r>
            <a:r>
              <a:rPr lang="sl-SI" sz="2800" dirty="0">
                <a:solidFill>
                  <a:srgbClr val="FF0000"/>
                </a:solidFill>
              </a:rPr>
              <a:t>obnovitev plemenske jate je potrebno pridobiti spolne produkte </a:t>
            </a:r>
            <a:r>
              <a:rPr lang="sl-SI" sz="2800" dirty="0" smtClean="0">
                <a:solidFill>
                  <a:srgbClr val="FF0000"/>
                </a:solidFill>
              </a:rPr>
              <a:t>staršev </a:t>
            </a:r>
            <a:r>
              <a:rPr lang="sl-SI" sz="2800" dirty="0">
                <a:solidFill>
                  <a:srgbClr val="FF0000"/>
                </a:solidFill>
              </a:rPr>
              <a:t>iz narave. </a:t>
            </a:r>
            <a:r>
              <a:rPr lang="sl-SI" sz="2800" dirty="0"/>
              <a:t>Za zagotavljanje sperme se priporoča uporabo </a:t>
            </a:r>
            <a:r>
              <a:rPr lang="sl-SI" sz="2800" dirty="0" err="1">
                <a:solidFill>
                  <a:srgbClr val="FF0000"/>
                </a:solidFill>
              </a:rPr>
              <a:t>krioprezervacije</a:t>
            </a:r>
            <a:r>
              <a:rPr lang="sl-SI" sz="2800" dirty="0">
                <a:solidFill>
                  <a:srgbClr val="FFC000"/>
                </a:solidFill>
              </a:rPr>
              <a:t> </a:t>
            </a:r>
            <a:r>
              <a:rPr lang="sl-SI" sz="2800" dirty="0"/>
              <a:t>(zmrzovanje sperme</a:t>
            </a:r>
            <a:r>
              <a:rPr lang="sl-SI" sz="2800" dirty="0" smtClean="0"/>
              <a:t>)</a:t>
            </a:r>
            <a:r>
              <a:rPr lang="en-GB" sz="2800" dirty="0" smtClean="0"/>
              <a:t>.</a:t>
            </a:r>
            <a:endParaRPr lang="sl-SI" sz="2800" dirty="0"/>
          </a:p>
          <a:p>
            <a:pPr lvl="1">
              <a:buFontTx/>
              <a:buChar char="-"/>
            </a:pPr>
            <a:endParaRPr lang="en-US" sz="2800" dirty="0" smtClean="0"/>
          </a:p>
          <a:p>
            <a:pPr lvl="1">
              <a:buFontTx/>
              <a:buChar char="-"/>
            </a:pPr>
            <a:r>
              <a:rPr lang="sl-SI" sz="2800" dirty="0" smtClean="0"/>
              <a:t>Starši </a:t>
            </a:r>
            <a:r>
              <a:rPr lang="sl-SI" sz="2800" dirty="0"/>
              <a:t>plemenk naj bodo po možnosti iz različnih revirjev (</a:t>
            </a:r>
            <a:r>
              <a:rPr lang="sl-SI" sz="2800" dirty="0">
                <a:solidFill>
                  <a:srgbClr val="FF0000"/>
                </a:solidFill>
              </a:rPr>
              <a:t>raznolikost</a:t>
            </a:r>
            <a:r>
              <a:rPr lang="sl-SI" sz="2800" dirty="0"/>
              <a:t>), </a:t>
            </a:r>
          </a:p>
          <a:p>
            <a:pPr lvl="1">
              <a:buFontTx/>
              <a:buChar char="-"/>
            </a:pPr>
            <a:endParaRPr lang="en-US" sz="2800" dirty="0" smtClean="0"/>
          </a:p>
          <a:p>
            <a:pPr lvl="1">
              <a:buFontTx/>
              <a:buChar char="-"/>
            </a:pPr>
            <a:r>
              <a:rPr lang="sl-SI" sz="2800" dirty="0" smtClean="0"/>
              <a:t>Upoštevati </a:t>
            </a:r>
            <a:r>
              <a:rPr lang="sl-SI" sz="2800" dirty="0"/>
              <a:t>je treba veterinarsko zakonodajo </a:t>
            </a:r>
            <a:r>
              <a:rPr lang="en-US" sz="2800" dirty="0" smtClean="0"/>
              <a:t>(</a:t>
            </a:r>
            <a:r>
              <a:rPr lang="en-US" sz="2800" dirty="0" err="1" smtClean="0"/>
              <a:t>bolezni</a:t>
            </a:r>
            <a:r>
              <a:rPr lang="en-US" sz="2800" dirty="0" smtClean="0"/>
              <a:t> </a:t>
            </a:r>
            <a:r>
              <a:rPr lang="en-US" sz="2800" dirty="0" err="1" smtClean="0"/>
              <a:t>prosta</a:t>
            </a:r>
            <a:r>
              <a:rPr lang="en-US" sz="2800" dirty="0" smtClean="0"/>
              <a:t> </a:t>
            </a:r>
            <a:r>
              <a:rPr lang="en-US" sz="2800" dirty="0" err="1" smtClean="0"/>
              <a:t>območja</a:t>
            </a:r>
            <a:r>
              <a:rPr lang="en-US" sz="2800" dirty="0" smtClean="0"/>
              <a:t>), </a:t>
            </a:r>
            <a:r>
              <a:rPr lang="en-US" sz="2800" dirty="0" smtClean="0">
                <a:solidFill>
                  <a:srgbClr val="FF0000"/>
                </a:solidFill>
              </a:rPr>
              <a:t>s</a:t>
            </a:r>
            <a:r>
              <a:rPr lang="sl-SI" sz="2800" dirty="0" err="1" smtClean="0">
                <a:solidFill>
                  <a:srgbClr val="FF0000"/>
                </a:solidFill>
              </a:rPr>
              <a:t>amce</a:t>
            </a:r>
            <a:r>
              <a:rPr lang="sl-SI" sz="2800" dirty="0" smtClean="0">
                <a:solidFill>
                  <a:srgbClr val="FF0000"/>
                </a:solidFill>
              </a:rPr>
              <a:t> </a:t>
            </a:r>
            <a:r>
              <a:rPr lang="sl-SI" sz="2800" dirty="0">
                <a:solidFill>
                  <a:srgbClr val="FF0000"/>
                </a:solidFill>
              </a:rPr>
              <a:t>se smuka v naravi </a:t>
            </a:r>
            <a:r>
              <a:rPr lang="sl-SI" sz="2800" dirty="0"/>
              <a:t>(preprečiti vnos bolezni v ribogojnice in iz ribogojnic v odprte vode)</a:t>
            </a:r>
          </a:p>
          <a:p>
            <a:pPr lvl="1">
              <a:buFontTx/>
              <a:buChar char="-"/>
            </a:pPr>
            <a:endParaRPr lang="sl-SI" sz="2800" dirty="0"/>
          </a:p>
          <a:p>
            <a:pPr lvl="1">
              <a:buFontTx/>
              <a:buChar char="-"/>
            </a:pPr>
            <a:r>
              <a:rPr lang="sl-SI" sz="2800" dirty="0" err="1" smtClean="0"/>
              <a:t>Zno</a:t>
            </a:r>
            <a:r>
              <a:rPr lang="en-US" sz="2800" dirty="0" smtClean="0"/>
              <a:t>t</a:t>
            </a:r>
            <a:r>
              <a:rPr lang="sl-SI" sz="2800" dirty="0" smtClean="0"/>
              <a:t>raj </a:t>
            </a:r>
            <a:r>
              <a:rPr lang="sl-SI" sz="2800" dirty="0"/>
              <a:t>ribiških okolišev se bodo </a:t>
            </a:r>
            <a:r>
              <a:rPr lang="sl-SI" sz="2800" dirty="0">
                <a:solidFill>
                  <a:srgbClr val="FF0000"/>
                </a:solidFill>
              </a:rPr>
              <a:t>vzpostavili rezervati za plemenke in/ali mesta za smukanje plemenk </a:t>
            </a:r>
            <a:r>
              <a:rPr lang="sl-SI" sz="2800" dirty="0"/>
              <a:t>(če jih ni mogoče vzpostaviti znotraj ribiškega okoliša, se upravljavci dogovorijo za </a:t>
            </a:r>
            <a:r>
              <a:rPr lang="sl-SI" sz="2800" dirty="0">
                <a:solidFill>
                  <a:srgbClr val="FF0000"/>
                </a:solidFill>
              </a:rPr>
              <a:t>sodelovanje z upravljavci sosednjih okolišev</a:t>
            </a:r>
            <a:r>
              <a:rPr lang="sl-SI" sz="2800" dirty="0"/>
              <a:t>)</a:t>
            </a:r>
          </a:p>
          <a:p>
            <a:pPr lvl="1">
              <a:buFontTx/>
              <a:buChar char="-"/>
            </a:pPr>
            <a:endParaRPr lang="en-GB" sz="2800" dirty="0"/>
          </a:p>
          <a:p>
            <a:pPr lvl="1">
              <a:buFontTx/>
              <a:buChar char="-"/>
            </a:pPr>
            <a:endParaRPr lang="en-GB" sz="2800" dirty="0"/>
          </a:p>
          <a:p>
            <a:pPr lvl="1">
              <a:buFontTx/>
              <a:buChar char="-"/>
            </a:pPr>
            <a:endParaRPr lang="en-GB" sz="2800" dirty="0"/>
          </a:p>
          <a:p>
            <a:pPr lvl="1">
              <a:buFontTx/>
              <a:buChar char="-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982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481263" y="641684"/>
            <a:ext cx="1140593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sl-SI" sz="20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Strategija </a:t>
            </a:r>
            <a:r>
              <a:rPr lang="sl-SI" sz="2000" dirty="0">
                <a:ea typeface="Times New Roman" panose="02020603050405020304" pitchFamily="18" charset="0"/>
                <a:cs typeface="Calibri" panose="020F0502020204030204" pitchFamily="34" charset="0"/>
              </a:rPr>
              <a:t>upravljanja s potočno postrvjo v Sloveniji temelji </a:t>
            </a:r>
            <a:r>
              <a:rPr lang="sl-SI" sz="20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na</a:t>
            </a:r>
            <a:r>
              <a:rPr lang="en-US" sz="20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</a:p>
          <a:p>
            <a:pPr marL="457200" indent="-457200" algn="just" fontAlgn="base">
              <a:buFontTx/>
              <a:buChar char="-"/>
            </a:pPr>
            <a:r>
              <a:rPr lang="sl-SI" sz="20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novejših </a:t>
            </a:r>
            <a:r>
              <a:rPr lang="sl-SI" sz="2000" dirty="0">
                <a:ea typeface="Times New Roman" panose="02020603050405020304" pitchFamily="18" charset="0"/>
                <a:cs typeface="Calibri" panose="020F0502020204030204" pitchFamily="34" charset="0"/>
              </a:rPr>
              <a:t>dognanjih o ekologiji in </a:t>
            </a:r>
            <a:r>
              <a:rPr lang="sl-SI" sz="20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biologij</a:t>
            </a:r>
            <a:r>
              <a:rPr lang="en-GB" sz="2000" dirty="0" err="1" smtClean="0">
                <a:ea typeface="Times New Roman" panose="02020603050405020304" pitchFamily="18" charset="0"/>
                <a:cs typeface="Calibri" panose="020F0502020204030204" pitchFamily="34" charset="0"/>
              </a:rPr>
              <a:t>i</a:t>
            </a:r>
            <a:r>
              <a:rPr lang="sl-SI" sz="20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 vrste</a:t>
            </a:r>
            <a:r>
              <a:rPr lang="en-GB" sz="20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,</a:t>
            </a:r>
            <a:endParaRPr lang="en-US" sz="2000" dirty="0" smtClean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indent="-457200" algn="just" fontAlgn="base">
              <a:buFontTx/>
              <a:buChar char="-"/>
            </a:pPr>
            <a:r>
              <a:rPr lang="sl-SI" sz="20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ugotovljenih </a:t>
            </a:r>
            <a:r>
              <a:rPr lang="sl-SI" sz="2000" dirty="0">
                <a:ea typeface="Times New Roman" panose="02020603050405020304" pitchFamily="18" charset="0"/>
                <a:cs typeface="Calibri" panose="020F0502020204030204" pitchFamily="34" charset="0"/>
              </a:rPr>
              <a:t>trendih v upravljanju s potočno </a:t>
            </a:r>
            <a:r>
              <a:rPr lang="sl-SI" sz="20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postrvjo</a:t>
            </a:r>
            <a:r>
              <a:rPr lang="en-GB" sz="2000" dirty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0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in</a:t>
            </a:r>
            <a:endParaRPr lang="en-US" sz="2000" dirty="0" smtClean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indent="-457200" algn="just" fontAlgn="base">
              <a:buFontTx/>
              <a:buChar char="-"/>
            </a:pPr>
            <a:r>
              <a:rPr lang="sl-SI" sz="2000" dirty="0">
                <a:ea typeface="Times New Roman" panose="02020603050405020304" pitchFamily="18" charset="0"/>
                <a:cs typeface="Calibri" panose="020F0502020204030204" pitchFamily="34" charset="0"/>
              </a:rPr>
              <a:t>rezultatih genetskih analiz potočne postrvi, ki se v Sloveniji vzreja v ribogojnicah z dovoljenjem za </a:t>
            </a:r>
            <a:r>
              <a:rPr lang="sl-SI" sz="2000" dirty="0" err="1" smtClean="0">
                <a:ea typeface="Times New Roman" panose="02020603050405020304" pitchFamily="18" charset="0"/>
                <a:cs typeface="Calibri" panose="020F0502020204030204" pitchFamily="34" charset="0"/>
              </a:rPr>
              <a:t>poribljavanja</a:t>
            </a:r>
            <a:r>
              <a:rPr lang="en-GB" sz="20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marL="457200" indent="-457200" algn="just" fontAlgn="base">
              <a:buFontTx/>
              <a:buChar char="-"/>
            </a:pPr>
            <a:endParaRPr lang="en-US" sz="2000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fontAlgn="base"/>
            <a:r>
              <a:rPr lang="sl-SI" sz="20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Trenutno </a:t>
            </a:r>
            <a:r>
              <a:rPr lang="sl-SI" sz="2000" dirty="0">
                <a:ea typeface="Times New Roman" panose="02020603050405020304" pitchFamily="18" charset="0"/>
                <a:cs typeface="Calibri" panose="020F0502020204030204" pitchFamily="34" charset="0"/>
              </a:rPr>
              <a:t>stanje potočne postrvi oziroma trendi pri njenem upravljanju so </a:t>
            </a:r>
            <a:r>
              <a:rPr lang="sl-SI" sz="20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posledica</a:t>
            </a:r>
            <a:r>
              <a:rPr lang="en-US" sz="20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</a:p>
          <a:p>
            <a:pPr algn="just" fontAlgn="base"/>
            <a:r>
              <a:rPr lang="en-US" sz="20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en-US" sz="2000" dirty="0" err="1" smtClean="0">
                <a:ea typeface="Times New Roman" panose="02020603050405020304" pitchFamily="18" charset="0"/>
                <a:cs typeface="Calibri" panose="020F0502020204030204" pitchFamily="34" charset="0"/>
              </a:rPr>
              <a:t>predvsem</a:t>
            </a:r>
            <a:r>
              <a:rPr lang="en-US" sz="20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sl-SI" sz="20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negativnih </a:t>
            </a:r>
            <a:r>
              <a:rPr lang="sl-SI" sz="2000" dirty="0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sprememb v naravnem okolju </a:t>
            </a:r>
            <a:endParaRPr lang="en-GB" sz="2000" dirty="0" smtClean="0">
              <a:solidFill>
                <a:srgbClr val="FF000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fontAlgn="base"/>
            <a:r>
              <a:rPr lang="en-GB" sz="20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sl-SI" sz="20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določenih </a:t>
            </a:r>
            <a:r>
              <a:rPr lang="sl-SI" sz="2000" dirty="0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neustreznih </a:t>
            </a:r>
            <a:r>
              <a:rPr lang="sl-SI" sz="2000" dirty="0" err="1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ribogojniških</a:t>
            </a:r>
            <a:r>
              <a:rPr lang="sl-SI" sz="2000" dirty="0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in </a:t>
            </a:r>
            <a:r>
              <a:rPr lang="sl-SI" sz="2000" dirty="0" smtClean="0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upravljavskih </a:t>
            </a:r>
            <a:r>
              <a:rPr lang="sl-SI" sz="2000" dirty="0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praks</a:t>
            </a:r>
            <a:r>
              <a:rPr lang="sl-SI" sz="2000" dirty="0"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S" sz="2000" dirty="0" smtClean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indent="-457200" algn="just" fontAlgn="base">
              <a:buFontTx/>
              <a:buChar char="-"/>
            </a:pPr>
            <a:endParaRPr lang="en-US" sz="2000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fontAlgn="base"/>
            <a:r>
              <a:rPr lang="sl-SI" sz="2000" dirty="0" smtClean="0">
                <a:ea typeface="Times New Roman" panose="02020603050405020304" pitchFamily="18" charset="0"/>
                <a:cs typeface="Calibri" panose="020F0502020204030204" pitchFamily="34" charset="0"/>
              </a:rPr>
              <a:t>S </a:t>
            </a:r>
            <a:r>
              <a:rPr lang="sl-SI" sz="2000" dirty="0">
                <a:ea typeface="Times New Roman" panose="02020603050405020304" pitchFamily="18" charset="0"/>
                <a:cs typeface="Calibri" panose="020F0502020204030204" pitchFamily="34" charset="0"/>
              </a:rPr>
              <a:t>predlagano strategijo </a:t>
            </a:r>
            <a:r>
              <a:rPr lang="sl-SI" sz="2000" dirty="0">
                <a:ea typeface="Times New Roman" panose="02020603050405020304" pitchFamily="18" charset="0"/>
              </a:rPr>
              <a:t>želimo vpeljati</a:t>
            </a:r>
            <a:r>
              <a:rPr lang="sl-SI" sz="2000" dirty="0">
                <a:solidFill>
                  <a:srgbClr val="498205"/>
                </a:solidFill>
                <a:ea typeface="Times New Roman" panose="02020603050405020304" pitchFamily="18" charset="0"/>
              </a:rPr>
              <a:t> </a:t>
            </a:r>
            <a:r>
              <a:rPr lang="sl-SI" sz="2000" dirty="0">
                <a:ea typeface="Times New Roman" panose="02020603050405020304" pitchFamily="18" charset="0"/>
              </a:rPr>
              <a:t> način </a:t>
            </a:r>
            <a:r>
              <a:rPr lang="sl-SI" sz="2000" dirty="0">
                <a:ea typeface="Times New Roman" panose="02020603050405020304" pitchFamily="18" charset="0"/>
                <a:cs typeface="Calibri" panose="020F0502020204030204" pitchFamily="34" charset="0"/>
              </a:rPr>
              <a:t>upravljanja s potočno postrvjo, ki bo bolje odgovarjal na prepoznane negativne dejavnike in bo omogočil </a:t>
            </a:r>
            <a:r>
              <a:rPr lang="sl-SI" sz="2000" dirty="0">
                <a:solidFill>
                  <a:srgbClr val="FF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trajnosten in  kvaliteten ribolov</a:t>
            </a:r>
            <a:r>
              <a:rPr lang="sl-SI" sz="2000" dirty="0">
                <a:ea typeface="Times New Roman" panose="02020603050405020304" pitchFamily="18" charset="0"/>
                <a:cs typeface="Calibri" panose="020F0502020204030204" pitchFamily="34" charset="0"/>
              </a:rPr>
              <a:t>. </a:t>
            </a:r>
            <a:endParaRPr lang="en-US" sz="2000" dirty="0" smtClean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fontAlgn="base"/>
            <a:endParaRPr lang="en-US" sz="2000" dirty="0" smtClean="0"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 fontAlgn="base"/>
            <a:endParaRPr lang="sl-SI" sz="2000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35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/>
              <a:t>Pridobivanje spolnih produktov </a:t>
            </a:r>
            <a:r>
              <a:rPr lang="sl-SI" dirty="0" smtClean="0"/>
              <a:t>za</a:t>
            </a:r>
            <a:r>
              <a:rPr lang="en-US" dirty="0" smtClean="0"/>
              <a:t> </a:t>
            </a:r>
            <a:r>
              <a:rPr lang="sl-SI" dirty="0" err="1" smtClean="0"/>
              <a:t>poribljavanje</a:t>
            </a:r>
            <a:endParaRPr lang="sl-S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7943" y="1690688"/>
            <a:ext cx="10515600" cy="47756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200" dirty="0"/>
              <a:t>- </a:t>
            </a:r>
            <a:r>
              <a:rPr lang="en-US" sz="2200" dirty="0" smtClean="0"/>
              <a:t> </a:t>
            </a:r>
            <a:r>
              <a:rPr lang="sl-SI" sz="2200" dirty="0" smtClean="0"/>
              <a:t>Ikre </a:t>
            </a:r>
            <a:r>
              <a:rPr lang="sl-SI" sz="2200" dirty="0"/>
              <a:t>samic plemenskih jat je treba vedno oploditi s </a:t>
            </a:r>
            <a:r>
              <a:rPr lang="sl-SI" sz="2200" dirty="0">
                <a:solidFill>
                  <a:srgbClr val="FF0000"/>
                </a:solidFill>
              </a:rPr>
              <a:t>spermo samcev iz </a:t>
            </a:r>
            <a:r>
              <a:rPr lang="sl-SI" sz="2200" dirty="0" smtClean="0">
                <a:solidFill>
                  <a:srgbClr val="FF0000"/>
                </a:solidFill>
              </a:rPr>
              <a:t>narave</a:t>
            </a:r>
            <a:r>
              <a:rPr lang="en-GB" sz="2200" dirty="0" smtClean="0">
                <a:solidFill>
                  <a:srgbClr val="FF0000"/>
                </a:solidFill>
              </a:rPr>
              <a:t>.</a:t>
            </a:r>
            <a:endParaRPr lang="sl-SI" sz="2200" dirty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sl-SI" sz="2200" dirty="0"/>
              <a:t>Upravljavci, ki razpolagajo z genetsko čistimi populacijami naj vzpostavijo nove odseke vodotokov z </a:t>
            </a:r>
            <a:r>
              <a:rPr lang="sl-SI" sz="2200" dirty="0">
                <a:solidFill>
                  <a:srgbClr val="FF0000"/>
                </a:solidFill>
              </a:rPr>
              <a:t>duplikati teh populacij (R4) </a:t>
            </a:r>
            <a:r>
              <a:rPr lang="sl-SI" sz="2200" dirty="0"/>
              <a:t>pod vodstvom </a:t>
            </a:r>
            <a:r>
              <a:rPr lang="sl-SI" sz="2200" dirty="0" smtClean="0"/>
              <a:t>ZZRS.</a:t>
            </a:r>
            <a:endParaRPr lang="sl-SI" sz="2200" dirty="0"/>
          </a:p>
          <a:p>
            <a:pPr>
              <a:buFontTx/>
              <a:buChar char="-"/>
            </a:pPr>
            <a:r>
              <a:rPr lang="sl-SI" sz="2200" dirty="0">
                <a:solidFill>
                  <a:srgbClr val="FF0000"/>
                </a:solidFill>
              </a:rPr>
              <a:t>Postavitev </a:t>
            </a:r>
            <a:r>
              <a:rPr lang="sl-SI" sz="2200" dirty="0" err="1">
                <a:solidFill>
                  <a:srgbClr val="FF0000"/>
                </a:solidFill>
              </a:rPr>
              <a:t>mikrovališč</a:t>
            </a:r>
            <a:r>
              <a:rPr lang="sl-SI" sz="2200" dirty="0">
                <a:solidFill>
                  <a:srgbClr val="FF0000"/>
                </a:solidFill>
              </a:rPr>
              <a:t> </a:t>
            </a:r>
            <a:r>
              <a:rPr lang="sl-SI" sz="2200" dirty="0"/>
              <a:t>za dopolnitev mreže vališč in spodbujanje lokalne vzreje </a:t>
            </a:r>
            <a:r>
              <a:rPr lang="sl-SI" sz="2200" dirty="0" smtClean="0"/>
              <a:t>(</a:t>
            </a:r>
            <a:r>
              <a:rPr lang="en-US" sz="2200" dirty="0" err="1" smtClean="0"/>
              <a:t>potrebno</a:t>
            </a:r>
            <a:r>
              <a:rPr lang="en-US" sz="2200" dirty="0" smtClean="0"/>
              <a:t> </a:t>
            </a:r>
            <a:r>
              <a:rPr lang="en-US" sz="2200" dirty="0" err="1" smtClean="0"/>
              <a:t>najti</a:t>
            </a:r>
            <a:r>
              <a:rPr lang="en-US" sz="2200" dirty="0" smtClean="0"/>
              <a:t> </a:t>
            </a:r>
            <a:r>
              <a:rPr lang="en-US" sz="2200" dirty="0" err="1" smtClean="0"/>
              <a:t>finančne</a:t>
            </a:r>
            <a:r>
              <a:rPr lang="en-US" sz="2200" dirty="0" smtClean="0"/>
              <a:t> </a:t>
            </a:r>
            <a:r>
              <a:rPr lang="en-US" sz="2200" dirty="0" err="1" smtClean="0"/>
              <a:t>vzpodbude</a:t>
            </a:r>
            <a:r>
              <a:rPr lang="en-US" sz="2200" dirty="0" smtClean="0"/>
              <a:t>).</a:t>
            </a:r>
            <a:endParaRPr lang="sl-SI" sz="2200" dirty="0"/>
          </a:p>
          <a:p>
            <a:pPr>
              <a:buFontTx/>
              <a:buChar char="-"/>
            </a:pPr>
            <a:r>
              <a:rPr lang="sl-SI" sz="2200" dirty="0"/>
              <a:t>Za hitrejši dvig deleža donavskih genov predlagamo </a:t>
            </a:r>
            <a:r>
              <a:rPr lang="en-US" sz="2200" dirty="0" err="1" smtClean="0"/>
              <a:t>pripravo</a:t>
            </a:r>
            <a:r>
              <a:rPr lang="sl-SI" sz="2200" dirty="0" smtClean="0"/>
              <a:t> </a:t>
            </a:r>
            <a:r>
              <a:rPr lang="sl-SI" sz="2200" dirty="0">
                <a:solidFill>
                  <a:srgbClr val="FF0000"/>
                </a:solidFill>
              </a:rPr>
              <a:t>mešanice sperme genetsko čistih potočnih postrvi </a:t>
            </a:r>
            <a:r>
              <a:rPr lang="en-US" sz="2200" dirty="0" smtClean="0"/>
              <a:t>za </a:t>
            </a:r>
            <a:r>
              <a:rPr lang="en-US" sz="2200" dirty="0" err="1" smtClean="0"/>
              <a:t>vzpostavitev</a:t>
            </a:r>
            <a:r>
              <a:rPr lang="en-US" sz="2200" dirty="0" smtClean="0"/>
              <a:t> </a:t>
            </a:r>
            <a:r>
              <a:rPr lang="en-US" sz="2200" dirty="0" err="1" smtClean="0"/>
              <a:t>plemenskih</a:t>
            </a:r>
            <a:r>
              <a:rPr lang="en-US" sz="2200" dirty="0" smtClean="0"/>
              <a:t> </a:t>
            </a:r>
            <a:r>
              <a:rPr lang="en-US" sz="2200" dirty="0" err="1" smtClean="0"/>
              <a:t>jat</a:t>
            </a:r>
            <a:r>
              <a:rPr lang="en-US" sz="2200" dirty="0" smtClean="0"/>
              <a:t> </a:t>
            </a:r>
            <a:r>
              <a:rPr lang="sl-SI" sz="2200" dirty="0" smtClean="0"/>
              <a:t>(v </a:t>
            </a:r>
            <a:r>
              <a:rPr lang="sl-SI" sz="2200" dirty="0"/>
              <a:t>sodelovanju z ZZRS in BF, podpora MKGP).</a:t>
            </a:r>
          </a:p>
          <a:p>
            <a:pPr>
              <a:buFontTx/>
              <a:buChar char="-"/>
            </a:pPr>
            <a:r>
              <a:rPr lang="sl-SI" sz="2200" dirty="0" err="1">
                <a:solidFill>
                  <a:srgbClr val="FF0000"/>
                </a:solidFill>
              </a:rPr>
              <a:t>Kompartmenti</a:t>
            </a:r>
            <a:r>
              <a:rPr lang="sl-SI" sz="2200" dirty="0"/>
              <a:t> – območja bolezni prostih vod so omejitev (širitev </a:t>
            </a:r>
            <a:r>
              <a:rPr lang="sl-SI" sz="2200" dirty="0" err="1"/>
              <a:t>kompartmenta</a:t>
            </a:r>
            <a:r>
              <a:rPr lang="sl-SI" sz="2200" dirty="0"/>
              <a:t>, “izposoja” karantenskega objekta, lastna karantena) - </a:t>
            </a:r>
            <a:r>
              <a:rPr lang="sl-SI" sz="2200" i="1" dirty="0"/>
              <a:t>Pravilnik o zahtevah za zdravstveno varstvo živali in proizvodov iz akvakulture ter o ukrepih za ugotavljanje, preprečevanje in obvladovanje določenih bolezni vodnih živali</a:t>
            </a:r>
            <a:r>
              <a:rPr lang="sl-SI" sz="2200" dirty="0"/>
              <a:t> (Uradni list RS, št. 6/14, 10/19 in 16/19 – </a:t>
            </a:r>
            <a:r>
              <a:rPr lang="sl-SI" sz="2200" dirty="0" err="1"/>
              <a:t>popr</a:t>
            </a:r>
            <a:r>
              <a:rPr lang="sl-SI" sz="2200" dirty="0"/>
              <a:t>.)</a:t>
            </a:r>
          </a:p>
          <a:p>
            <a:pPr>
              <a:buFontTx/>
              <a:buChar char="-"/>
            </a:pPr>
            <a:endParaRPr lang="en-GB" sz="2800" dirty="0"/>
          </a:p>
          <a:p>
            <a:pPr lvl="1">
              <a:buFontTx/>
              <a:buChar char="-"/>
            </a:pPr>
            <a:endParaRPr lang="en-GB" sz="2800" dirty="0"/>
          </a:p>
          <a:p>
            <a:pPr lvl="1">
              <a:buFontTx/>
              <a:buChar char="-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614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mikrovališče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5740" y="1350611"/>
            <a:ext cx="3621974" cy="54329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37" y="0"/>
            <a:ext cx="11093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59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Sonaravna</a:t>
            </a:r>
            <a:r>
              <a:rPr lang="en-US" dirty="0"/>
              <a:t> </a:t>
            </a:r>
            <a:r>
              <a:rPr lang="en-US" dirty="0" err="1"/>
              <a:t>vzreja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83577" y="1525374"/>
            <a:ext cx="10815632" cy="4717164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sz="6200" b="1" dirty="0" err="1" smtClean="0">
                <a:solidFill>
                  <a:srgbClr val="FF0000"/>
                </a:solidFill>
              </a:rPr>
              <a:t>Cilj</a:t>
            </a:r>
            <a:r>
              <a:rPr lang="en-US" sz="6200" b="1" dirty="0" smtClean="0">
                <a:solidFill>
                  <a:srgbClr val="FF0000"/>
                </a:solidFill>
              </a:rPr>
              <a:t>: </a:t>
            </a:r>
            <a:r>
              <a:rPr lang="en-US" sz="6200" b="1" dirty="0" err="1" smtClean="0">
                <a:solidFill>
                  <a:srgbClr val="FF0000"/>
                </a:solidFill>
              </a:rPr>
              <a:t>Vzpostavitev</a:t>
            </a:r>
            <a:r>
              <a:rPr lang="en-US" sz="6200" b="1" dirty="0" smtClean="0">
                <a:solidFill>
                  <a:srgbClr val="FF0000"/>
                </a:solidFill>
              </a:rPr>
              <a:t> in </a:t>
            </a:r>
            <a:r>
              <a:rPr lang="en-US" sz="6200" b="1" dirty="0" err="1" smtClean="0">
                <a:solidFill>
                  <a:srgbClr val="FF0000"/>
                </a:solidFill>
              </a:rPr>
              <a:t>ohranitev</a:t>
            </a:r>
            <a:r>
              <a:rPr lang="en-US" sz="6200" b="1" dirty="0" smtClean="0">
                <a:solidFill>
                  <a:srgbClr val="FF0000"/>
                </a:solidFill>
              </a:rPr>
              <a:t> </a:t>
            </a:r>
            <a:r>
              <a:rPr lang="en-US" sz="6200" b="1" dirty="0" err="1" smtClean="0">
                <a:solidFill>
                  <a:srgbClr val="FF0000"/>
                </a:solidFill>
              </a:rPr>
              <a:t>lokalno</a:t>
            </a:r>
            <a:r>
              <a:rPr lang="en-US" sz="6200" b="1" dirty="0" smtClean="0">
                <a:solidFill>
                  <a:srgbClr val="FF0000"/>
                </a:solidFill>
              </a:rPr>
              <a:t> </a:t>
            </a:r>
            <a:r>
              <a:rPr lang="en-US" sz="6200" b="1" dirty="0" err="1" smtClean="0">
                <a:solidFill>
                  <a:srgbClr val="FF0000"/>
                </a:solidFill>
              </a:rPr>
              <a:t>prilagojenih</a:t>
            </a:r>
            <a:r>
              <a:rPr lang="en-US" sz="6200" b="1" dirty="0" smtClean="0">
                <a:solidFill>
                  <a:srgbClr val="FF0000"/>
                </a:solidFill>
              </a:rPr>
              <a:t> </a:t>
            </a:r>
            <a:r>
              <a:rPr lang="en-US" sz="6200" b="1" dirty="0" err="1" smtClean="0">
                <a:solidFill>
                  <a:srgbClr val="FF0000"/>
                </a:solidFill>
              </a:rPr>
              <a:t>populacij</a:t>
            </a:r>
            <a:r>
              <a:rPr lang="en-US" sz="6200" b="1" dirty="0" smtClean="0">
                <a:solidFill>
                  <a:srgbClr val="FF0000"/>
                </a:solidFill>
              </a:rPr>
              <a:t> </a:t>
            </a:r>
            <a:r>
              <a:rPr lang="en-US" sz="6200" b="1" dirty="0" err="1" smtClean="0">
                <a:solidFill>
                  <a:srgbClr val="FF0000"/>
                </a:solidFill>
              </a:rPr>
              <a:t>potočnih</a:t>
            </a:r>
            <a:r>
              <a:rPr lang="en-US" sz="6200" b="1" dirty="0" smtClean="0">
                <a:solidFill>
                  <a:srgbClr val="FF0000"/>
                </a:solidFill>
              </a:rPr>
              <a:t> postrvi z </a:t>
            </a:r>
            <a:r>
              <a:rPr lang="en-US" sz="6200" b="1" dirty="0" err="1" smtClean="0">
                <a:solidFill>
                  <a:srgbClr val="FF0000"/>
                </a:solidFill>
              </a:rPr>
              <a:t>visokim</a:t>
            </a:r>
            <a:r>
              <a:rPr lang="en-US" sz="6200" b="1" dirty="0" smtClean="0">
                <a:solidFill>
                  <a:srgbClr val="FF0000"/>
                </a:solidFill>
              </a:rPr>
              <a:t> </a:t>
            </a:r>
            <a:r>
              <a:rPr lang="en-US" sz="6200" b="1" dirty="0" err="1" smtClean="0">
                <a:solidFill>
                  <a:srgbClr val="FF0000"/>
                </a:solidFill>
              </a:rPr>
              <a:t>deležem</a:t>
            </a:r>
            <a:r>
              <a:rPr lang="en-US" sz="6200" b="1" dirty="0" smtClean="0">
                <a:solidFill>
                  <a:srgbClr val="FF0000"/>
                </a:solidFill>
              </a:rPr>
              <a:t> </a:t>
            </a:r>
            <a:r>
              <a:rPr lang="en-US" sz="6200" b="1" dirty="0" err="1" smtClean="0">
                <a:solidFill>
                  <a:srgbClr val="FF0000"/>
                </a:solidFill>
              </a:rPr>
              <a:t>donavskih</a:t>
            </a:r>
            <a:r>
              <a:rPr lang="en-US" sz="6200" b="1" dirty="0" smtClean="0">
                <a:solidFill>
                  <a:srgbClr val="FF0000"/>
                </a:solidFill>
              </a:rPr>
              <a:t> </a:t>
            </a:r>
            <a:r>
              <a:rPr lang="en-US" sz="6200" b="1" dirty="0" err="1" smtClean="0">
                <a:solidFill>
                  <a:srgbClr val="FF0000"/>
                </a:solidFill>
              </a:rPr>
              <a:t>genov</a:t>
            </a:r>
            <a:r>
              <a:rPr lang="en-US" sz="6200" b="1" dirty="0" smtClean="0">
                <a:solidFill>
                  <a:srgbClr val="FF0000"/>
                </a:solidFill>
              </a:rPr>
              <a:t> v </a:t>
            </a:r>
            <a:r>
              <a:rPr lang="en-US" sz="6200" b="1" dirty="0" err="1" smtClean="0">
                <a:solidFill>
                  <a:srgbClr val="FF0000"/>
                </a:solidFill>
              </a:rPr>
              <a:t>gojitvenih</a:t>
            </a:r>
            <a:r>
              <a:rPr lang="en-US" sz="6200" b="1" dirty="0" smtClean="0">
                <a:solidFill>
                  <a:srgbClr val="FF0000"/>
                </a:solidFill>
              </a:rPr>
              <a:t> </a:t>
            </a:r>
            <a:r>
              <a:rPr lang="en-US" sz="6200" b="1" dirty="0" err="1" smtClean="0">
                <a:solidFill>
                  <a:srgbClr val="FF0000"/>
                </a:solidFill>
              </a:rPr>
              <a:t>potokih</a:t>
            </a:r>
            <a:r>
              <a:rPr lang="en-US" sz="6200" b="1" dirty="0" smtClean="0">
                <a:solidFill>
                  <a:srgbClr val="FF0000"/>
                </a:solidFill>
              </a:rPr>
              <a:t>. </a:t>
            </a:r>
          </a:p>
          <a:p>
            <a:pPr marL="0" indent="0">
              <a:buNone/>
            </a:pPr>
            <a:endParaRPr lang="en-US" sz="3600" b="1" dirty="0" smtClean="0">
              <a:solidFill>
                <a:srgbClr val="FF0000"/>
              </a:solidFill>
            </a:endParaRPr>
          </a:p>
          <a:p>
            <a:pPr marL="514350" indent="-514350">
              <a:buAutoNum type="arabicPeriod"/>
            </a:pPr>
            <a:r>
              <a:rPr lang="sl-SI" sz="4900" dirty="0" smtClean="0"/>
              <a:t>“</a:t>
            </a:r>
            <a:r>
              <a:rPr lang="sl-SI" sz="4900" dirty="0">
                <a:solidFill>
                  <a:srgbClr val="FF0000"/>
                </a:solidFill>
              </a:rPr>
              <a:t>Novi način” sonaravne vzreje</a:t>
            </a:r>
          </a:p>
          <a:p>
            <a:pPr marL="0" indent="0">
              <a:buNone/>
            </a:pPr>
            <a:r>
              <a:rPr lang="en-US" sz="4900" dirty="0" smtClean="0"/>
              <a:t>V </a:t>
            </a:r>
            <a:r>
              <a:rPr lang="en-US" sz="4900" dirty="0" err="1" smtClean="0"/>
              <a:t>uravljavskem</a:t>
            </a:r>
            <a:r>
              <a:rPr lang="en-US" sz="4900" dirty="0" smtClean="0"/>
              <a:t> </a:t>
            </a:r>
            <a:r>
              <a:rPr lang="en-US" sz="4900" dirty="0" err="1" smtClean="0"/>
              <a:t>obdobju</a:t>
            </a:r>
            <a:r>
              <a:rPr lang="en-US" sz="4900" dirty="0" smtClean="0"/>
              <a:t> 2923 </a:t>
            </a:r>
            <a:r>
              <a:rPr lang="x-none" sz="4900" dirty="0" smtClean="0"/>
              <a:t>–</a:t>
            </a:r>
            <a:r>
              <a:rPr lang="en-US" sz="4900" dirty="0" smtClean="0"/>
              <a:t> 2028 </a:t>
            </a:r>
            <a:r>
              <a:rPr lang="en-US" sz="4900" dirty="0" err="1" smtClean="0"/>
              <a:t>upravljavci</a:t>
            </a:r>
            <a:r>
              <a:rPr lang="en-US" sz="4900" dirty="0" smtClean="0"/>
              <a:t> </a:t>
            </a:r>
            <a:r>
              <a:rPr lang="en-US" sz="4900" dirty="0" err="1" smtClean="0"/>
              <a:t>postopno</a:t>
            </a:r>
            <a:r>
              <a:rPr lang="en-US" sz="4900" dirty="0" smtClean="0"/>
              <a:t> </a:t>
            </a:r>
            <a:r>
              <a:rPr lang="en-US" sz="4900" dirty="0" err="1" smtClean="0"/>
              <a:t>preidejo</a:t>
            </a:r>
            <a:r>
              <a:rPr lang="en-US" sz="4900" dirty="0" smtClean="0"/>
              <a:t> na “</a:t>
            </a:r>
            <a:r>
              <a:rPr lang="en-US" sz="4900" dirty="0" err="1" smtClean="0"/>
              <a:t>novi</a:t>
            </a:r>
            <a:r>
              <a:rPr lang="en-US" sz="4900" dirty="0" smtClean="0"/>
              <a:t> </a:t>
            </a:r>
            <a:r>
              <a:rPr lang="en-US" sz="4900" dirty="0" err="1" smtClean="0"/>
              <a:t>način</a:t>
            </a:r>
            <a:r>
              <a:rPr lang="en-US" sz="4900" dirty="0" smtClean="0"/>
              <a:t>”, ki s</a:t>
            </a:r>
            <a:r>
              <a:rPr lang="sl-SI" sz="4900" dirty="0" smtClean="0"/>
              <a:t>e </a:t>
            </a:r>
            <a:r>
              <a:rPr lang="sl-SI" sz="4900" dirty="0"/>
              <a:t>je uveljavil predvsem zaradi varovanja lokalnih </a:t>
            </a:r>
            <a:r>
              <a:rPr lang="sl-SI" sz="4900" dirty="0" smtClean="0"/>
              <a:t>populacij</a:t>
            </a:r>
            <a:r>
              <a:rPr lang="en-US" sz="4900" dirty="0" smtClean="0"/>
              <a:t>.</a:t>
            </a:r>
            <a:r>
              <a:rPr lang="sl-SI" sz="4900" dirty="0" smtClean="0"/>
              <a:t> </a:t>
            </a:r>
            <a:r>
              <a:rPr lang="sl-SI" sz="4900" dirty="0"/>
              <a:t>Rezultat so </a:t>
            </a:r>
            <a:r>
              <a:rPr lang="sl-SI" sz="4900" dirty="0">
                <a:solidFill>
                  <a:srgbClr val="FF0000"/>
                </a:solidFill>
              </a:rPr>
              <a:t>populacije z raznoliko starostno strukturo, prilagojene na razmere v vodotoku, bolj sposobne prilagajanja na spremembe</a:t>
            </a:r>
            <a:r>
              <a:rPr lang="sl-SI" sz="4900" dirty="0"/>
              <a:t>. Izplen je manjši kot pri klasični </a:t>
            </a:r>
            <a:r>
              <a:rPr lang="sl-SI" sz="4900" dirty="0" smtClean="0"/>
              <a:t>vzreji</a:t>
            </a:r>
            <a:r>
              <a:rPr lang="en-US" sz="4900" dirty="0" smtClean="0"/>
              <a:t>, </a:t>
            </a:r>
            <a:r>
              <a:rPr lang="en-US" sz="4900" dirty="0" err="1" smtClean="0"/>
              <a:t>po</a:t>
            </a:r>
            <a:r>
              <a:rPr lang="en-US" sz="4900" dirty="0" smtClean="0"/>
              <a:t> </a:t>
            </a:r>
            <a:r>
              <a:rPr lang="en-US" sz="4900" dirty="0" err="1" smtClean="0"/>
              <a:t>končanem</a:t>
            </a:r>
            <a:r>
              <a:rPr lang="en-US" sz="4900" dirty="0" smtClean="0"/>
              <a:t> </a:t>
            </a:r>
            <a:r>
              <a:rPr lang="en-US" sz="4900" dirty="0" err="1" smtClean="0">
                <a:solidFill>
                  <a:srgbClr val="FF0000"/>
                </a:solidFill>
              </a:rPr>
              <a:t>ciklusu</a:t>
            </a:r>
            <a:r>
              <a:rPr lang="en-US" sz="4900" dirty="0" smtClean="0">
                <a:solidFill>
                  <a:srgbClr val="FF0000"/>
                </a:solidFill>
              </a:rPr>
              <a:t> se </a:t>
            </a:r>
            <a:r>
              <a:rPr lang="en-US" sz="4900" dirty="0" err="1" smtClean="0">
                <a:solidFill>
                  <a:srgbClr val="FF0000"/>
                </a:solidFill>
              </a:rPr>
              <a:t>izlovi</a:t>
            </a:r>
            <a:r>
              <a:rPr lang="en-US" sz="4900" dirty="0" smtClean="0">
                <a:solidFill>
                  <a:srgbClr val="FF0000"/>
                </a:solidFill>
              </a:rPr>
              <a:t> le del (</a:t>
            </a:r>
            <a:r>
              <a:rPr lang="en-US" sz="4900" dirty="0" err="1" smtClean="0">
                <a:solidFill>
                  <a:srgbClr val="FF0000"/>
                </a:solidFill>
              </a:rPr>
              <a:t>cca</a:t>
            </a:r>
            <a:r>
              <a:rPr lang="en-US" sz="4900" dirty="0" smtClean="0">
                <a:solidFill>
                  <a:srgbClr val="FF0000"/>
                </a:solidFill>
              </a:rPr>
              <a:t> 60 %) </a:t>
            </a:r>
            <a:r>
              <a:rPr lang="en-US" sz="4900" dirty="0" err="1" smtClean="0">
                <a:solidFill>
                  <a:srgbClr val="FF0000"/>
                </a:solidFill>
              </a:rPr>
              <a:t>starostno</a:t>
            </a:r>
            <a:r>
              <a:rPr lang="en-US" sz="4900" dirty="0" smtClean="0">
                <a:solidFill>
                  <a:srgbClr val="FF0000"/>
                </a:solidFill>
              </a:rPr>
              <a:t> </a:t>
            </a:r>
            <a:r>
              <a:rPr lang="en-US" sz="4900" dirty="0" err="1" smtClean="0">
                <a:solidFill>
                  <a:srgbClr val="FF0000"/>
                </a:solidFill>
              </a:rPr>
              <a:t>raznolike</a:t>
            </a:r>
            <a:r>
              <a:rPr lang="en-US" sz="4900" dirty="0" smtClean="0">
                <a:solidFill>
                  <a:srgbClr val="FF0000"/>
                </a:solidFill>
              </a:rPr>
              <a:t> populacije</a:t>
            </a:r>
            <a:r>
              <a:rPr lang="en-US" sz="4900" dirty="0" smtClean="0"/>
              <a:t>.  </a:t>
            </a:r>
            <a:endParaRPr lang="sl-SI" sz="4900" dirty="0"/>
          </a:p>
          <a:p>
            <a:pPr marL="0" indent="0">
              <a:buNone/>
            </a:pPr>
            <a:endParaRPr lang="en-GB" sz="49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4900" dirty="0" smtClean="0"/>
              <a:t>2. </a:t>
            </a:r>
            <a:r>
              <a:rPr lang="sl-SI" sz="4900" dirty="0" smtClean="0">
                <a:solidFill>
                  <a:srgbClr val="FF0000"/>
                </a:solidFill>
              </a:rPr>
              <a:t>Klasičen </a:t>
            </a:r>
            <a:r>
              <a:rPr lang="sl-SI" sz="4900" dirty="0">
                <a:solidFill>
                  <a:srgbClr val="FF0000"/>
                </a:solidFill>
              </a:rPr>
              <a:t>način sonaravne vzreje</a:t>
            </a:r>
          </a:p>
          <a:p>
            <a:pPr marL="0" indent="0">
              <a:buNone/>
            </a:pPr>
            <a:r>
              <a:rPr lang="sl-SI" sz="4900" dirty="0"/>
              <a:t>Izvaja naj se s ciljem, da se </a:t>
            </a:r>
            <a:r>
              <a:rPr lang="sl-SI" sz="4900" dirty="0">
                <a:solidFill>
                  <a:srgbClr val="FF0000"/>
                </a:solidFill>
              </a:rPr>
              <a:t>izboljša genetska slika populacij </a:t>
            </a:r>
            <a:r>
              <a:rPr lang="en-US" sz="4900" dirty="0" smtClean="0"/>
              <a:t>v </a:t>
            </a:r>
            <a:r>
              <a:rPr lang="en-US" sz="4900" dirty="0" err="1" smtClean="0"/>
              <a:t>gojitvenih</a:t>
            </a:r>
            <a:r>
              <a:rPr lang="en-US" sz="4900" dirty="0" smtClean="0"/>
              <a:t> </a:t>
            </a:r>
            <a:r>
              <a:rPr lang="en-US" sz="4900" dirty="0" err="1" smtClean="0"/>
              <a:t>potokih</a:t>
            </a:r>
            <a:r>
              <a:rPr lang="sl-SI" sz="4900" dirty="0" smtClean="0"/>
              <a:t>. </a:t>
            </a:r>
            <a:r>
              <a:rPr lang="sl-SI" sz="4900" dirty="0"/>
              <a:t>Vlaganje </a:t>
            </a:r>
            <a:r>
              <a:rPr lang="en-US" sz="4900" dirty="0" err="1" smtClean="0"/>
              <a:t>iker</a:t>
            </a:r>
            <a:r>
              <a:rPr lang="en-US" sz="4900" dirty="0" smtClean="0"/>
              <a:t>, </a:t>
            </a:r>
            <a:r>
              <a:rPr lang="sl-SI" sz="4900" dirty="0" smtClean="0"/>
              <a:t>iker </a:t>
            </a:r>
            <a:r>
              <a:rPr lang="sl-SI" sz="4900" dirty="0"/>
              <a:t>z očmi ali zaroda z mešičkom (zmanjšati vpliv ribogojnic</a:t>
            </a:r>
            <a:r>
              <a:rPr lang="sl-SI" sz="4900" dirty="0" smtClean="0"/>
              <a:t>)</a:t>
            </a:r>
            <a:r>
              <a:rPr lang="en-US" sz="4900" dirty="0" smtClean="0"/>
              <a:t>. </a:t>
            </a:r>
            <a:r>
              <a:rPr lang="en-US" sz="4900" dirty="0" err="1" smtClean="0"/>
              <a:t>Vzrejni</a:t>
            </a:r>
            <a:r>
              <a:rPr lang="en-US" sz="4900" dirty="0" smtClean="0"/>
              <a:t> </a:t>
            </a:r>
            <a:r>
              <a:rPr lang="en-US" sz="4900" dirty="0" err="1" smtClean="0"/>
              <a:t>cikli</a:t>
            </a:r>
            <a:r>
              <a:rPr lang="en-US" sz="4900" dirty="0" smtClean="0"/>
              <a:t> </a:t>
            </a:r>
            <a:r>
              <a:rPr lang="en-US" sz="4900" dirty="0" err="1" smtClean="0"/>
              <a:t>morajo</a:t>
            </a:r>
            <a:r>
              <a:rPr lang="en-US" sz="4900" dirty="0" smtClean="0"/>
              <a:t> </a:t>
            </a:r>
            <a:r>
              <a:rPr lang="en-US" sz="4900" dirty="0" err="1" smtClean="0"/>
              <a:t>biti</a:t>
            </a:r>
            <a:r>
              <a:rPr lang="en-US" sz="4900" dirty="0" smtClean="0"/>
              <a:t> </a:t>
            </a:r>
            <a:r>
              <a:rPr lang="en-US" sz="4900" dirty="0" err="1" smtClean="0"/>
              <a:t>redni</a:t>
            </a:r>
            <a:r>
              <a:rPr lang="en-US" sz="4900" dirty="0" smtClean="0"/>
              <a:t>, </a:t>
            </a:r>
            <a:r>
              <a:rPr lang="en-US" sz="4900" dirty="0" err="1" smtClean="0"/>
              <a:t>dvo</a:t>
            </a:r>
            <a:r>
              <a:rPr lang="en-US" sz="4900" dirty="0" smtClean="0"/>
              <a:t>- </a:t>
            </a:r>
            <a:r>
              <a:rPr lang="en-US" sz="4900" dirty="0" err="1" smtClean="0"/>
              <a:t>ali</a:t>
            </a:r>
            <a:r>
              <a:rPr lang="en-US" sz="4900" dirty="0" smtClean="0"/>
              <a:t> </a:t>
            </a:r>
            <a:r>
              <a:rPr lang="en-US" sz="4900" dirty="0" err="1" smtClean="0"/>
              <a:t>triletni</a:t>
            </a:r>
            <a:r>
              <a:rPr lang="en-US" sz="4900" dirty="0" smtClean="0"/>
              <a:t>, </a:t>
            </a:r>
            <a:r>
              <a:rPr lang="en-US" sz="4900" dirty="0" err="1" smtClean="0"/>
              <a:t>znotraj</a:t>
            </a:r>
            <a:r>
              <a:rPr lang="en-US" sz="4900" dirty="0" smtClean="0"/>
              <a:t> </a:t>
            </a:r>
            <a:r>
              <a:rPr lang="en-US" sz="4900" dirty="0" err="1" smtClean="0"/>
              <a:t>upravljavskega</a:t>
            </a:r>
            <a:r>
              <a:rPr lang="en-US" sz="4900" dirty="0" smtClean="0"/>
              <a:t> </a:t>
            </a:r>
            <a:r>
              <a:rPr lang="en-US" sz="4900" dirty="0" err="1" smtClean="0"/>
              <a:t>obdobja</a:t>
            </a:r>
            <a:r>
              <a:rPr lang="en-US" sz="4900" dirty="0" smtClean="0"/>
              <a:t> se </a:t>
            </a:r>
            <a:r>
              <a:rPr lang="en-US" sz="4900" dirty="0" err="1" smtClean="0"/>
              <a:t>dolžin</a:t>
            </a:r>
            <a:r>
              <a:rPr lang="en-US" sz="4900" dirty="0" smtClean="0"/>
              <a:t> </a:t>
            </a:r>
            <a:r>
              <a:rPr lang="en-US" sz="4900" dirty="0" err="1" smtClean="0"/>
              <a:t>cikla</a:t>
            </a:r>
            <a:r>
              <a:rPr lang="en-US" sz="4900" dirty="0" smtClean="0"/>
              <a:t> ne </a:t>
            </a:r>
            <a:r>
              <a:rPr lang="en-US" sz="4900" dirty="0" err="1" smtClean="0"/>
              <a:t>sme</a:t>
            </a:r>
            <a:r>
              <a:rPr lang="en-US" sz="4900" dirty="0" smtClean="0"/>
              <a:t> </a:t>
            </a:r>
            <a:r>
              <a:rPr lang="en-US" sz="4900" dirty="0" err="1" smtClean="0"/>
              <a:t>spreminjati</a:t>
            </a:r>
            <a:r>
              <a:rPr lang="en-US" sz="4900" dirty="0" smtClean="0"/>
              <a:t>.</a:t>
            </a:r>
            <a:endParaRPr lang="sl-SI" sz="4900" dirty="0"/>
          </a:p>
          <a:p>
            <a:pPr marL="0" indent="0">
              <a:buNone/>
            </a:pPr>
            <a:endParaRPr lang="sl-SI" sz="4900" dirty="0"/>
          </a:p>
          <a:p>
            <a:pPr marL="0" indent="0">
              <a:buNone/>
            </a:pPr>
            <a:r>
              <a:rPr lang="sl-SI" sz="4900" dirty="0" smtClean="0"/>
              <a:t>3</a:t>
            </a:r>
            <a:r>
              <a:rPr lang="sl-SI" sz="4900" dirty="0"/>
              <a:t>. V sodelovanju z RZS se naj izvajajo </a:t>
            </a:r>
            <a:r>
              <a:rPr lang="sl-SI" sz="4900" dirty="0">
                <a:solidFill>
                  <a:srgbClr val="FF0000"/>
                </a:solidFill>
              </a:rPr>
              <a:t>izobraževanja</a:t>
            </a:r>
            <a:r>
              <a:rPr lang="sl-SI" sz="4900" dirty="0"/>
              <a:t> upravljavcev o pravilnem načrtovanju, izvajanju in spremljanju sonaravne vzreje</a:t>
            </a:r>
            <a:r>
              <a:rPr lang="sl-SI" sz="4900" dirty="0" smtClean="0"/>
              <a:t>.</a:t>
            </a:r>
            <a:endParaRPr lang="en-US" sz="4900" dirty="0" smtClean="0"/>
          </a:p>
          <a:p>
            <a:pPr marL="0" indent="0">
              <a:buNone/>
            </a:pPr>
            <a:endParaRPr lang="en-US" sz="4900" dirty="0"/>
          </a:p>
          <a:p>
            <a:pPr marL="0" indent="0">
              <a:buNone/>
            </a:pPr>
            <a:r>
              <a:rPr lang="en-US" sz="4900" dirty="0" smtClean="0"/>
              <a:t>4. Po </a:t>
            </a:r>
            <a:r>
              <a:rPr lang="en-US" sz="4900" dirty="0" err="1" smtClean="0"/>
              <a:t>letu</a:t>
            </a:r>
            <a:r>
              <a:rPr lang="en-US" sz="4900" dirty="0" smtClean="0"/>
              <a:t> 2028 se </a:t>
            </a:r>
            <a:r>
              <a:rPr lang="en-US" sz="4900" dirty="0" err="1" smtClean="0"/>
              <a:t>sme</a:t>
            </a:r>
            <a:r>
              <a:rPr lang="en-US" sz="4900" dirty="0" smtClean="0"/>
              <a:t> v </a:t>
            </a:r>
            <a:r>
              <a:rPr lang="en-US" sz="4900" dirty="0" err="1" smtClean="0"/>
              <a:t>gojitvene</a:t>
            </a:r>
            <a:r>
              <a:rPr lang="en-US" sz="4900" dirty="0" smtClean="0"/>
              <a:t> </a:t>
            </a:r>
            <a:r>
              <a:rPr lang="en-US" sz="4900" dirty="0" err="1" smtClean="0"/>
              <a:t>potoke</a:t>
            </a:r>
            <a:r>
              <a:rPr lang="en-US" sz="4900" dirty="0" smtClean="0"/>
              <a:t> </a:t>
            </a:r>
            <a:r>
              <a:rPr lang="en-US" sz="4900" dirty="0" err="1" smtClean="0"/>
              <a:t>vlagati</a:t>
            </a:r>
            <a:r>
              <a:rPr lang="en-US" sz="4900" dirty="0" smtClean="0"/>
              <a:t> le </a:t>
            </a:r>
            <a:r>
              <a:rPr lang="en-US" sz="4900" dirty="0" err="1" smtClean="0"/>
              <a:t>zarod</a:t>
            </a:r>
            <a:r>
              <a:rPr lang="en-US" sz="4900" dirty="0" smtClean="0"/>
              <a:t> z </a:t>
            </a:r>
            <a:r>
              <a:rPr lang="en-US" sz="4900" dirty="0" err="1" smtClean="0">
                <a:solidFill>
                  <a:srgbClr val="FF0000"/>
                </a:solidFill>
              </a:rPr>
              <a:t>več</a:t>
            </a:r>
            <a:r>
              <a:rPr lang="en-US" sz="4900" dirty="0" smtClean="0">
                <a:solidFill>
                  <a:srgbClr val="FF0000"/>
                </a:solidFill>
              </a:rPr>
              <a:t> kot 50 % </a:t>
            </a:r>
            <a:r>
              <a:rPr lang="en-US" sz="4900" dirty="0" err="1" smtClean="0">
                <a:solidFill>
                  <a:srgbClr val="FF0000"/>
                </a:solidFill>
              </a:rPr>
              <a:t>deležem</a:t>
            </a:r>
            <a:r>
              <a:rPr lang="en-US" sz="4900" dirty="0" smtClean="0">
                <a:solidFill>
                  <a:srgbClr val="FF0000"/>
                </a:solidFill>
              </a:rPr>
              <a:t> </a:t>
            </a:r>
            <a:r>
              <a:rPr lang="en-US" sz="4900" dirty="0" err="1" smtClean="0">
                <a:solidFill>
                  <a:srgbClr val="FF0000"/>
                </a:solidFill>
              </a:rPr>
              <a:t>donavskih</a:t>
            </a:r>
            <a:r>
              <a:rPr lang="en-US" sz="4900" dirty="0" smtClean="0">
                <a:solidFill>
                  <a:srgbClr val="FF0000"/>
                </a:solidFill>
              </a:rPr>
              <a:t> </a:t>
            </a:r>
            <a:r>
              <a:rPr lang="en-US" sz="4900" dirty="0" err="1" smtClean="0">
                <a:solidFill>
                  <a:srgbClr val="FF0000"/>
                </a:solidFill>
              </a:rPr>
              <a:t>genov</a:t>
            </a:r>
            <a:r>
              <a:rPr lang="en-US" sz="4900" dirty="0" smtClean="0"/>
              <a:t>.</a:t>
            </a:r>
            <a:endParaRPr lang="sl-SI" sz="4900" dirty="0"/>
          </a:p>
        </p:txBody>
      </p:sp>
    </p:spTree>
    <p:extLst>
      <p:ext uri="{BB962C8B-B14F-4D97-AF65-F5344CB8AC3E}">
        <p14:creationId xmlns:p14="http://schemas.microsoft.com/office/powerpoint/2010/main" val="108892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Ribolovni</a:t>
            </a:r>
            <a:r>
              <a:rPr lang="en-US" dirty="0"/>
              <a:t> </a:t>
            </a:r>
            <a:r>
              <a:rPr lang="en-US" dirty="0" err="1"/>
              <a:t>revirji</a:t>
            </a:r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idx="1"/>
          </p:nvPr>
        </p:nvSpPr>
        <p:spPr>
          <a:xfrm>
            <a:off x="838200" y="1425844"/>
            <a:ext cx="10515600" cy="4751119"/>
          </a:xfrm>
        </p:spPr>
        <p:txBody>
          <a:bodyPr>
            <a:normAutofit fontScale="70000" lnSpcReduction="20000"/>
          </a:bodyPr>
          <a:lstStyle/>
          <a:p>
            <a:r>
              <a:rPr lang="en-GB" b="1" dirty="0" err="1" smtClean="0">
                <a:solidFill>
                  <a:srgbClr val="FF0000"/>
                </a:solidFill>
              </a:rPr>
              <a:t>Cilj</a:t>
            </a:r>
            <a:r>
              <a:rPr lang="en-GB" b="1" dirty="0" smtClean="0">
                <a:solidFill>
                  <a:srgbClr val="FF0000"/>
                </a:solidFill>
              </a:rPr>
              <a:t>: </a:t>
            </a:r>
            <a:r>
              <a:rPr lang="en-GB" b="1" dirty="0" err="1" smtClean="0">
                <a:solidFill>
                  <a:srgbClr val="FF0000"/>
                </a:solidFill>
              </a:rPr>
              <a:t>Vzdrževalna</a:t>
            </a:r>
            <a:r>
              <a:rPr lang="en-GB" b="1" dirty="0" smtClean="0">
                <a:solidFill>
                  <a:srgbClr val="FF0000"/>
                </a:solidFill>
              </a:rPr>
              <a:t> vlaganja s ciljem </a:t>
            </a:r>
            <a:r>
              <a:rPr lang="en-GB" b="1" dirty="0" err="1" smtClean="0">
                <a:solidFill>
                  <a:srgbClr val="FF0000"/>
                </a:solidFill>
              </a:rPr>
              <a:t>povečanja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deleža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donavskih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genov</a:t>
            </a:r>
            <a:r>
              <a:rPr lang="en-GB" b="1" dirty="0" smtClean="0">
                <a:solidFill>
                  <a:srgbClr val="FF0000"/>
                </a:solidFill>
              </a:rPr>
              <a:t> in </a:t>
            </a:r>
            <a:r>
              <a:rPr lang="en-GB" b="1" dirty="0" err="1" smtClean="0">
                <a:solidFill>
                  <a:srgbClr val="FF0000"/>
                </a:solidFill>
              </a:rPr>
              <a:t>lokalno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prilagojenih</a:t>
            </a:r>
            <a:r>
              <a:rPr lang="en-GB" b="1" dirty="0" smtClean="0">
                <a:solidFill>
                  <a:srgbClr val="FF0000"/>
                </a:solidFill>
              </a:rPr>
              <a:t> rib z </a:t>
            </a:r>
            <a:r>
              <a:rPr lang="en-GB" b="1" dirty="0" err="1" smtClean="0">
                <a:solidFill>
                  <a:srgbClr val="FF0000"/>
                </a:solidFill>
              </a:rPr>
              <a:t>majhnim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vplivom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ribogojniških</a:t>
            </a:r>
            <a:r>
              <a:rPr lang="en-GB" b="1" dirty="0" smtClean="0">
                <a:solidFill>
                  <a:srgbClr val="FF0000"/>
                </a:solidFill>
              </a:rPr>
              <a:t> pogojev </a:t>
            </a:r>
            <a:r>
              <a:rPr lang="en-GB" b="1" dirty="0" err="1" smtClean="0">
                <a:solidFill>
                  <a:srgbClr val="FF0000"/>
                </a:solidFill>
              </a:rPr>
              <a:t>ter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nadomeščanja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uplenjenih</a:t>
            </a:r>
            <a:r>
              <a:rPr lang="en-GB" b="1" dirty="0" smtClean="0">
                <a:solidFill>
                  <a:srgbClr val="FF0000"/>
                </a:solidFill>
              </a:rPr>
              <a:t> rib. </a:t>
            </a:r>
            <a:r>
              <a:rPr lang="en-GB" b="1" dirty="0" err="1" smtClean="0">
                <a:solidFill>
                  <a:srgbClr val="FF0000"/>
                </a:solidFill>
              </a:rPr>
              <a:t>Dopolnilna</a:t>
            </a:r>
            <a:r>
              <a:rPr lang="en-GB" b="1" dirty="0" smtClean="0">
                <a:solidFill>
                  <a:srgbClr val="FF0000"/>
                </a:solidFill>
              </a:rPr>
              <a:t> vlaganja za </a:t>
            </a:r>
            <a:r>
              <a:rPr lang="en-GB" b="1" dirty="0" err="1" smtClean="0">
                <a:solidFill>
                  <a:srgbClr val="FF0000"/>
                </a:solidFill>
              </a:rPr>
              <a:t>večanje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fonda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merskih</a:t>
            </a:r>
            <a:r>
              <a:rPr lang="en-GB" b="1" dirty="0" smtClean="0">
                <a:solidFill>
                  <a:srgbClr val="FF0000"/>
                </a:solidFill>
              </a:rPr>
              <a:t> rib (za pod trnek).</a:t>
            </a:r>
          </a:p>
          <a:p>
            <a:pPr marL="0" indent="0">
              <a:buNone/>
            </a:pPr>
            <a:endParaRPr lang="sl-SI" dirty="0"/>
          </a:p>
          <a:p>
            <a:r>
              <a:rPr lang="sl-SI" dirty="0"/>
              <a:t>Zaradi prehoda na drugačen način vzreje (ostrejši pogoji glede genetske čistosti), zaradi zmanjšanja števila gojitvenih potokov ter prehoda na “novi način” sonaravne vzreje se </a:t>
            </a:r>
            <a:r>
              <a:rPr lang="sl-SI" dirty="0">
                <a:solidFill>
                  <a:srgbClr val="FF0000"/>
                </a:solidFill>
              </a:rPr>
              <a:t>v prehodnem obdobju načrtuje manjše količine vloženega zaroda (vzdrževalno vlaganje</a:t>
            </a:r>
            <a:r>
              <a:rPr lang="sl-SI" dirty="0" smtClean="0">
                <a:solidFill>
                  <a:srgbClr val="FF0000"/>
                </a:solidFill>
              </a:rPr>
              <a:t>)</a:t>
            </a:r>
            <a:r>
              <a:rPr lang="en-GB" dirty="0" smtClean="0">
                <a:solidFill>
                  <a:srgbClr val="FF0000"/>
                </a:solidFill>
              </a:rPr>
              <a:t> (LPR)</a:t>
            </a:r>
            <a:r>
              <a:rPr lang="sl-SI" dirty="0" smtClean="0"/>
              <a:t>.</a:t>
            </a:r>
            <a:endParaRPr lang="sl-SI" dirty="0"/>
          </a:p>
          <a:p>
            <a:endParaRPr lang="sl-SI" dirty="0"/>
          </a:p>
          <a:p>
            <a:r>
              <a:rPr lang="sl-SI" dirty="0"/>
              <a:t>Iz ribogojnic se vlaga čim mlajše ribe oziroma čim manjše velikostne kategorije oziroma razvojne stadije, torej </a:t>
            </a:r>
            <a:r>
              <a:rPr lang="en-US" dirty="0" err="1" smtClean="0">
                <a:solidFill>
                  <a:srgbClr val="FF0000"/>
                </a:solidFill>
              </a:rPr>
              <a:t>ikre</a:t>
            </a:r>
            <a:r>
              <a:rPr lang="en-US" dirty="0" smtClean="0">
                <a:solidFill>
                  <a:srgbClr val="FF0000"/>
                </a:solidFill>
              </a:rPr>
              <a:t> (</a:t>
            </a:r>
            <a:r>
              <a:rPr lang="en-US" dirty="0" err="1" smtClean="0">
                <a:solidFill>
                  <a:srgbClr val="FF0000"/>
                </a:solidFill>
              </a:rPr>
              <a:t>zakpavanje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iker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r>
              <a:rPr lang="en-US" dirty="0" smtClean="0"/>
              <a:t>, </a:t>
            </a:r>
            <a:r>
              <a:rPr lang="sl-SI" dirty="0" smtClean="0">
                <a:solidFill>
                  <a:srgbClr val="FF0000"/>
                </a:solidFill>
              </a:rPr>
              <a:t>ikre </a:t>
            </a:r>
            <a:r>
              <a:rPr lang="sl-SI" dirty="0">
                <a:solidFill>
                  <a:srgbClr val="FF0000"/>
                </a:solidFill>
              </a:rPr>
              <a:t>z očmi ali zarod z mešičkom.</a:t>
            </a:r>
          </a:p>
          <a:p>
            <a:pPr marL="0" indent="0">
              <a:buNone/>
            </a:pPr>
            <a:endParaRPr lang="sl-SI" dirty="0">
              <a:solidFill>
                <a:srgbClr val="FF0000"/>
              </a:solidFill>
            </a:endParaRPr>
          </a:p>
          <a:p>
            <a:r>
              <a:rPr lang="sl-SI" dirty="0"/>
              <a:t>Od leta 2028 dalje bo v ribolovne revirje dovoljeno vlagati iz ribogojnic le potočno postrv z več kot 50 % deležem donavskih genov. 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err="1" smtClean="0"/>
              <a:t>Upravljavci</a:t>
            </a:r>
            <a:r>
              <a:rPr lang="en-GB" dirty="0" smtClean="0"/>
              <a:t> do </a:t>
            </a:r>
            <a:r>
              <a:rPr lang="en-GB" dirty="0" err="1" smtClean="0"/>
              <a:t>drstne</a:t>
            </a:r>
            <a:r>
              <a:rPr lang="en-GB" dirty="0" smtClean="0"/>
              <a:t> </a:t>
            </a:r>
            <a:r>
              <a:rPr lang="en-GB" dirty="0" err="1" smtClean="0"/>
              <a:t>sezone</a:t>
            </a:r>
            <a:r>
              <a:rPr lang="en-GB" dirty="0" smtClean="0"/>
              <a:t> 2023/2024 </a:t>
            </a:r>
            <a:r>
              <a:rPr lang="en-GB" dirty="0" err="1" smtClean="0"/>
              <a:t>pripravijo</a:t>
            </a:r>
            <a:r>
              <a:rPr lang="en-GB" dirty="0" smtClean="0"/>
              <a:t> </a:t>
            </a:r>
            <a:r>
              <a:rPr lang="en-GB" dirty="0" err="1" smtClean="0">
                <a:solidFill>
                  <a:srgbClr val="FF0000"/>
                </a:solidFill>
              </a:rPr>
              <a:t>oceno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potrebne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err="1" smtClean="0">
                <a:solidFill>
                  <a:srgbClr val="FF0000"/>
                </a:solidFill>
              </a:rPr>
              <a:t>količine</a:t>
            </a:r>
            <a:r>
              <a:rPr lang="en-GB" dirty="0" smtClean="0"/>
              <a:t> </a:t>
            </a:r>
            <a:r>
              <a:rPr lang="en-GB" dirty="0" err="1" smtClean="0"/>
              <a:t>iker</a:t>
            </a:r>
            <a:r>
              <a:rPr lang="en-GB" dirty="0" smtClean="0"/>
              <a:t> z </a:t>
            </a:r>
            <a:r>
              <a:rPr lang="en-GB" dirty="0" err="1" smtClean="0"/>
              <a:t>očmi</a:t>
            </a:r>
            <a:r>
              <a:rPr lang="en-GB" dirty="0" smtClean="0"/>
              <a:t> in </a:t>
            </a:r>
            <a:r>
              <a:rPr lang="en-GB" dirty="0" err="1" smtClean="0"/>
              <a:t>zaroda</a:t>
            </a:r>
            <a:r>
              <a:rPr lang="en-GB" dirty="0" smtClean="0"/>
              <a:t> z </a:t>
            </a:r>
            <a:r>
              <a:rPr lang="en-GB" dirty="0" err="1" smtClean="0"/>
              <a:t>mešičkom</a:t>
            </a:r>
            <a:r>
              <a:rPr lang="en-GB" dirty="0" smtClean="0"/>
              <a:t> za </a:t>
            </a:r>
            <a:r>
              <a:rPr lang="en-GB" dirty="0" err="1" smtClean="0"/>
              <a:t>vlaganje</a:t>
            </a:r>
            <a:r>
              <a:rPr lang="en-GB" dirty="0" smtClean="0"/>
              <a:t> v </a:t>
            </a:r>
            <a:r>
              <a:rPr lang="en-GB" dirty="0" err="1" smtClean="0"/>
              <a:t>gojitvene</a:t>
            </a:r>
            <a:r>
              <a:rPr lang="en-GB" dirty="0" smtClean="0"/>
              <a:t> </a:t>
            </a:r>
            <a:r>
              <a:rPr lang="en-GB" dirty="0" err="1" smtClean="0"/>
              <a:t>potoke</a:t>
            </a:r>
            <a:r>
              <a:rPr lang="en-GB" dirty="0" smtClean="0"/>
              <a:t> </a:t>
            </a:r>
            <a:r>
              <a:rPr lang="en-GB" dirty="0" err="1" smtClean="0"/>
              <a:t>ter</a:t>
            </a:r>
            <a:r>
              <a:rPr lang="en-GB" dirty="0" smtClean="0"/>
              <a:t> </a:t>
            </a:r>
            <a:r>
              <a:rPr lang="en-GB" dirty="0" err="1" smtClean="0"/>
              <a:t>sterilov</a:t>
            </a:r>
            <a:r>
              <a:rPr lang="en-GB" dirty="0" smtClean="0"/>
              <a:t> </a:t>
            </a:r>
            <a:r>
              <a:rPr lang="en-GB" dirty="0" err="1" smtClean="0"/>
              <a:t>šarenke</a:t>
            </a:r>
            <a:r>
              <a:rPr lang="en-GB" dirty="0" smtClean="0"/>
              <a:t> za </a:t>
            </a:r>
            <a:r>
              <a:rPr lang="en-GB" dirty="0" err="1" smtClean="0"/>
              <a:t>vlaganje</a:t>
            </a:r>
            <a:r>
              <a:rPr lang="en-GB" dirty="0" smtClean="0"/>
              <a:t> v </a:t>
            </a:r>
            <a:r>
              <a:rPr lang="en-GB" dirty="0" err="1" smtClean="0"/>
              <a:t>ribolovne</a:t>
            </a:r>
            <a:r>
              <a:rPr lang="en-GB" dirty="0" smtClean="0"/>
              <a:t> revirje.</a:t>
            </a:r>
          </a:p>
          <a:p>
            <a:endParaRPr lang="sl-SI" dirty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sl-SI" dirty="0"/>
          </a:p>
          <a:p>
            <a:endParaRPr lang="sl-SI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15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Ribolovni revirji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1415"/>
            <a:ext cx="10515600" cy="4351338"/>
          </a:xfrm>
        </p:spPr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r>
              <a:rPr lang="sl-SI" dirty="0" smtClean="0"/>
              <a:t>V </a:t>
            </a:r>
            <a:r>
              <a:rPr lang="sl-SI" dirty="0"/>
              <a:t>ribolovne revirje se dopolnilno vlagajo (pod trnek) </a:t>
            </a:r>
            <a:r>
              <a:rPr lang="sl-SI" dirty="0">
                <a:solidFill>
                  <a:srgbClr val="FF0000"/>
                </a:solidFill>
              </a:rPr>
              <a:t>sterilne ribe za ribolov</a:t>
            </a:r>
            <a:r>
              <a:rPr lang="sl-SI" dirty="0"/>
              <a:t>, hkrati se ščitijo domorodne populacije:</a:t>
            </a:r>
          </a:p>
          <a:p>
            <a:endParaRPr lang="sl-SI" dirty="0"/>
          </a:p>
          <a:p>
            <a:r>
              <a:rPr lang="sl-SI" dirty="0">
                <a:solidFill>
                  <a:srgbClr val="FF0000"/>
                </a:solidFill>
              </a:rPr>
              <a:t>sterilne šarenke </a:t>
            </a:r>
            <a:r>
              <a:rPr lang="sl-SI" dirty="0"/>
              <a:t>(podobne ekološke zahteve kot lipan) in/ali</a:t>
            </a:r>
          </a:p>
          <a:p>
            <a:r>
              <a:rPr lang="sl-SI" dirty="0">
                <a:solidFill>
                  <a:srgbClr val="FF0000"/>
                </a:solidFill>
              </a:rPr>
              <a:t>sterilne potočne postrvi – enaki pogoji kot za nesterilne osebke </a:t>
            </a:r>
            <a:r>
              <a:rPr lang="sl-SI" dirty="0"/>
              <a:t>(enake ekološke zahteve kot domorodna potočna postrv) – potreben razvoj tehnologije vzreje </a:t>
            </a:r>
            <a:r>
              <a:rPr lang="sl-SI" dirty="0" smtClean="0"/>
              <a:t>– </a:t>
            </a:r>
            <a:r>
              <a:rPr lang="sl-SI" dirty="0"/>
              <a:t>možnost, ki jo je potrebno še raziskati</a:t>
            </a:r>
          </a:p>
          <a:p>
            <a:endParaRPr lang="sl-SI" dirty="0"/>
          </a:p>
          <a:p>
            <a:r>
              <a:rPr lang="sl-SI" dirty="0"/>
              <a:t>V ribolovnih revirjih z režimom “ujemi in spusti” se </a:t>
            </a:r>
            <a:r>
              <a:rPr lang="sl-SI" dirty="0" smtClean="0"/>
              <a:t>poribljava </a:t>
            </a:r>
            <a:r>
              <a:rPr lang="sl-SI" dirty="0"/>
              <a:t>samo z ikrami ali zarodom z </a:t>
            </a:r>
            <a:r>
              <a:rPr lang="sl-SI" dirty="0" smtClean="0"/>
              <a:t>mešičkom</a:t>
            </a:r>
            <a:r>
              <a:rPr lang="en-GB" dirty="0" smtClean="0"/>
              <a:t> s ciljem izboljšati </a:t>
            </a:r>
            <a:r>
              <a:rPr lang="sl-SI" dirty="0" smtClean="0"/>
              <a:t>genetsko</a:t>
            </a:r>
            <a:r>
              <a:rPr lang="en-GB" dirty="0" smtClean="0"/>
              <a:t> sliko. </a:t>
            </a:r>
            <a:r>
              <a:rPr lang="en-GB" dirty="0" smtClean="0">
                <a:solidFill>
                  <a:srgbClr val="FF0000"/>
                </a:solidFill>
              </a:rPr>
              <a:t>Ne izvaja se dopolnilnega vlaganja.</a:t>
            </a:r>
          </a:p>
          <a:p>
            <a:endParaRPr lang="en-GB" dirty="0" smtClean="0"/>
          </a:p>
          <a:p>
            <a:r>
              <a:rPr lang="en-GB" dirty="0" smtClean="0"/>
              <a:t>V revirje, kjer ni več pogojev za obstoj naravnih populacij, se vlaga samo “za pod trnek”.</a:t>
            </a:r>
            <a:endParaRPr lang="sl-SI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Raziskave</a:t>
            </a:r>
            <a:endParaRPr lang="sl-SI" dirty="0"/>
          </a:p>
        </p:txBody>
      </p:sp>
      <p:sp>
        <p:nvSpPr>
          <p:cNvPr id="5" name="Označba mesta vsebine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sl-SI" dirty="0"/>
              <a:t>Predlagamo raziskave </a:t>
            </a:r>
            <a:r>
              <a:rPr lang="sl-SI" dirty="0">
                <a:solidFill>
                  <a:srgbClr val="FF0000"/>
                </a:solidFill>
              </a:rPr>
              <a:t>različnih načinov sonaravne vzreje </a:t>
            </a:r>
            <a:r>
              <a:rPr lang="sl-SI" dirty="0"/>
              <a:t>in njihove </a:t>
            </a:r>
            <a:r>
              <a:rPr lang="sl-SI" dirty="0" smtClean="0"/>
              <a:t>uspešnosti</a:t>
            </a:r>
            <a:r>
              <a:rPr lang="en-GB" dirty="0" smtClean="0"/>
              <a:t>.</a:t>
            </a:r>
          </a:p>
          <a:p>
            <a:pPr algn="just"/>
            <a:endParaRPr lang="sl-SI" dirty="0"/>
          </a:p>
          <a:p>
            <a:pPr algn="just"/>
            <a:r>
              <a:rPr lang="sl-SI" dirty="0"/>
              <a:t>Z raziskavo bi določili ustrezne okvirje</a:t>
            </a:r>
            <a:r>
              <a:rPr lang="sl-SI" dirty="0">
                <a:solidFill>
                  <a:srgbClr val="FF0000"/>
                </a:solidFill>
              </a:rPr>
              <a:t> vzdrževalnega in dopolnilnega vlaganja </a:t>
            </a:r>
            <a:r>
              <a:rPr lang="sl-SI" dirty="0"/>
              <a:t>glede na nosilno kapaciteto različnih tipov </a:t>
            </a:r>
            <a:r>
              <a:rPr lang="sl-SI" dirty="0" smtClean="0"/>
              <a:t>vodotokov</a:t>
            </a:r>
            <a:r>
              <a:rPr lang="en-GB" dirty="0" smtClean="0"/>
              <a:t>.</a:t>
            </a:r>
            <a:r>
              <a:rPr lang="sl-SI" dirty="0" smtClean="0"/>
              <a:t> </a:t>
            </a:r>
            <a:r>
              <a:rPr lang="en-GB" dirty="0" smtClean="0"/>
              <a:t>Dolgoročno pekomerno poribljavanje vodotok izčrpa.</a:t>
            </a:r>
          </a:p>
          <a:p>
            <a:pPr algn="just"/>
            <a:endParaRPr lang="en-GB" dirty="0"/>
          </a:p>
          <a:p>
            <a:pPr algn="just"/>
            <a:r>
              <a:rPr lang="en-GB" dirty="0" smtClean="0">
                <a:solidFill>
                  <a:srgbClr val="FF0000"/>
                </a:solidFill>
              </a:rPr>
              <a:t>Reden monitoring </a:t>
            </a:r>
            <a:r>
              <a:rPr lang="en-GB" dirty="0" smtClean="0"/>
              <a:t>učinka vpeljane strategije upravljanja s potočno postrvjo in monitoring stanja populacij v spreminjajočih se pogojih, ki jih narekujejo izrazitejše suše in povodnji</a:t>
            </a:r>
            <a:r>
              <a:rPr lang="en-GB" dirty="0"/>
              <a:t>.</a:t>
            </a:r>
            <a:r>
              <a:rPr lang="en-GB" dirty="0" smtClean="0"/>
              <a:t> 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15393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Poplave 2023 </a:t>
            </a:r>
            <a:r>
              <a:rPr lang="x-none" dirty="0" smtClean="0"/>
              <a:t>–</a:t>
            </a:r>
            <a:r>
              <a:rPr lang="en-US" dirty="0" smtClean="0"/>
              <a:t>priložnost za potočno postrv?</a:t>
            </a:r>
            <a:endParaRPr lang="sl-SI" dirty="0"/>
          </a:p>
        </p:txBody>
      </p:sp>
      <p:sp>
        <p:nvSpPr>
          <p:cNvPr id="5" name="Označba mesta vsebine 4"/>
          <p:cNvSpPr>
            <a:spLocks noGrp="1"/>
          </p:cNvSpPr>
          <p:nvPr>
            <p:ph idx="1"/>
          </p:nvPr>
        </p:nvSpPr>
        <p:spPr>
          <a:xfrm>
            <a:off x="524933" y="1825625"/>
            <a:ext cx="11345333" cy="4761442"/>
          </a:xfrm>
        </p:spPr>
        <p:txBody>
          <a:bodyPr/>
          <a:lstStyle/>
          <a:p>
            <a:pPr algn="just"/>
            <a:r>
              <a:rPr lang="en-US" dirty="0" smtClean="0">
                <a:solidFill>
                  <a:srgbClr val="FF0000"/>
                </a:solidFill>
              </a:rPr>
              <a:t>Poplave in povodnji so naraven pojav </a:t>
            </a:r>
            <a:r>
              <a:rPr lang="en-US" dirty="0" smtClean="0"/>
              <a:t>na katerega so naravne populacije rib prilagojene. Posledice “</a:t>
            </a:r>
            <a:r>
              <a:rPr lang="en-US" dirty="0"/>
              <a:t>u</a:t>
            </a:r>
            <a:r>
              <a:rPr lang="en-US" dirty="0" smtClean="0"/>
              <a:t>rejanja” rek in pozidava ter intenzivna raba priobalnega pasu skupaj s podnebnimi spremembami so vedno burnejša hidrološka dogajanja (suše in poplave) kar zahteva </a:t>
            </a:r>
            <a:r>
              <a:rPr lang="en-US" dirty="0" smtClean="0">
                <a:solidFill>
                  <a:srgbClr val="FF0000"/>
                </a:solidFill>
              </a:rPr>
              <a:t>nov pristop k upravljanju rečnih sistemov in upravljanju z ribjimi populacijami</a:t>
            </a:r>
            <a:r>
              <a:rPr lang="en-US" dirty="0" smtClean="0"/>
              <a:t>. </a:t>
            </a:r>
          </a:p>
          <a:p>
            <a:pPr algn="just"/>
            <a:r>
              <a:rPr lang="en-US" dirty="0" smtClean="0">
                <a:solidFill>
                  <a:srgbClr val="FF0000"/>
                </a:solidFill>
              </a:rPr>
              <a:t>Populacije potočne postrvi, ki so prilagojene na življenje v reki imajo bistvene boljše možnosti</a:t>
            </a:r>
            <a:r>
              <a:rPr lang="en-US" dirty="0" smtClean="0"/>
              <a:t>, da vzdržijo neugodne hidrološke razmere kot ribogojniške ribe, ki so prilagojene na stabilne</a:t>
            </a:r>
            <a:r>
              <a:rPr lang="en-US" dirty="0"/>
              <a:t> </a:t>
            </a:r>
            <a:r>
              <a:rPr lang="en-US" dirty="0" smtClean="0"/>
              <a:t>razmere v vzrejnih bazenih.</a:t>
            </a:r>
          </a:p>
          <a:p>
            <a:pPr algn="just"/>
            <a:r>
              <a:rPr lang="en-US" dirty="0" smtClean="0"/>
              <a:t>Za Slovenijo se predvideva, da bodo </a:t>
            </a:r>
            <a:r>
              <a:rPr lang="en-US" dirty="0" smtClean="0">
                <a:solidFill>
                  <a:srgbClr val="FF0000"/>
                </a:solidFill>
              </a:rPr>
              <a:t>v prihodnosti večji problem hidrološke suše</a:t>
            </a:r>
            <a:r>
              <a:rPr lang="en-US" dirty="0" smtClean="0"/>
              <a:t> kot poplave.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72118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Vpliv na populacije potočne postrvi v naravnih vodotokih takoj </a:t>
            </a:r>
            <a:r>
              <a:rPr lang="en-US" dirty="0" err="1"/>
              <a:t>popoplavah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19100" y="1825624"/>
            <a:ext cx="11353800" cy="4778375"/>
          </a:xfrm>
        </p:spPr>
        <p:txBody>
          <a:bodyPr>
            <a:normAutofit fontScale="70000" lnSpcReduction="20000"/>
          </a:bodyPr>
          <a:lstStyle/>
          <a:p>
            <a:pPr>
              <a:buFontTx/>
              <a:buChar char="-"/>
            </a:pPr>
            <a:endParaRPr lang="en-US" dirty="0" smtClean="0">
              <a:solidFill>
                <a:srgbClr val="FF0000"/>
              </a:solidFill>
            </a:endParaRPr>
          </a:p>
          <a:p>
            <a:pPr algn="just">
              <a:buFontTx/>
              <a:buChar char="-"/>
            </a:pPr>
            <a:r>
              <a:rPr lang="sl-SI" sz="3400" dirty="0" smtClean="0">
                <a:solidFill>
                  <a:srgbClr val="FF0000"/>
                </a:solidFill>
              </a:rPr>
              <a:t>izrazito zmanjšanje populacij </a:t>
            </a:r>
            <a:r>
              <a:rPr lang="sl-SI" sz="3400" dirty="0" smtClean="0"/>
              <a:t>(35 – 58 %): 0 – 37 % mladic in 41 – 64 % odraslih postrvi, </a:t>
            </a:r>
          </a:p>
          <a:p>
            <a:pPr marL="0" indent="0" algn="just">
              <a:buNone/>
            </a:pPr>
            <a:endParaRPr lang="sl-SI" sz="3400" dirty="0" smtClean="0"/>
          </a:p>
          <a:p>
            <a:pPr algn="just">
              <a:buFontTx/>
              <a:buChar char="-"/>
            </a:pPr>
            <a:r>
              <a:rPr lang="sl-SI" sz="3400" dirty="0" smtClean="0"/>
              <a:t>struga je morfološko sprem</a:t>
            </a:r>
            <a:r>
              <a:rPr lang="en-US" sz="3400" dirty="0" smtClean="0"/>
              <a:t>e</a:t>
            </a:r>
            <a:r>
              <a:rPr lang="sl-SI" sz="3400" dirty="0" smtClean="0"/>
              <a:t>njena, vendar </a:t>
            </a:r>
            <a:r>
              <a:rPr lang="sl-SI" sz="3400" dirty="0" smtClean="0">
                <a:solidFill>
                  <a:srgbClr val="FF0000"/>
                </a:solidFill>
              </a:rPr>
              <a:t>se ohrani kakovost in raznolikost habitatov</a:t>
            </a:r>
            <a:r>
              <a:rPr lang="sl-SI" sz="3400" dirty="0" smtClean="0"/>
              <a:t>,</a:t>
            </a:r>
          </a:p>
          <a:p>
            <a:pPr algn="just">
              <a:buFontTx/>
              <a:buChar char="-"/>
            </a:pPr>
            <a:endParaRPr lang="sl-SI" sz="3400" dirty="0" smtClean="0"/>
          </a:p>
          <a:p>
            <a:pPr algn="just">
              <a:buFontTx/>
              <a:buChar char="-"/>
            </a:pPr>
            <a:r>
              <a:rPr lang="sl-SI" sz="3400" dirty="0" smtClean="0">
                <a:solidFill>
                  <a:srgbClr val="FF0000"/>
                </a:solidFill>
              </a:rPr>
              <a:t>Za potočno postrv, lipana, mreno, podust in klena ni opaziti večjih </a:t>
            </a:r>
            <a:r>
              <a:rPr lang="sl-SI" sz="3400" dirty="0" err="1" smtClean="0">
                <a:solidFill>
                  <a:srgbClr val="FF0000"/>
                </a:solidFill>
              </a:rPr>
              <a:t>dolvodnih</a:t>
            </a:r>
            <a:r>
              <a:rPr lang="sl-SI" sz="3400" dirty="0" smtClean="0">
                <a:solidFill>
                  <a:srgbClr val="FF0000"/>
                </a:solidFill>
              </a:rPr>
              <a:t> premikov</a:t>
            </a:r>
            <a:r>
              <a:rPr lang="sl-SI" sz="3400" dirty="0" smtClean="0"/>
              <a:t>; največji </a:t>
            </a:r>
            <a:r>
              <a:rPr lang="sl-SI" sz="3400" dirty="0" err="1" smtClean="0"/>
              <a:t>dolvodni</a:t>
            </a:r>
            <a:r>
              <a:rPr lang="sl-SI" sz="3400" dirty="0" smtClean="0"/>
              <a:t> premiki so opazni pri </a:t>
            </a:r>
            <a:r>
              <a:rPr lang="sl-SI" sz="3400" dirty="0" err="1" smtClean="0"/>
              <a:t>pridenenih</a:t>
            </a:r>
            <a:r>
              <a:rPr lang="sl-SI" sz="3400" dirty="0" smtClean="0"/>
              <a:t> vrstah (kaplji, babica, piškurji, globočki in nežice). </a:t>
            </a:r>
            <a:r>
              <a:rPr lang="sl-SI" sz="3400" dirty="0" err="1" smtClean="0"/>
              <a:t>Dolvodnim</a:t>
            </a:r>
            <a:r>
              <a:rPr lang="sl-SI" sz="3400" dirty="0" smtClean="0"/>
              <a:t> prestavljanjem so bolj podvržene tudi manjše vrste rib.</a:t>
            </a:r>
          </a:p>
          <a:p>
            <a:pPr algn="just">
              <a:buFontTx/>
              <a:buChar char="-"/>
            </a:pPr>
            <a:endParaRPr lang="sl-SI" sz="3400" dirty="0" smtClean="0"/>
          </a:p>
          <a:p>
            <a:pPr algn="just">
              <a:buFontTx/>
              <a:buChar char="-"/>
            </a:pPr>
            <a:r>
              <a:rPr lang="sl-SI" sz="3400" dirty="0" smtClean="0"/>
              <a:t>Poplave trajajo dlje na območjih z razvitimi poplavnimi ravnicami kot na </a:t>
            </a:r>
            <a:r>
              <a:rPr lang="sl-SI" sz="3400" dirty="0" err="1" smtClean="0"/>
              <a:t>gorvodnih</a:t>
            </a:r>
            <a:r>
              <a:rPr lang="sl-SI" sz="3400" dirty="0" smtClean="0"/>
              <a:t> odsekih rek brez poplavnih ravnic. Poplavne ravnice ublažijo poplavni val </a:t>
            </a:r>
            <a:r>
              <a:rPr lang="sl-SI" sz="3400" dirty="0" err="1" smtClean="0"/>
              <a:t>dolvodno</a:t>
            </a:r>
            <a:r>
              <a:rPr lang="sl-SI" sz="3400" dirty="0" smtClean="0"/>
              <a:t>.</a:t>
            </a:r>
          </a:p>
          <a:p>
            <a:pPr marL="0" indent="0" algn="just">
              <a:buNone/>
            </a:pPr>
            <a:r>
              <a:rPr lang="en-US" sz="3400" dirty="0" smtClean="0">
                <a:solidFill>
                  <a:srgbClr val="FF0000"/>
                </a:solidFill>
              </a:rPr>
              <a:t> </a:t>
            </a:r>
            <a:endParaRPr lang="en-US" sz="3400" dirty="0">
              <a:solidFill>
                <a:srgbClr val="FF0000"/>
              </a:solidFill>
            </a:endParaRP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09827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Dolgoročen</a:t>
            </a:r>
            <a:r>
              <a:rPr lang="en-US" dirty="0" smtClean="0"/>
              <a:t> </a:t>
            </a:r>
            <a:r>
              <a:rPr lang="en-US" dirty="0" err="1" smtClean="0"/>
              <a:t>vpliv</a:t>
            </a:r>
            <a:r>
              <a:rPr lang="en-US" dirty="0" smtClean="0"/>
              <a:t> </a:t>
            </a:r>
            <a:r>
              <a:rPr lang="en-US" dirty="0"/>
              <a:t>na populacije potočne postrvi v naravnih </a:t>
            </a:r>
            <a:r>
              <a:rPr lang="en-US" dirty="0" smtClean="0"/>
              <a:t>vodotokih</a:t>
            </a:r>
            <a:endParaRPr lang="sl-SI" dirty="0"/>
          </a:p>
        </p:txBody>
      </p:sp>
      <p:sp>
        <p:nvSpPr>
          <p:cNvPr id="5" name="Označba mesta vsebine 4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681133" cy="4863042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sl-SI" dirty="0" smtClean="0"/>
              <a:t>Občutna </a:t>
            </a:r>
            <a:r>
              <a:rPr lang="sl-SI" dirty="0" smtClean="0">
                <a:solidFill>
                  <a:srgbClr val="FF0000"/>
                </a:solidFill>
              </a:rPr>
              <a:t>obnovitev populacije v 1. ali 2. letu po </a:t>
            </a:r>
            <a:r>
              <a:rPr lang="sl-SI" dirty="0" err="1" smtClean="0">
                <a:solidFill>
                  <a:srgbClr val="FF0000"/>
                </a:solidFill>
              </a:rPr>
              <a:t>po</a:t>
            </a:r>
            <a:r>
              <a:rPr lang="en-US" dirty="0" smtClean="0">
                <a:solidFill>
                  <a:srgbClr val="FF0000"/>
                </a:solidFill>
              </a:rPr>
              <a:t>p</a:t>
            </a:r>
            <a:r>
              <a:rPr lang="sl-SI" dirty="0" smtClean="0">
                <a:solidFill>
                  <a:srgbClr val="FF0000"/>
                </a:solidFill>
              </a:rPr>
              <a:t>lavah</a:t>
            </a:r>
            <a:r>
              <a:rPr lang="sl-SI" dirty="0" smtClean="0"/>
              <a:t>, po nekaj letih je na nivoju pred poplavami.</a:t>
            </a:r>
          </a:p>
          <a:p>
            <a:pPr algn="just"/>
            <a:r>
              <a:rPr lang="sl-SI" dirty="0" smtClean="0"/>
              <a:t>Poplave omogočajo </a:t>
            </a:r>
            <a:r>
              <a:rPr lang="sl-SI" dirty="0" smtClean="0">
                <a:solidFill>
                  <a:srgbClr val="FF0000"/>
                </a:solidFill>
              </a:rPr>
              <a:t>povezavo osnovne rečne struge z mrtvicami, rokavi.</a:t>
            </a:r>
          </a:p>
          <a:p>
            <a:pPr algn="just"/>
            <a:r>
              <a:rPr lang="sl-SI" dirty="0" smtClean="0"/>
              <a:t>Poplave </a:t>
            </a:r>
            <a:r>
              <a:rPr lang="sl-SI" dirty="0" smtClean="0">
                <a:solidFill>
                  <a:srgbClr val="FF0000"/>
                </a:solidFill>
              </a:rPr>
              <a:t>oblikujejo rečne struge </a:t>
            </a:r>
            <a:r>
              <a:rPr lang="sl-SI" dirty="0" smtClean="0"/>
              <a:t>in gradijo nove habitate</a:t>
            </a:r>
          </a:p>
          <a:p>
            <a:pPr algn="just"/>
            <a:r>
              <a:rPr lang="sl-SI" dirty="0" smtClean="0"/>
              <a:t>Rečno </a:t>
            </a:r>
            <a:r>
              <a:rPr lang="sl-SI" dirty="0" smtClean="0">
                <a:solidFill>
                  <a:srgbClr val="FF0000"/>
                </a:solidFill>
              </a:rPr>
              <a:t>dno je očiščeno finih usedlin </a:t>
            </a:r>
            <a:r>
              <a:rPr lang="sl-SI" dirty="0" smtClean="0"/>
              <a:t>(pesek in mulj) kar izboljša kvaliteto drstišč.</a:t>
            </a:r>
          </a:p>
          <a:p>
            <a:pPr algn="just"/>
            <a:r>
              <a:rPr lang="sl-SI" dirty="0" smtClean="0"/>
              <a:t>S poplavnih ravnic </a:t>
            </a:r>
            <a:r>
              <a:rPr lang="sl-SI" dirty="0" smtClean="0">
                <a:solidFill>
                  <a:srgbClr val="FF0000"/>
                </a:solidFill>
              </a:rPr>
              <a:t>se v </a:t>
            </a:r>
            <a:r>
              <a:rPr lang="sl-SI" dirty="0" err="1" smtClean="0">
                <a:solidFill>
                  <a:srgbClr val="FF0000"/>
                </a:solidFill>
              </a:rPr>
              <a:t>vodot</a:t>
            </a:r>
            <a:r>
              <a:rPr lang="en-US" dirty="0" smtClean="0">
                <a:solidFill>
                  <a:srgbClr val="FF0000"/>
                </a:solidFill>
              </a:rPr>
              <a:t>o</a:t>
            </a:r>
            <a:r>
              <a:rPr lang="sl-SI" dirty="0" err="1" smtClean="0">
                <a:solidFill>
                  <a:srgbClr val="FF0000"/>
                </a:solidFill>
              </a:rPr>
              <a:t>ke</a:t>
            </a:r>
            <a:r>
              <a:rPr lang="sl-SI" dirty="0" smtClean="0">
                <a:solidFill>
                  <a:srgbClr val="FF0000"/>
                </a:solidFill>
              </a:rPr>
              <a:t> spirajo hranilne snovi in številni drobni organizmi </a:t>
            </a:r>
            <a:r>
              <a:rPr lang="sl-SI" dirty="0" smtClean="0"/>
              <a:t>in hkrati se s hranili, ki jih prinese reka bogatijo poplavne ravnice.</a:t>
            </a:r>
          </a:p>
          <a:p>
            <a:pPr algn="just"/>
            <a:r>
              <a:rPr lang="sl-SI" dirty="0" err="1" smtClean="0">
                <a:solidFill>
                  <a:srgbClr val="FF0000"/>
                </a:solidFill>
              </a:rPr>
              <a:t>Poznop</a:t>
            </a:r>
            <a:r>
              <a:rPr lang="en-US" dirty="0" smtClean="0">
                <a:solidFill>
                  <a:srgbClr val="FF0000"/>
                </a:solidFill>
              </a:rPr>
              <a:t>o</a:t>
            </a:r>
            <a:r>
              <a:rPr lang="sl-SI" dirty="0" smtClean="0">
                <a:solidFill>
                  <a:srgbClr val="FF0000"/>
                </a:solidFill>
              </a:rPr>
              <a:t>letne poplave </a:t>
            </a:r>
            <a:r>
              <a:rPr lang="sl-SI" dirty="0" smtClean="0"/>
              <a:t>imajo manj negativen takojšen vpliv na ribje združbe (na samo na postrvi) kot zimske ali spomladanske poplave – drsti je malo, mlajši stadiji so večji in zato manj podvrženi </a:t>
            </a:r>
            <a:r>
              <a:rPr lang="sl-SI" dirty="0" err="1" smtClean="0"/>
              <a:t>dolvodnim</a:t>
            </a:r>
            <a:r>
              <a:rPr lang="sl-SI" dirty="0" smtClean="0"/>
              <a:t> premikom in mortaliteti.</a:t>
            </a:r>
          </a:p>
          <a:p>
            <a:endParaRPr lang="en-GB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485" y="1825625"/>
            <a:ext cx="5917223" cy="4000847"/>
          </a:xfrm>
          <a:prstGeom prst="rect">
            <a:avLst/>
          </a:prstGeom>
        </p:spPr>
      </p:pic>
      <p:sp>
        <p:nvSpPr>
          <p:cNvPr id="8" name="Označba mesta vsebine 7"/>
          <p:cNvSpPr>
            <a:spLocks noGrp="1"/>
          </p:cNvSpPr>
          <p:nvPr>
            <p:ph sz="half" idx="1"/>
          </p:nvPr>
        </p:nvSpPr>
        <p:spPr>
          <a:xfrm>
            <a:off x="360485" y="2081477"/>
            <a:ext cx="5735515" cy="3958838"/>
          </a:xfrm>
        </p:spPr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27549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Vpliv na populacije potočne postrvi v </a:t>
            </a:r>
            <a:r>
              <a:rPr lang="en-US" dirty="0" err="1" smtClean="0"/>
              <a:t>spremenjenih</a:t>
            </a:r>
            <a:r>
              <a:rPr lang="en-US" dirty="0" smtClean="0"/>
              <a:t> </a:t>
            </a:r>
            <a:r>
              <a:rPr lang="en-US" dirty="0"/>
              <a:t>vodotokih, </a:t>
            </a:r>
            <a:r>
              <a:rPr lang="en-US" dirty="0" err="1"/>
              <a:t>urbaniziranih</a:t>
            </a:r>
            <a:r>
              <a:rPr lang="en-US" dirty="0"/>
              <a:t> in </a:t>
            </a:r>
            <a:r>
              <a:rPr lang="en-US" dirty="0" err="1"/>
              <a:t>kmetijskih</a:t>
            </a:r>
            <a:r>
              <a:rPr lang="en-US" dirty="0"/>
              <a:t> </a:t>
            </a:r>
            <a:r>
              <a:rPr lang="en-US" dirty="0" err="1" smtClean="0"/>
              <a:t>okoljih</a:t>
            </a:r>
            <a:r>
              <a:rPr lang="en-US" dirty="0" smtClean="0"/>
              <a:t> </a:t>
            </a:r>
            <a:r>
              <a:rPr lang="en-US" dirty="0" err="1" smtClean="0"/>
              <a:t>ter</a:t>
            </a:r>
            <a:r>
              <a:rPr lang="en-US" dirty="0" smtClean="0"/>
              <a:t> </a:t>
            </a:r>
            <a:r>
              <a:rPr lang="en-US" dirty="0" err="1" smtClean="0"/>
              <a:t>po</a:t>
            </a:r>
            <a:r>
              <a:rPr lang="en-US" dirty="0" smtClean="0"/>
              <a:t> </a:t>
            </a:r>
            <a:r>
              <a:rPr lang="en-US" dirty="0" err="1" smtClean="0"/>
              <a:t>obsežnih</a:t>
            </a:r>
            <a:r>
              <a:rPr lang="en-US" dirty="0" smtClean="0"/>
              <a:t> </a:t>
            </a:r>
            <a:r>
              <a:rPr lang="en-US" dirty="0" err="1" smtClean="0"/>
              <a:t>posegih</a:t>
            </a:r>
            <a:r>
              <a:rPr lang="en-US" dirty="0" smtClean="0"/>
              <a:t> </a:t>
            </a:r>
            <a:r>
              <a:rPr lang="en-US" dirty="0" err="1" smtClean="0"/>
              <a:t>po</a:t>
            </a:r>
            <a:r>
              <a:rPr lang="en-US" dirty="0" smtClean="0"/>
              <a:t> </a:t>
            </a:r>
            <a:r>
              <a:rPr lang="en-US" dirty="0" err="1" smtClean="0"/>
              <a:t>poplavah</a:t>
            </a:r>
            <a:endParaRPr lang="sl-SI" dirty="0"/>
          </a:p>
        </p:txBody>
      </p:sp>
      <p:sp>
        <p:nvSpPr>
          <p:cNvPr id="6" name="Označba mesta vsebine 5"/>
          <p:cNvSpPr>
            <a:spLocks noGrp="1"/>
          </p:cNvSpPr>
          <p:nvPr>
            <p:ph idx="1"/>
          </p:nvPr>
        </p:nvSpPr>
        <p:spPr>
          <a:xfrm>
            <a:off x="254000" y="1825625"/>
            <a:ext cx="11531600" cy="4710642"/>
          </a:xfrm>
        </p:spPr>
        <p:txBody>
          <a:bodyPr>
            <a:normAutofit fontScale="62500" lnSpcReduction="20000"/>
          </a:bodyPr>
          <a:lstStyle/>
          <a:p>
            <a:endParaRPr lang="en-US" sz="3200" dirty="0"/>
          </a:p>
          <a:p>
            <a:pPr algn="just"/>
            <a:r>
              <a:rPr lang="sl-SI" sz="3200" dirty="0" smtClean="0"/>
              <a:t>Kanaliziranje vodotokov, odvzem rečnih usedlin, odstranjevanje obrežne vegetacije in “čiščenje” rečnih strug močno zmanjša kvaliteto in raznolikost vodnih habitatov, ki so potrebni za vzdrževanje ribjih in ostalih rečnih populacij. “</a:t>
            </a:r>
            <a:r>
              <a:rPr lang="sl-SI" sz="3200" dirty="0" smtClean="0">
                <a:solidFill>
                  <a:srgbClr val="FF0000"/>
                </a:solidFill>
              </a:rPr>
              <a:t>Urejeni” vodotoki potrebujejo leta in des</a:t>
            </a:r>
            <a:r>
              <a:rPr lang="en-US" sz="3200" dirty="0" smtClean="0">
                <a:solidFill>
                  <a:srgbClr val="FF0000"/>
                </a:solidFill>
              </a:rPr>
              <a:t>e</a:t>
            </a:r>
            <a:r>
              <a:rPr lang="sl-SI" sz="3200" dirty="0" err="1" smtClean="0">
                <a:solidFill>
                  <a:srgbClr val="FF0000"/>
                </a:solidFill>
              </a:rPr>
              <a:t>tletja</a:t>
            </a:r>
            <a:r>
              <a:rPr lang="sl-SI" sz="3200" dirty="0" smtClean="0">
                <a:solidFill>
                  <a:srgbClr val="FF0000"/>
                </a:solidFill>
              </a:rPr>
              <a:t>, da se povrnejo v stanje pred poplavami</a:t>
            </a:r>
            <a:r>
              <a:rPr lang="sl-SI" sz="3200" dirty="0" smtClean="0"/>
              <a:t> – prodniki, skale, drevje se morajo premakniti iz </a:t>
            </a:r>
            <a:r>
              <a:rPr lang="sl-SI" sz="3200" dirty="0" err="1" smtClean="0"/>
              <a:t>gorvodnih</a:t>
            </a:r>
            <a:r>
              <a:rPr lang="sl-SI" sz="3200" dirty="0" smtClean="0"/>
              <a:t> odsekov vodotoka</a:t>
            </a:r>
            <a:r>
              <a:rPr lang="en-US" sz="3200" dirty="0"/>
              <a:t> </a:t>
            </a:r>
            <a:r>
              <a:rPr lang="en-US" sz="3200" dirty="0" smtClean="0"/>
              <a:t>(</a:t>
            </a:r>
            <a:r>
              <a:rPr lang="en-US" sz="3200" dirty="0" err="1" smtClean="0">
                <a:solidFill>
                  <a:srgbClr val="FF0000"/>
                </a:solidFill>
              </a:rPr>
              <a:t>Usmeritve</a:t>
            </a:r>
            <a:r>
              <a:rPr lang="en-US" sz="3200" dirty="0" smtClean="0">
                <a:solidFill>
                  <a:srgbClr val="FF0000"/>
                </a:solidFill>
              </a:rPr>
              <a:t> k </a:t>
            </a:r>
            <a:r>
              <a:rPr lang="en-US" sz="3200" dirty="0" err="1" smtClean="0">
                <a:solidFill>
                  <a:srgbClr val="FF0000"/>
                </a:solidFill>
              </a:rPr>
              <a:t>ribiškemu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upravljanju</a:t>
            </a:r>
            <a:r>
              <a:rPr lang="en-US" sz="3200" dirty="0" smtClean="0">
                <a:solidFill>
                  <a:srgbClr val="FF0000"/>
                </a:solidFill>
              </a:rPr>
              <a:t> v </a:t>
            </a:r>
            <a:r>
              <a:rPr lang="en-US" sz="3200" dirty="0" err="1" smtClean="0">
                <a:solidFill>
                  <a:srgbClr val="FF0000"/>
                </a:solidFill>
              </a:rPr>
              <a:t>vodah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prizadetih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po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poplavah</a:t>
            </a:r>
            <a:r>
              <a:rPr lang="en-US" sz="3200" dirty="0" smtClean="0">
                <a:solidFill>
                  <a:srgbClr val="FF0000"/>
                </a:solidFill>
              </a:rPr>
              <a:t> (ZZRS, </a:t>
            </a:r>
            <a:r>
              <a:rPr lang="en-US" sz="3200" dirty="0" err="1" smtClean="0">
                <a:solidFill>
                  <a:srgbClr val="FF0000"/>
                </a:solidFill>
              </a:rPr>
              <a:t>oktober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smtClean="0">
                <a:solidFill>
                  <a:srgbClr val="FF0000"/>
                </a:solidFill>
              </a:rPr>
              <a:t>2023)</a:t>
            </a:r>
            <a:r>
              <a:rPr lang="en-US" sz="3200"/>
              <a:t> </a:t>
            </a:r>
            <a:r>
              <a:rPr lang="en-US" sz="3200" smtClean="0"/>
              <a:t>- </a:t>
            </a:r>
            <a:endParaRPr lang="sl-SI" sz="3200" dirty="0" smtClean="0"/>
          </a:p>
          <a:p>
            <a:pPr algn="just"/>
            <a:r>
              <a:rPr lang="sl-SI" sz="3200" dirty="0" smtClean="0">
                <a:solidFill>
                  <a:srgbClr val="FF0000"/>
                </a:solidFill>
              </a:rPr>
              <a:t>Zmanjšanje populacij </a:t>
            </a:r>
            <a:r>
              <a:rPr lang="sl-SI" sz="3200" dirty="0" smtClean="0"/>
              <a:t>takoj po poplavah je na reguliranih odsekih bistveno večje, prizadeti so </a:t>
            </a:r>
            <a:r>
              <a:rPr lang="sl-SI" sz="3200" dirty="0" smtClean="0">
                <a:solidFill>
                  <a:srgbClr val="FF0000"/>
                </a:solidFill>
              </a:rPr>
              <a:t>predvsem zarod in mladice</a:t>
            </a:r>
            <a:r>
              <a:rPr lang="sl-SI" sz="3200" dirty="0" smtClean="0"/>
              <a:t>. Vodne pregrade otežujejo ali celo onemogočajo vrnitev odplavljenih, predvsem pridnenih vrst rib iz </a:t>
            </a:r>
            <a:r>
              <a:rPr lang="sl-SI" sz="3200" dirty="0" err="1" smtClean="0"/>
              <a:t>dolvodnih</a:t>
            </a:r>
            <a:r>
              <a:rPr lang="sl-SI" sz="3200" dirty="0" smtClean="0"/>
              <a:t> odsekov vodotokov v </a:t>
            </a:r>
            <a:r>
              <a:rPr lang="sl-SI" sz="3200" dirty="0" err="1" smtClean="0"/>
              <a:t>gorvodne</a:t>
            </a:r>
            <a:r>
              <a:rPr lang="sl-SI" sz="3200" dirty="0" smtClean="0"/>
              <a:t> odseke nad pregradami</a:t>
            </a:r>
          </a:p>
          <a:p>
            <a:pPr algn="just"/>
            <a:r>
              <a:rPr lang="sl-SI" sz="3200" dirty="0" smtClean="0">
                <a:solidFill>
                  <a:srgbClr val="FF0000"/>
                </a:solidFill>
              </a:rPr>
              <a:t>Obsežne pogine rib </a:t>
            </a:r>
            <a:r>
              <a:rPr lang="sl-SI" sz="3200" dirty="0" smtClean="0"/>
              <a:t>takoj po poplavah lahko pričakujemo na odsekih s protipoplavnimi nasipi ali nasipi za zaščito cest in železnic pa tudi polja in različni objekti na območju razlivanja rek, ki otežujejo vračanje vode in rib nazaj v struge. Mortaliteta rib v času poplav je večja zaradi omenjenih ovir kot zaradi povečanega pretoka rek.</a:t>
            </a:r>
          </a:p>
          <a:p>
            <a:pPr algn="just"/>
            <a:r>
              <a:rPr lang="sl-SI" sz="3200" dirty="0" smtClean="0"/>
              <a:t> Poplavljeni ribniki in ribogojnice so </a:t>
            </a:r>
            <a:r>
              <a:rPr lang="sl-SI" sz="3200" dirty="0" smtClean="0">
                <a:solidFill>
                  <a:srgbClr val="FF0000"/>
                </a:solidFill>
              </a:rPr>
              <a:t>vir </a:t>
            </a:r>
            <a:r>
              <a:rPr lang="sl-SI" sz="3200" dirty="0" err="1" smtClean="0">
                <a:solidFill>
                  <a:srgbClr val="FF0000"/>
                </a:solidFill>
              </a:rPr>
              <a:t>tujreodnih</a:t>
            </a:r>
            <a:r>
              <a:rPr lang="sl-SI" sz="3200" dirty="0" smtClean="0">
                <a:solidFill>
                  <a:srgbClr val="FF0000"/>
                </a:solidFill>
              </a:rPr>
              <a:t> vrst</a:t>
            </a:r>
            <a:r>
              <a:rPr lang="sl-SI" sz="3200" dirty="0" smtClean="0"/>
              <a:t>, ki prosto vstopajo v vodotoke.</a:t>
            </a:r>
          </a:p>
          <a:p>
            <a:pPr algn="just"/>
            <a:r>
              <a:rPr lang="sl-SI" sz="3200" dirty="0" smtClean="0"/>
              <a:t>S poplavljenih urbaniziranih in kmetijskih območij se v vodotoke spirajo </a:t>
            </a:r>
            <a:r>
              <a:rPr lang="sl-SI" sz="3200" dirty="0" smtClean="0">
                <a:solidFill>
                  <a:srgbClr val="FF0000"/>
                </a:solidFill>
              </a:rPr>
              <a:t>onesnaževala in strupenih snovi</a:t>
            </a:r>
            <a:r>
              <a:rPr lang="sl-SI" sz="3200" dirty="0" smtClean="0"/>
              <a:t>. </a:t>
            </a:r>
          </a:p>
          <a:p>
            <a:pPr algn="just"/>
            <a:r>
              <a:rPr lang="sl-SI" sz="3200" dirty="0" smtClean="0"/>
              <a:t>Poplave povzročajo </a:t>
            </a:r>
            <a:r>
              <a:rPr lang="sl-SI" sz="3200" dirty="0" smtClean="0">
                <a:solidFill>
                  <a:srgbClr val="FF0000"/>
                </a:solidFill>
              </a:rPr>
              <a:t>škodo na ribnikih in ribogojnicah</a:t>
            </a:r>
            <a:r>
              <a:rPr lang="sl-SI" sz="3200" dirty="0" smtClean="0"/>
              <a:t>, o škodi na naravnih populacijah pa ne moremo govoriti. Finančna škoda je seveda zaradi izgube </a:t>
            </a:r>
            <a:r>
              <a:rPr lang="sl-SI" sz="3200" dirty="0" err="1" smtClean="0"/>
              <a:t>poribljanih</a:t>
            </a:r>
            <a:r>
              <a:rPr lang="sl-SI" sz="3200" dirty="0" smtClean="0"/>
              <a:t> rib in manjšega števila ribičev.</a:t>
            </a:r>
            <a:endParaRPr lang="en-US" sz="3200" dirty="0" smtClean="0"/>
          </a:p>
          <a:p>
            <a:pPr marL="0" indent="0" algn="just">
              <a:buNone/>
            </a:pPr>
            <a:endParaRPr lang="sl-SI" sz="3200" dirty="0" smtClean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223282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Razširjenost</a:t>
            </a:r>
            <a:r>
              <a:rPr lang="en-GB" dirty="0"/>
              <a:t> </a:t>
            </a:r>
            <a:r>
              <a:rPr lang="en-GB" dirty="0" err="1"/>
              <a:t>potočne</a:t>
            </a:r>
            <a:r>
              <a:rPr lang="en-GB" dirty="0"/>
              <a:t> </a:t>
            </a:r>
            <a:r>
              <a:rPr lang="en-GB" dirty="0" err="1"/>
              <a:t>postrvi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6718" y="1840675"/>
            <a:ext cx="6927922" cy="444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7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Diskusija</a:t>
            </a:r>
            <a:endParaRPr lang="sl-SI" dirty="0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D5E89091-B75D-41AD-A0AE-C3EBF7CF59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81181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Popisana</a:t>
            </a:r>
            <a:r>
              <a:rPr lang="en-GB" dirty="0"/>
              <a:t> </a:t>
            </a:r>
            <a:r>
              <a:rPr lang="en-GB" dirty="0" err="1"/>
              <a:t>drstišča</a:t>
            </a:r>
            <a:r>
              <a:rPr lang="en-GB" dirty="0"/>
              <a:t> </a:t>
            </a:r>
            <a:r>
              <a:rPr lang="en-GB" dirty="0" err="1"/>
              <a:t>potočne</a:t>
            </a:r>
            <a:r>
              <a:rPr lang="en-GB" dirty="0"/>
              <a:t> </a:t>
            </a:r>
            <a:r>
              <a:rPr lang="en-GB" dirty="0" err="1"/>
              <a:t>postrvi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8381" y="1401288"/>
            <a:ext cx="6854655" cy="474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88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Hidromorfološka</a:t>
            </a:r>
            <a:r>
              <a:rPr lang="en-GB" dirty="0"/>
              <a:t> </a:t>
            </a:r>
            <a:r>
              <a:rPr lang="en-GB" dirty="0" err="1"/>
              <a:t>spremnjenost</a:t>
            </a:r>
            <a:r>
              <a:rPr lang="en-GB" dirty="0"/>
              <a:t> </a:t>
            </a:r>
            <a:r>
              <a:rPr lang="en-GB" dirty="0" err="1"/>
              <a:t>vodotokov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1958" y="1516862"/>
            <a:ext cx="6056415" cy="499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69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Hidrološka</a:t>
            </a:r>
            <a:r>
              <a:rPr lang="en-GB" dirty="0"/>
              <a:t> </a:t>
            </a:r>
            <a:r>
              <a:rPr lang="en-GB" dirty="0" err="1"/>
              <a:t>suša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6424" y="1833192"/>
            <a:ext cx="7936268" cy="434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86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Ribojede</a:t>
            </a:r>
            <a:r>
              <a:rPr lang="en-GB" dirty="0"/>
              <a:t> </a:t>
            </a:r>
            <a:r>
              <a:rPr lang="en-GB" dirty="0" err="1"/>
              <a:t>živali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0030" y="1983179"/>
            <a:ext cx="8263071" cy="4061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65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Uplen</a:t>
            </a:r>
            <a:r>
              <a:rPr lang="en-GB" dirty="0"/>
              <a:t> </a:t>
            </a:r>
            <a:r>
              <a:rPr lang="en-GB" dirty="0" err="1"/>
              <a:t>salmonidov</a:t>
            </a:r>
            <a:r>
              <a:rPr lang="en-GB" dirty="0"/>
              <a:t> in </a:t>
            </a:r>
            <a:r>
              <a:rPr lang="en-GB" dirty="0" err="1"/>
              <a:t>ribolovni</a:t>
            </a:r>
            <a:r>
              <a:rPr lang="en-GB" dirty="0"/>
              <a:t> </a:t>
            </a:r>
            <a:r>
              <a:rPr lang="en-GB" dirty="0" err="1"/>
              <a:t>napor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5796" y="1353788"/>
            <a:ext cx="6774464" cy="532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1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Ribolovni </a:t>
            </a:r>
            <a:r>
              <a:rPr lang="en-GB" dirty="0" err="1"/>
              <a:t>režim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8002" y="1690688"/>
            <a:ext cx="6732659" cy="474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3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1713</TotalTime>
  <Words>2130</Words>
  <Application>Microsoft Office PowerPoint</Application>
  <PresentationFormat>Širokozaslonsko</PresentationFormat>
  <Paragraphs>187</Paragraphs>
  <Slides>30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Times New Roman</vt:lpstr>
      <vt:lpstr>Officeova tema</vt:lpstr>
      <vt:lpstr>STRATEGIJA UPRAVLJANJA S POTOČNO POSTRVJO Ciljni raziskovalni projekt “Izdelava strategije upravljanja s potočno postrvjo v Sloveniji</vt:lpstr>
      <vt:lpstr>PowerPointova predstavitev</vt:lpstr>
      <vt:lpstr>Razširjenost potočne postrvi</vt:lpstr>
      <vt:lpstr>Popisana drstišča potočne postrvi</vt:lpstr>
      <vt:lpstr>Hidromorfološka spremnjenost vodotokov</vt:lpstr>
      <vt:lpstr>Hidrološka suša</vt:lpstr>
      <vt:lpstr>Ribojede živali</vt:lpstr>
      <vt:lpstr>Uplen salmonidov in ribolovni napor</vt:lpstr>
      <vt:lpstr>Ribolovni režim</vt:lpstr>
      <vt:lpstr>Gojitveni potoki</vt:lpstr>
      <vt:lpstr>Sistemska vpeljava strategije v prakso</vt:lpstr>
      <vt:lpstr>Sistemska vpeljava strategije v prakso</vt:lpstr>
      <vt:lpstr>Sistemska vpeljava strategije v prakso</vt:lpstr>
      <vt:lpstr>Upravljavske enote</vt:lpstr>
      <vt:lpstr>Poribljavanje</vt:lpstr>
      <vt:lpstr>Poribljavanje</vt:lpstr>
      <vt:lpstr>Vzreja v ribogojnici – brez plemenske jate (smukanje v naravi)</vt:lpstr>
      <vt:lpstr>Vzreja v ribogojnici – s plemensko jato</vt:lpstr>
      <vt:lpstr>Plemenska jata</vt:lpstr>
      <vt:lpstr>Pridobivanje spolnih produktov za poribljavanje</vt:lpstr>
      <vt:lpstr>mikrovališče</vt:lpstr>
      <vt:lpstr>Sonaravna vzreja</vt:lpstr>
      <vt:lpstr>Ribolovni revirji</vt:lpstr>
      <vt:lpstr>Ribolovni revirji</vt:lpstr>
      <vt:lpstr>Raziskave</vt:lpstr>
      <vt:lpstr>Poplave 2023 –priložnost za potočno postrv?</vt:lpstr>
      <vt:lpstr>Vpliv na populacije potočne postrvi v naravnih vodotokih takoj popoplavah</vt:lpstr>
      <vt:lpstr>Dolgoročen vpliv na populacije potočne postrvi v naravnih vodotokih</vt:lpstr>
      <vt:lpstr>Vpliv na populacije potočne postrvi v spremenjenih vodotokih, urbaniziranih in kmetijskih okoljih ter po obsežnih posegih po poplavah</vt:lpstr>
      <vt:lpstr>Diskusija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STRATEGIJA UPRAVLJANJA S POTOČNO POSTRVJO</dc:title>
  <dc:creator>Daša Zabric</dc:creator>
  <cp:lastModifiedBy>Daša Zabric</cp:lastModifiedBy>
  <cp:revision>151</cp:revision>
  <dcterms:created xsi:type="dcterms:W3CDTF">2023-01-10T20:56:17Z</dcterms:created>
  <dcterms:modified xsi:type="dcterms:W3CDTF">2023-10-18T13:38:40Z</dcterms:modified>
</cp:coreProperties>
</file>