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96" r:id="rId2"/>
    <p:sldId id="282" r:id="rId3"/>
    <p:sldId id="292" r:id="rId4"/>
    <p:sldId id="304" r:id="rId5"/>
    <p:sldId id="258" r:id="rId6"/>
    <p:sldId id="259" r:id="rId7"/>
    <p:sldId id="267" r:id="rId8"/>
    <p:sldId id="268" r:id="rId9"/>
    <p:sldId id="295" r:id="rId10"/>
    <p:sldId id="261" r:id="rId11"/>
    <p:sldId id="308" r:id="rId12"/>
    <p:sldId id="262" r:id="rId13"/>
    <p:sldId id="303" r:id="rId14"/>
    <p:sldId id="263" r:id="rId15"/>
    <p:sldId id="264" r:id="rId16"/>
    <p:sldId id="272" r:id="rId17"/>
    <p:sldId id="277" r:id="rId18"/>
    <p:sldId id="271" r:id="rId19"/>
    <p:sldId id="300" r:id="rId20"/>
    <p:sldId id="301" r:id="rId21"/>
    <p:sldId id="279" r:id="rId22"/>
    <p:sldId id="290" r:id="rId23"/>
    <p:sldId id="305" r:id="rId24"/>
    <p:sldId id="288" r:id="rId25"/>
    <p:sldId id="291" r:id="rId26"/>
    <p:sldId id="287" r:id="rId27"/>
    <p:sldId id="306" r:id="rId28"/>
    <p:sldId id="289" r:id="rId29"/>
    <p:sldId id="307" r:id="rId30"/>
  </p:sldIdLst>
  <p:sldSz cx="9144000" cy="6858000" type="screen4x3"/>
  <p:notesSz cx="6858000" cy="9144000"/>
  <p:defaultTextStyle>
    <a:lvl1pPr marL="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C22C"/>
    <a:srgbClr val="9CC854"/>
    <a:srgbClr val="3F502E"/>
    <a:srgbClr val="354B33"/>
    <a:srgbClr val="84B634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6582" autoAdjust="0"/>
    <p:restoredTop sz="91549" autoAdjust="0"/>
  </p:normalViewPr>
  <p:slideViewPr>
    <p:cSldViewPr>
      <p:cViewPr varScale="1">
        <p:scale>
          <a:sx n="112" d="100"/>
          <a:sy n="112" d="100"/>
        </p:scale>
        <p:origin x="48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94"/>
    </p:cViewPr>
  </p:sorterViewPr>
  <p:notesViewPr>
    <p:cSldViewPr>
      <p:cViewPr varScale="1">
        <p:scale>
          <a:sx n="101" d="100"/>
          <a:sy n="101" d="100"/>
        </p:scale>
        <p:origin x="-354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sl-SI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31555DB1-8736-42A3-B48D-2B08FB93332A}" type="datetimeFigureOut">
              <a:rPr lang="sl-SI" smtClean="0"/>
              <a:pPr/>
              <a:t>24.2.2017</a:t>
            </a:fld>
            <a:endParaRPr lang="sl-SI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sl-SI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5400D380-E0D7-4EB1-B91E-BFCC7DA7F29D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24619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sl-SI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0BDB199F-A56C-4049-BA04-1447030960FF}" type="datetimeFigureOut">
              <a:pPr/>
              <a:t>24.2.2017</a:t>
            </a:fld>
            <a:endParaRPr lang="sl-SI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>
            <a:extLst/>
          </a:lstStyle>
          <a:p>
            <a:endParaRPr lang="sl-SI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sl-SI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B3A019F3-8596-4028-9847-CBD3A185B07A}" type="slidenum"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9631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sl-SI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sl-SI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sl-SI" smtClean="0"/>
              <a:pPr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3056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A019F3-8596-4028-9847-CBD3A185B07A}" type="slidenum">
              <a:rPr lang="sl-SI" smtClean="0"/>
              <a:pPr/>
              <a:t>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9319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178166"/>
            <a:ext cx="9144000" cy="1470034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2" name="Rectangle 2"/>
          <p:cNvSpPr>
            <a:spLocks noGrp="1"/>
          </p:cNvSpPr>
          <p:nvPr>
            <p:ph type="ctrTitle" hasCustomPrompt="1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 eaLnBrk="1" latinLnBrk="0" hangingPunct="1">
              <a:defRPr kumimoji="0" lang="sl-SI"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pPr eaLnBrk="1" latinLnBrk="0" hangingPunct="1"/>
            <a:r>
              <a:rPr lang="sl-SI" dirty="0" smtClean="0"/>
              <a:t>Ujemite naravo!</a:t>
            </a:r>
            <a:endParaRPr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362812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 eaLnBrk="1" latinLnBrk="0" hangingPunct="1">
              <a:buNone/>
              <a:defRPr kumimoji="0" lang="sl-SI" sz="1400" b="1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r>
              <a:rPr kumimoji="0" lang="sl-SI" dirty="0" smtClean="0"/>
              <a:t>Ribiška zveza Slovenije &amp; Center za kartografijo favne in flore</a:t>
            </a:r>
            <a:endParaRPr kumimoji="0" lang="sl-SI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72000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kumimoji="0" lang="sl-SI" sz="1000"/>
              <a:pPr algn="r"/>
              <a:t>‹#›</a:t>
            </a:fld>
            <a:endParaRPr kumimoji="0" lang="sl-SI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>
          <a:xfrm>
            <a:off x="1835696" y="6477602"/>
            <a:ext cx="4603204" cy="304198"/>
          </a:xfrm>
        </p:spPr>
        <p:txBody>
          <a:bodyPr/>
          <a:lstStyle>
            <a:lvl1pPr algn="l">
              <a:defRPr/>
            </a:lvl1pPr>
            <a:extLst/>
          </a:lstStyle>
          <a:p>
            <a:r>
              <a:rPr lang="sl-SI" dirty="0" smtClean="0"/>
              <a:t>Ujemite naravo!</a:t>
            </a:r>
            <a:endParaRPr lang="sl-SI" dirty="0"/>
          </a:p>
        </p:txBody>
      </p:sp>
      <p:sp>
        <p:nvSpPr>
          <p:cNvPr id="8" name="Rectangle 10"/>
          <p:cNvSpPr/>
          <p:nvPr userDrawn="1"/>
        </p:nvSpPr>
        <p:spPr>
          <a:xfrm>
            <a:off x="0" y="1"/>
            <a:ext cx="9144000" cy="3178166"/>
          </a:xfrm>
          <a:prstGeom prst="rect">
            <a:avLst/>
          </a:prstGeom>
          <a:solidFill>
            <a:srgbClr val="A9C22C">
              <a:alpha val="83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 eaLnBrk="1" latinLnBrk="0" hangingPunct="1">
              <a:defRPr kumimoji="0" lang="sl-SI">
                <a:solidFill>
                  <a:srgbClr val="A0A0A0"/>
                </a:solidFill>
              </a:defRPr>
            </a:lvl1pPr>
            <a:extLst/>
          </a:lstStyle>
          <a:p>
            <a:fld id="{5A8D346D-A53F-433C-9D37-45A337EA482C}" type="datetime1">
              <a:pPr/>
              <a:t>24.2.2017</a:t>
            </a:fld>
            <a:endParaRPr kumimoji="0" lang="sl-SI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rgbClr val="A9C22C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7" name="Rectangle 16"/>
          <p:cNvSpPr/>
          <p:nvPr userDrawn="1"/>
        </p:nvSpPr>
        <p:spPr>
          <a:xfrm>
            <a:off x="0" y="6477602"/>
            <a:ext cx="9144000" cy="274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8" name="Rectangle 17"/>
          <p:cNvSpPr/>
          <p:nvPr userDrawn="1"/>
        </p:nvSpPr>
        <p:spPr>
          <a:xfrm>
            <a:off x="0" y="764704"/>
            <a:ext cx="9144000" cy="27432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stran na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323528" y="332656"/>
            <a:ext cx="8064896" cy="455712"/>
          </a:xfrm>
        </p:spPr>
        <p:txBody>
          <a:bodyPr vert="horz"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eaLnBrk="1" latinLnBrk="0" hangingPunct="1"/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908720"/>
            <a:ext cx="8077200" cy="5339680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828FD173-2CB3-4214-8741-970D8D476901}" type="datetime1">
              <a:pPr algn="r"/>
              <a:t>24.2.2017</a:t>
            </a:fld>
            <a:endParaRPr kumimoji="0" lang="sl-SI" dirty="0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>
          <a:xfrm>
            <a:off x="6504432" y="6473952"/>
            <a:ext cx="875880" cy="304800"/>
          </a:xfrm>
        </p:spPr>
        <p:txBody>
          <a:bodyPr/>
          <a:lstStyle>
            <a:extLst/>
          </a:lstStyle>
          <a:p>
            <a:pPr algn="r"/>
            <a:fld id="{256D3EEF-DE4E-429D-8EC4-DDC531AFF587}" type="slidenum">
              <a:rPr kumimoji="0" lang="sl-SI" sz="1000"/>
              <a:pPr algn="r"/>
              <a:t>‹#›</a:t>
            </a:fld>
            <a:endParaRPr kumimoji="0" lang="sl-SI" dirty="0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>
          <a:xfrm>
            <a:off x="323528" y="6477000"/>
            <a:ext cx="6115372" cy="304800"/>
          </a:xfrm>
        </p:spPr>
        <p:txBody>
          <a:bodyPr/>
          <a:lstStyle>
            <a:extLst/>
          </a:lstStyle>
          <a:p>
            <a:r>
              <a:rPr lang="sl-SI" dirty="0" smtClean="0"/>
              <a:t>Projekt Ribiške zveze Slovenije in Centra za kartografijo favne in flore</a:t>
            </a:r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 smtClean="0"/>
              <a:t>Ujemite naravo!</a:t>
            </a:r>
            <a:endParaRPr lang="sl-SI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CCD717AA-EA39-47F3-8A0A-15B3575EDB53}" type="datetime1">
              <a:rPr lang="sl-SI" smtClean="0"/>
              <a:pPr algn="r"/>
              <a:t>24.2.2017</a:t>
            </a:fld>
            <a:endParaRPr kumimoji="0" lang="sl-SI" sz="100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256D3EEF-DE4E-429D-8EC4-DDC531AFF587}" type="slidenum">
              <a:rPr kumimoji="0" lang="sl-SI" sz="1000" smtClean="0"/>
              <a:pPr algn="r"/>
              <a:t>‹#›</a:t>
            </a:fld>
            <a:endParaRPr kumimoji="0" lang="sl-SI" sz="100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sl-SI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985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AE85-E061-4AFE-8FCC-B74690E8B34D}" type="datetimeFigureOut">
              <a:rPr lang="sl-SI" smtClean="0"/>
              <a:t>24.2.2017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70C2B-F5F5-4E8A-A381-A63DE8C538F0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0367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6456828"/>
            <a:ext cx="9144000" cy="27432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0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rgbClr val="84B63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/>
          </a:bodyPr>
          <a:lstStyle>
            <a:extLst/>
          </a:lstStyle>
          <a:p>
            <a:pPr eaLnBrk="1" latinLnBrk="0" hangingPunct="1"/>
            <a:r>
              <a:rPr kumimoji="0" lang="sl-SI" dirty="0" smtClean="0"/>
              <a:t>Ujemite naravo!</a:t>
            </a:r>
            <a:endParaRPr kumimoji="0" lang="en-US" dirty="0" smtClean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077200" cy="58674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lang="sl-SI" sz="10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pPr algn="r"/>
            <a:fld id="{CCD717AA-EA39-47F3-8A0A-15B3575EDB53}" type="datetime1">
              <a:rPr lang="sl-SI" smtClean="0"/>
              <a:pPr algn="r"/>
              <a:t>24.2.2017</a:t>
            </a:fld>
            <a:endParaRPr lang="sl-SI" dirty="0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720000" cy="304800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lang="sl-SI" sz="10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fld id="{256D3EEF-DE4E-429D-8EC4-DDC531AFF587}" type="slidenum">
              <a:rPr lang="sl-SI" smtClean="0"/>
              <a:pPr/>
              <a:t>‹#›</a:t>
            </a:fld>
            <a:endParaRPr lang="sl-SI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rgbClr val="84B63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kumimoji="0" lang="sl-SI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323528" y="6456828"/>
            <a:ext cx="6115372" cy="324972"/>
          </a:xfrm>
          <a:prstGeom prst="rect">
            <a:avLst/>
          </a:prstGeom>
        </p:spPr>
        <p:txBody>
          <a:bodyPr vert="horz" anchor="ctr"/>
          <a:lstStyle>
            <a:lvl1pPr algn="l" eaLnBrk="1" latinLnBrk="0" hangingPunct="1">
              <a:defRPr kumimoji="0" lang="sl-SI" sz="1000">
                <a:solidFill>
                  <a:schemeClr val="bg1">
                    <a:lumMod val="95000"/>
                  </a:schemeClr>
                </a:solidFill>
              </a:defRPr>
            </a:lvl1pPr>
            <a:extLst/>
          </a:lstStyle>
          <a:p>
            <a:endParaRPr lang="sl-S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sl-SI"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kumimoji="0" lang="sl-SI"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kumimoji="0" lang="sl-SI" sz="20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kumimoji="0" lang="sl-SI" sz="18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kumimoji="0" lang="sl-SI" sz="14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kumimoji="0" lang="sl-SI" sz="11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sl-SI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sl-SI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ioportal.si/" TargetMode="External"/><Relationship Id="rId13" Type="http://schemas.openxmlformats.org/officeDocument/2006/relationships/image" Target="../media/image7.jpeg"/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12" Type="http://schemas.openxmlformats.org/officeDocument/2006/relationships/hyperlink" Target="http://www.ckff.si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gif"/><Relationship Id="rId5" Type="http://schemas.openxmlformats.org/officeDocument/2006/relationships/image" Target="../media/image2.png"/><Relationship Id="rId10" Type="http://schemas.openxmlformats.org/officeDocument/2006/relationships/hyperlink" Target="http://www.ribiska-zveza.si/" TargetMode="External"/><Relationship Id="rId4" Type="http://schemas.microsoft.com/office/2007/relationships/hdphoto" Target="../media/hdphoto1.wdp"/><Relationship Id="rId9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bioportal.si/projekti_podatki.php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bioportal.si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www.bioportal.si/ikarta_projekt.php?hid=495951229ef7a1a4c29d67819165b3f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hyperlink" Target="http://www.bioportal.si/projekti_podatki.php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portal.si/ikarta_projekt.php?hid=495951229ef7a1a4c29d67819165b3f4" TargetMode="External"/><Relationship Id="rId2" Type="http://schemas.openxmlformats.org/officeDocument/2006/relationships/hyperlink" Target="http://www.ckff.si/projekt.php?pid=4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gif"/><Relationship Id="rId13" Type="http://schemas.openxmlformats.org/officeDocument/2006/relationships/image" Target="../media/image78.gif"/><Relationship Id="rId18" Type="http://schemas.openxmlformats.org/officeDocument/2006/relationships/image" Target="../media/image83.gif"/><Relationship Id="rId3" Type="http://schemas.openxmlformats.org/officeDocument/2006/relationships/image" Target="../media/image68.jpeg"/><Relationship Id="rId21" Type="http://schemas.openxmlformats.org/officeDocument/2006/relationships/image" Target="../media/image86.gif"/><Relationship Id="rId7" Type="http://schemas.openxmlformats.org/officeDocument/2006/relationships/image" Target="../media/image72.gif"/><Relationship Id="rId12" Type="http://schemas.openxmlformats.org/officeDocument/2006/relationships/image" Target="../media/image77.gif"/><Relationship Id="rId17" Type="http://schemas.openxmlformats.org/officeDocument/2006/relationships/image" Target="../media/image82.gif"/><Relationship Id="rId2" Type="http://schemas.openxmlformats.org/officeDocument/2006/relationships/image" Target="../media/image67.gif"/><Relationship Id="rId16" Type="http://schemas.openxmlformats.org/officeDocument/2006/relationships/image" Target="../media/image81.gif"/><Relationship Id="rId20" Type="http://schemas.openxmlformats.org/officeDocument/2006/relationships/image" Target="../media/image85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1.gif"/><Relationship Id="rId11" Type="http://schemas.openxmlformats.org/officeDocument/2006/relationships/image" Target="../media/image76.gif"/><Relationship Id="rId5" Type="http://schemas.openxmlformats.org/officeDocument/2006/relationships/image" Target="../media/image70.gif"/><Relationship Id="rId15" Type="http://schemas.openxmlformats.org/officeDocument/2006/relationships/image" Target="../media/image80.gif"/><Relationship Id="rId10" Type="http://schemas.openxmlformats.org/officeDocument/2006/relationships/image" Target="../media/image75.gif"/><Relationship Id="rId19" Type="http://schemas.openxmlformats.org/officeDocument/2006/relationships/image" Target="../media/image84.gif"/><Relationship Id="rId4" Type="http://schemas.openxmlformats.org/officeDocument/2006/relationships/image" Target="../media/image69.gif"/><Relationship Id="rId9" Type="http://schemas.openxmlformats.org/officeDocument/2006/relationships/image" Target="../media/image74.gif"/><Relationship Id="rId14" Type="http://schemas.openxmlformats.org/officeDocument/2006/relationships/image" Target="../media/image79.gif"/><Relationship Id="rId22" Type="http://schemas.openxmlformats.org/officeDocument/2006/relationships/image" Target="../media/image8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tiff"/><Relationship Id="rId2" Type="http://schemas.openxmlformats.org/officeDocument/2006/relationships/hyperlink" Target="http://www.bioportal.si/ikarta_projekt.php?hid=495951229ef7a1a4c29d67819165b3f4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hyperlink" Target="http://www.bioportal.si/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302872" y="5788342"/>
            <a:ext cx="6942490" cy="648072"/>
          </a:xfrm>
        </p:spPr>
        <p:txBody>
          <a:bodyPr>
            <a:noAutofit/>
          </a:bodyPr>
          <a:lstStyle>
            <a:extLst/>
          </a:lstStyle>
          <a:p>
            <a:r>
              <a:rPr lang="sl-SI" sz="6200" b="1" dirty="0" smtClean="0"/>
              <a:t>Ujemite naravo!</a:t>
            </a:r>
            <a:endParaRPr lang="sl-SI" sz="6200" b="1" dirty="0"/>
          </a:p>
        </p:txBody>
      </p:sp>
      <p:pic>
        <p:nvPicPr>
          <p:cNvPr id="3080" name="Picture 8" descr="C:\Users\Sandra\AppData\Local\Microsoft\Windows\INetCache\IE\WON4K4RP\Fish_icon_(The_Noun_Project_27052).svg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806" y="4077072"/>
            <a:ext cx="1988840" cy="1988840"/>
          </a:xfrm>
          <a:prstGeom prst="rect">
            <a:avLst/>
          </a:prstGeom>
          <a:noFill/>
          <a:effectLst/>
        </p:spPr>
      </p:pic>
      <p:pic>
        <p:nvPicPr>
          <p:cNvPr id="3081" name="Picture 9" descr="C:\Users\Sandra\AppData\Local\Microsoft\Windows\INetCache\IE\JB6YGPKX\Schema_bivalvia.svg[1].pn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887129" y="4555682"/>
            <a:ext cx="1105566" cy="110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Sandra\AppData\Local\Microsoft\Windows\INetCache\IE\1Q0ZTCPP\medium-Lobster-With-Clamps-0-6788[1].gif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9296" y="4576268"/>
            <a:ext cx="1720795" cy="9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2339752" y="4725144"/>
            <a:ext cx="248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rgbClr val="FF0000"/>
                </a:solidFill>
              </a:rPr>
              <a:t>?</a:t>
            </a:r>
            <a:endParaRPr lang="sl-SI" sz="4400" b="1" dirty="0">
              <a:solidFill>
                <a:srgbClr val="FF0000"/>
              </a:solidFill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4179871" y="4747791"/>
            <a:ext cx="248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rgbClr val="FF0000"/>
                </a:solidFill>
              </a:rPr>
              <a:t>?</a:t>
            </a:r>
            <a:endParaRPr lang="sl-SI" sz="4400" b="1" dirty="0">
              <a:solidFill>
                <a:srgbClr val="FF00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6156176" y="4670858"/>
            <a:ext cx="2481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 smtClean="0">
                <a:solidFill>
                  <a:srgbClr val="FF0000"/>
                </a:solidFill>
              </a:rPr>
              <a:t>?</a:t>
            </a:r>
            <a:endParaRPr lang="sl-SI" sz="4400" b="1" dirty="0">
              <a:solidFill>
                <a:srgbClr val="FF0000"/>
              </a:solidFill>
            </a:endParaRPr>
          </a:p>
        </p:txBody>
      </p:sp>
      <p:pic>
        <p:nvPicPr>
          <p:cNvPr id="16" name="Picture 2" descr="C:\Users\Peter\Desktop\ujemi naravo\najnovejsi letakin drugo\naslovnaJPG-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1" y="985570"/>
            <a:ext cx="5122911" cy="35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/>
          <p:cNvGrpSpPr/>
          <p:nvPr/>
        </p:nvGrpSpPr>
        <p:grpSpPr>
          <a:xfrm>
            <a:off x="4179871" y="1551932"/>
            <a:ext cx="4378918" cy="3024336"/>
            <a:chOff x="5305650" y="1196752"/>
            <a:chExt cx="4378918" cy="3024336"/>
          </a:xfrm>
        </p:grpSpPr>
        <p:sp>
          <p:nvSpPr>
            <p:cNvPr id="7" name="Eksplozija 2 6"/>
            <p:cNvSpPr/>
            <p:nvPr/>
          </p:nvSpPr>
          <p:spPr>
            <a:xfrm>
              <a:off x="5305650" y="1196752"/>
              <a:ext cx="4378918" cy="3024336"/>
            </a:xfrm>
            <a:prstGeom prst="irregularSeal2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/>
            </a:p>
          </p:txBody>
        </p:sp>
        <p:sp>
          <p:nvSpPr>
            <p:cNvPr id="8" name="PoljeZBesedilom 7"/>
            <p:cNvSpPr txBox="1"/>
            <p:nvPr/>
          </p:nvSpPr>
          <p:spPr>
            <a:xfrm rot="19307816">
              <a:off x="6185946" y="2128475"/>
              <a:ext cx="203158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3600" b="1" dirty="0" smtClean="0"/>
                <a:t>En klik od pozabe!</a:t>
              </a:r>
              <a:endParaRPr lang="sl-SI" sz="3600" b="1" dirty="0"/>
            </a:p>
          </p:txBody>
        </p:sp>
      </p:grpSp>
      <p:sp>
        <p:nvSpPr>
          <p:cNvPr id="18" name="TextBox 11"/>
          <p:cNvSpPr txBox="1"/>
          <p:nvPr/>
        </p:nvSpPr>
        <p:spPr>
          <a:xfrm>
            <a:off x="324000" y="6559200"/>
            <a:ext cx="32398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5" name="Slika 4">
            <a:hlinkClick r:id="rId8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60" y="97944"/>
            <a:ext cx="1754919" cy="621612"/>
          </a:xfrm>
          <a:prstGeom prst="rect">
            <a:avLst/>
          </a:prstGeom>
        </p:spPr>
      </p:pic>
      <p:pic>
        <p:nvPicPr>
          <p:cNvPr id="1026" name="Picture 2" descr="C:\Users\Peter\Desktop\logo-RZS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30" y="102750"/>
            <a:ext cx="612000" cy="6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Križec 5"/>
          <p:cNvSpPr/>
          <p:nvPr/>
        </p:nvSpPr>
        <p:spPr>
          <a:xfrm>
            <a:off x="6757424" y="263791"/>
            <a:ext cx="262848" cy="289919"/>
          </a:xfrm>
          <a:prstGeom prst="plus">
            <a:avLst>
              <a:gd name="adj" fmla="val 42574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9" name="TextBox 11"/>
          <p:cNvSpPr txBox="1"/>
          <p:nvPr/>
        </p:nvSpPr>
        <p:spPr>
          <a:xfrm>
            <a:off x="4467718" y="6559200"/>
            <a:ext cx="32398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 smtClean="0">
                <a:solidFill>
                  <a:schemeClr val="bg1"/>
                </a:solidFill>
              </a:rPr>
              <a:t>Avtorji: Peter Valič, </a:t>
            </a:r>
            <a:r>
              <a:rPr lang="sl-SI" sz="800" dirty="0">
                <a:solidFill>
                  <a:schemeClr val="bg1"/>
                </a:solidFill>
              </a:rPr>
              <a:t>Marijan </a:t>
            </a:r>
            <a:r>
              <a:rPr lang="sl-SI" sz="800" dirty="0" err="1">
                <a:solidFill>
                  <a:schemeClr val="bg1"/>
                </a:solidFill>
              </a:rPr>
              <a:t>Govedič</a:t>
            </a:r>
            <a:r>
              <a:rPr lang="sl-SI" sz="800" dirty="0">
                <a:solidFill>
                  <a:schemeClr val="bg1"/>
                </a:solidFill>
              </a:rPr>
              <a:t>, Aleksandra Lešnik</a:t>
            </a:r>
          </a:p>
          <a:p>
            <a:endParaRPr lang="sl-SI" sz="800" i="1" dirty="0">
              <a:solidFill>
                <a:schemeClr val="bg1"/>
              </a:solidFill>
            </a:endParaRPr>
          </a:p>
        </p:txBody>
      </p:sp>
      <p:sp>
        <p:nvSpPr>
          <p:cNvPr id="20" name="Križec 5"/>
          <p:cNvSpPr/>
          <p:nvPr/>
        </p:nvSpPr>
        <p:spPr>
          <a:xfrm>
            <a:off x="5364088" y="263791"/>
            <a:ext cx="262848" cy="289919"/>
          </a:xfrm>
          <a:prstGeom prst="plus">
            <a:avLst>
              <a:gd name="adj" fmla="val 42574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Picture 20">
            <a:hlinkClick r:id="rId12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74750"/>
            <a:ext cx="671329" cy="468000"/>
          </a:xfrm>
          <a:prstGeom prst="rect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3585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260648"/>
            <a:ext cx="8064896" cy="455712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rgbClr val="9CC854"/>
                </a:solidFill>
              </a:rPr>
              <a:t>SPOROČANJE IN </a:t>
            </a:r>
            <a:r>
              <a:rPr lang="sl-SI" dirty="0" smtClean="0">
                <a:solidFill>
                  <a:srgbClr val="9CC854"/>
                </a:solidFill>
              </a:rPr>
              <a:t>DOKUMENTIRANJE  S </a:t>
            </a:r>
            <a:r>
              <a:rPr lang="sl-SI" dirty="0">
                <a:solidFill>
                  <a:srgbClr val="9CC854"/>
                </a:solidFill>
              </a:rPr>
              <a:t>FOTOGRAFIJO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04800" y="908720"/>
            <a:ext cx="8077200" cy="5472608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pametni telefon ali fotoaparat – če ima GPS, ga VKLOPI!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/>
              <a:t>(sicer) vsak digitalni aparat tudi brez </a:t>
            </a:r>
            <a:r>
              <a:rPr lang="sl-SI" sz="2150" dirty="0" smtClean="0"/>
              <a:t>GPS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fotografiraj ujete ribe, najdene školjke in rake ter okolje, v katerem si jih opazil</a:t>
            </a: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  <a:p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sz="2150" dirty="0"/>
          </a:p>
          <a:p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fotografije </a:t>
            </a:r>
            <a:r>
              <a:rPr lang="sl-SI" sz="2150" dirty="0"/>
              <a:t>shrani na telefonu, fotoaparatu, računalniku </a:t>
            </a:r>
            <a:r>
              <a:rPr lang="sl-SI" sz="2150" dirty="0" smtClean="0"/>
              <a:t>...</a:t>
            </a: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6" name="Picture 2" descr="C:\Users\Peter\Desktop\ujemi naravo\najnovejsi letakin drugo\naslovnaJPG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4464496" cy="309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0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l-SI" dirty="0" smtClean="0">
                <a:solidFill>
                  <a:srgbClr val="A9C22C"/>
                </a:solidFill>
              </a:rPr>
              <a:t>SPLETNA PODSTRAN RZS – UJEMITE NARAVO!</a:t>
            </a:r>
            <a:endParaRPr lang="sl-SI" dirty="0">
              <a:solidFill>
                <a:srgbClr val="A9C22C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805033"/>
            <a:ext cx="5892250" cy="541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9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sl-SI" sz="2150" dirty="0" smtClean="0"/>
              <a:t>Fotografije </a:t>
            </a:r>
            <a:r>
              <a:rPr lang="sl-SI" sz="2150" dirty="0"/>
              <a:t>in </a:t>
            </a:r>
            <a:r>
              <a:rPr lang="sl-SI" sz="2150" dirty="0" smtClean="0"/>
              <a:t>podatki </a:t>
            </a:r>
            <a:r>
              <a:rPr lang="sl-SI" sz="2150" dirty="0"/>
              <a:t>zbrani v okviru </a:t>
            </a:r>
            <a:r>
              <a:rPr lang="sl-SI" sz="2150" dirty="0" smtClean="0"/>
              <a:t>projekta „Ujemi naravo!“ so: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vključeni </a:t>
            </a:r>
            <a:r>
              <a:rPr lang="sl-SI" sz="2150" dirty="0"/>
              <a:t>v Podatkovno zbirko CKFF </a:t>
            </a:r>
            <a:r>
              <a:rPr lang="sl-SI" sz="2150" dirty="0" smtClean="0"/>
              <a:t>in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javno </a:t>
            </a:r>
            <a:r>
              <a:rPr lang="sl-SI" sz="2150" dirty="0"/>
              <a:t>dostopni </a:t>
            </a:r>
            <a:r>
              <a:rPr lang="sl-SI" sz="2150" dirty="0" smtClean="0"/>
              <a:t>na BioPortal.si v </a:t>
            </a:r>
            <a:r>
              <a:rPr lang="sl-SI" sz="2150" dirty="0" smtClean="0">
                <a:hlinkClick r:id="rId2"/>
              </a:rPr>
              <a:t>projekti.podatki</a:t>
            </a:r>
            <a:r>
              <a:rPr lang="sl-SI" sz="2150" dirty="0" smtClean="0"/>
              <a:t>.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89" y="2334298"/>
            <a:ext cx="7039877" cy="40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3" name="Elipsa 2"/>
          <p:cNvSpPr/>
          <p:nvPr/>
        </p:nvSpPr>
        <p:spPr>
          <a:xfrm>
            <a:off x="2664000" y="3798000"/>
            <a:ext cx="871200" cy="288032"/>
          </a:xfrm>
          <a:prstGeom prst="ellipse">
            <a:avLst/>
          </a:prstGeom>
          <a:solidFill>
            <a:schemeClr val="accent1">
              <a:alpha val="0"/>
            </a:schemeClr>
          </a:solidFill>
          <a:ln w="25400">
            <a:solidFill>
              <a:srgbClr val="A9C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24000" y="260648"/>
            <a:ext cx="8064896" cy="455712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rgbClr val="9CC854"/>
                </a:solidFill>
              </a:rPr>
              <a:t>SPOROČANJE IN </a:t>
            </a:r>
            <a:r>
              <a:rPr lang="sl-SI" dirty="0" smtClean="0">
                <a:solidFill>
                  <a:srgbClr val="9CC854"/>
                </a:solidFill>
              </a:rPr>
              <a:t>DOKUMENTIRANJE  S </a:t>
            </a:r>
            <a:r>
              <a:rPr lang="sl-SI" dirty="0">
                <a:solidFill>
                  <a:srgbClr val="9CC854"/>
                </a:solidFill>
              </a:rPr>
              <a:t>FOTOGRAFIJO</a:t>
            </a:r>
          </a:p>
        </p:txBody>
      </p:sp>
    </p:spTree>
    <p:extLst>
      <p:ext uri="{BB962C8B-B14F-4D97-AF65-F5344CB8AC3E}">
        <p14:creationId xmlns:p14="http://schemas.microsoft.com/office/powerpoint/2010/main" val="354485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107504" y="1353126"/>
            <a:ext cx="3816424" cy="466816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sl-SI" sz="1700" dirty="0" smtClean="0"/>
              <a:t>Registriraj </a:t>
            </a:r>
            <a:r>
              <a:rPr lang="sl-SI" sz="1700" dirty="0"/>
              <a:t>se v moj.BioPortal.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Pojdi v zavihek »</a:t>
            </a:r>
            <a:r>
              <a:rPr lang="sl-SI" sz="1700" dirty="0" err="1"/>
              <a:t>moje.fotografije</a:t>
            </a:r>
            <a:r>
              <a:rPr lang="sl-SI" sz="1700" dirty="0"/>
              <a:t>«.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Klikni na polje »Dodaj fotografijo«.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Klikni na polje »Izberi datoteko«.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Izberi fotografijo in ta se prenese</a:t>
            </a:r>
            <a:r>
              <a:rPr lang="sl-SI" sz="1700" dirty="0" smtClean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 smtClean="0"/>
              <a:t>Vpiši lokacijo (vodno telo, najbližji kraj). 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 smtClean="0"/>
              <a:t>Vpiši datum posnetka, fotografa, kakšno posebnost…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 smtClean="0"/>
              <a:t>Označi projekt »Ujemite </a:t>
            </a:r>
            <a:r>
              <a:rPr lang="sl-SI" sz="1700" dirty="0"/>
              <a:t>naravo</a:t>
            </a:r>
            <a:r>
              <a:rPr lang="sl-SI" sz="1700" dirty="0" smtClean="0"/>
              <a:t>«.</a:t>
            </a:r>
            <a:endParaRPr lang="sl-SI" sz="1700" dirty="0"/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Podatki o lokaciji </a:t>
            </a:r>
            <a:r>
              <a:rPr lang="sl-SI" sz="1700" dirty="0" smtClean="0"/>
              <a:t>se samodejno </a:t>
            </a:r>
            <a:r>
              <a:rPr lang="sl-SI" sz="1700" dirty="0"/>
              <a:t>izpišejo, če so shranjeni v fotografiji. Če teh podatkov ni, lokacijo </a:t>
            </a:r>
            <a:r>
              <a:rPr lang="sl-SI" sz="1700" dirty="0" smtClean="0"/>
              <a:t>določi </a:t>
            </a:r>
            <a:r>
              <a:rPr lang="sl-SI" sz="1700" dirty="0"/>
              <a:t>s klikom na zemljevid (»Ročna označitev lokacije«).</a:t>
            </a:r>
          </a:p>
          <a:p>
            <a:pPr marL="342900" indent="-342900">
              <a:buFont typeface="+mj-lt"/>
              <a:buAutoNum type="arabicPeriod"/>
            </a:pPr>
            <a:r>
              <a:rPr lang="sl-SI" sz="1700" dirty="0"/>
              <a:t>Klikni na polje »Potrdi«.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1700" dirty="0"/>
          </a:p>
          <a:p>
            <a:endParaRPr lang="sl-SI" sz="1700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107504" y="5898867"/>
            <a:ext cx="8077200" cy="5040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buFont typeface="Arial" pitchFamily="34" charset="0"/>
              <a:buChar char="•"/>
            </a:pPr>
            <a:r>
              <a:rPr lang="sl-SI" sz="2150" kern="0" dirty="0" smtClean="0"/>
              <a:t>Pošiljanje fotografij po elektronski pošti (</a:t>
            </a:r>
            <a:r>
              <a:rPr lang="sl-SI" sz="2150" kern="0" dirty="0" err="1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bioportal@ckff.si</a:t>
            </a:r>
            <a:r>
              <a:rPr lang="sl-SI" sz="2150" kern="0" dirty="0" smtClean="0"/>
              <a:t>)</a:t>
            </a:r>
          </a:p>
          <a:p>
            <a:pPr marL="342900" indent="-342900">
              <a:buFont typeface="Arial" pitchFamily="34" charset="0"/>
              <a:buChar char="•"/>
            </a:pPr>
            <a:endParaRPr lang="sl-SI" kern="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kern="0" dirty="0" smtClean="0"/>
          </a:p>
          <a:p>
            <a:endParaRPr lang="sl-SI" kern="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24000" y="153144"/>
            <a:ext cx="8064896" cy="455712"/>
          </a:xfrm>
        </p:spPr>
        <p:txBody>
          <a:bodyPr>
            <a:noAutofit/>
          </a:bodyPr>
          <a:lstStyle/>
          <a:p>
            <a:r>
              <a:rPr lang="sl-SI" dirty="0">
                <a:solidFill>
                  <a:srgbClr val="9CC854"/>
                </a:solidFill>
              </a:rPr>
              <a:t>SPOROČANJE IN </a:t>
            </a:r>
            <a:r>
              <a:rPr lang="sl-SI" dirty="0" smtClean="0">
                <a:solidFill>
                  <a:srgbClr val="9CC854"/>
                </a:solidFill>
              </a:rPr>
              <a:t>DOKUMENTIRANJE  S </a:t>
            </a:r>
            <a:r>
              <a:rPr lang="sl-SI" dirty="0">
                <a:solidFill>
                  <a:srgbClr val="9CC854"/>
                </a:solidFill>
              </a:rPr>
              <a:t>FOTOGRAFIJO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107504" y="849070"/>
            <a:ext cx="8077200" cy="5040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buFont typeface="Arial" pitchFamily="34" charset="0"/>
              <a:buChar char="•"/>
            </a:pPr>
            <a:r>
              <a:rPr lang="sl-SI" sz="2150" dirty="0"/>
              <a:t>N</a:t>
            </a:r>
            <a:r>
              <a:rPr lang="sl-SI" sz="2150" dirty="0" smtClean="0"/>
              <a:t>alaganje </a:t>
            </a:r>
            <a:r>
              <a:rPr lang="sl-SI" sz="2150" dirty="0"/>
              <a:t>fotografij na </a:t>
            </a:r>
            <a:r>
              <a:rPr lang="sl-SI" sz="2150" dirty="0" err="1" smtClean="0">
                <a:hlinkClick r:id="rId2"/>
              </a:rPr>
              <a:t>BioPortal</a:t>
            </a:r>
            <a:r>
              <a:rPr lang="sl-SI" sz="2150" dirty="0" smtClean="0">
                <a:hlinkClick r:id="rId2"/>
              </a:rPr>
              <a:t>.si</a:t>
            </a:r>
            <a:r>
              <a:rPr lang="sl-SI" sz="2150" dirty="0" smtClean="0"/>
              <a:t>:</a:t>
            </a: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endParaRPr lang="sl-SI" kern="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kern="0" dirty="0" smtClean="0"/>
          </a:p>
          <a:p>
            <a:endParaRPr lang="sl-SI" kern="0" dirty="0"/>
          </a:p>
        </p:txBody>
      </p:sp>
      <p:pic>
        <p:nvPicPr>
          <p:cNvPr id="4099" name="Picture 3" descr="C:\Users\Peter\Desktop\Odložišče01-nalaganje fotografi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702" y="1281118"/>
            <a:ext cx="44852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Raven puščični povezovalnik 26"/>
          <p:cNvCxnSpPr/>
          <p:nvPr/>
        </p:nvCxnSpPr>
        <p:spPr>
          <a:xfrm flipV="1">
            <a:off x="3779912" y="3543082"/>
            <a:ext cx="1403684" cy="906388"/>
          </a:xfrm>
          <a:prstGeom prst="bentConnector3">
            <a:avLst>
              <a:gd name="adj1" fmla="val 15549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aven puščični povezovalnik 26"/>
          <p:cNvCxnSpPr/>
          <p:nvPr/>
        </p:nvCxnSpPr>
        <p:spPr>
          <a:xfrm flipV="1">
            <a:off x="3230470" y="3297342"/>
            <a:ext cx="3357754" cy="1650064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aven puščični povezovalnik 26"/>
          <p:cNvCxnSpPr/>
          <p:nvPr/>
        </p:nvCxnSpPr>
        <p:spPr>
          <a:xfrm flipV="1">
            <a:off x="3552882" y="4809510"/>
            <a:ext cx="3035342" cy="137896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aven puščični povezovalnik 26"/>
          <p:cNvCxnSpPr/>
          <p:nvPr/>
        </p:nvCxnSpPr>
        <p:spPr>
          <a:xfrm>
            <a:off x="3131840" y="1497142"/>
            <a:ext cx="945958" cy="917476"/>
          </a:xfrm>
          <a:prstGeom prst="bentConnector3">
            <a:avLst>
              <a:gd name="adj1" fmla="val 65801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aven puščični povezovalnik 26"/>
          <p:cNvCxnSpPr/>
          <p:nvPr/>
        </p:nvCxnSpPr>
        <p:spPr>
          <a:xfrm flipV="1">
            <a:off x="3552884" y="2649270"/>
            <a:ext cx="2171244" cy="1347007"/>
          </a:xfrm>
          <a:prstGeom prst="bentConnector3">
            <a:avLst>
              <a:gd name="adj1" fmla="val 50000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09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53144"/>
            <a:ext cx="8064896" cy="455712"/>
          </a:xfrm>
        </p:spPr>
        <p:txBody>
          <a:bodyPr>
            <a:noAutofit/>
          </a:bodyPr>
          <a:lstStyle/>
          <a:p>
            <a:r>
              <a:rPr lang="sl-SI" sz="2600" cap="none" dirty="0" err="1" smtClean="0">
                <a:solidFill>
                  <a:srgbClr val="9CC854"/>
                </a:solidFill>
              </a:rPr>
              <a:t>iKarta</a:t>
            </a:r>
            <a:r>
              <a:rPr lang="sl-SI" sz="2600" cap="none" dirty="0" smtClean="0">
                <a:solidFill>
                  <a:srgbClr val="9CC854"/>
                </a:solidFill>
              </a:rPr>
              <a:t> </a:t>
            </a:r>
            <a:r>
              <a:rPr lang="sl-SI" sz="2000" cap="none" dirty="0" smtClean="0">
                <a:solidFill>
                  <a:srgbClr val="9CC854"/>
                </a:solidFill>
              </a:rPr>
              <a:t>–</a:t>
            </a:r>
            <a:r>
              <a:rPr lang="sl-SI" sz="2600" cap="none" dirty="0" smtClean="0">
                <a:solidFill>
                  <a:srgbClr val="9CC854"/>
                </a:solidFill>
              </a:rPr>
              <a:t> </a:t>
            </a:r>
            <a:r>
              <a:rPr lang="sl-SI" sz="2000" u="sng" cap="none" dirty="0" smtClean="0">
                <a:solidFill>
                  <a:srgbClr val="9CC854"/>
                </a:solidFill>
              </a:rPr>
              <a:t>ogled podatkov in fotografij je mogoč tudi brez registracije</a:t>
            </a:r>
            <a:endParaRPr lang="sl-SI" sz="2600" u="sng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01625" y="561161"/>
            <a:ext cx="8077200" cy="5339680"/>
          </a:xfrm>
        </p:spPr>
        <p:txBody>
          <a:bodyPr>
            <a:normAutofit/>
          </a:bodyPr>
          <a:lstStyle/>
          <a:p>
            <a:r>
              <a:rPr lang="sl-SI" sz="2150" dirty="0" smtClean="0"/>
              <a:t>V </a:t>
            </a:r>
            <a:r>
              <a:rPr lang="sl-SI" sz="2150" dirty="0">
                <a:solidFill>
                  <a:schemeClr val="accent6"/>
                </a:solidFill>
                <a:hlinkClick r:id="rId2"/>
              </a:rPr>
              <a:t>interaktivni karti </a:t>
            </a:r>
            <a:r>
              <a:rPr lang="sl-SI" sz="2150" dirty="0" smtClean="0">
                <a:solidFill>
                  <a:schemeClr val="accent6"/>
                </a:solidFill>
                <a:hlinkClick r:id="rId2"/>
              </a:rPr>
              <a:t>projekta</a:t>
            </a:r>
            <a:r>
              <a:rPr lang="sl-SI" sz="2150" dirty="0" smtClean="0">
                <a:solidFill>
                  <a:schemeClr val="accent6"/>
                </a:solidFill>
              </a:rPr>
              <a:t> </a:t>
            </a:r>
            <a:r>
              <a:rPr lang="sl-SI" sz="2150" dirty="0" smtClean="0"/>
              <a:t>so </a:t>
            </a:r>
            <a:r>
              <a:rPr lang="sl-SI" sz="2150" dirty="0"/>
              <a:t>prikazane vse lokacije zbranih </a:t>
            </a:r>
            <a:r>
              <a:rPr lang="sl-SI" sz="2150" dirty="0" smtClean="0"/>
              <a:t>podatkov.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2411760" y="6048345"/>
            <a:ext cx="40385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chemeClr val="bg1"/>
                </a:solidFill>
              </a:rPr>
              <a:t>Podatki, zbrani do 10. 12. 2016. </a:t>
            </a:r>
            <a:endParaRPr lang="sl-SI" sz="2000" b="1" dirty="0">
              <a:solidFill>
                <a:schemeClr val="bg1"/>
              </a:solidFill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16" y="1016873"/>
            <a:ext cx="6906523" cy="539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1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88640"/>
            <a:ext cx="8064896" cy="455712"/>
          </a:xfrm>
        </p:spPr>
        <p:txBody>
          <a:bodyPr>
            <a:noAutofit/>
          </a:bodyPr>
          <a:lstStyle/>
          <a:p>
            <a:r>
              <a:rPr lang="sl-SI" sz="2600" cap="none" dirty="0" smtClean="0">
                <a:solidFill>
                  <a:srgbClr val="9CC854"/>
                </a:solidFill>
              </a:rPr>
              <a:t>Podatki</a:t>
            </a:r>
            <a:endParaRPr lang="sl-SI" sz="2600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24000" y="548680"/>
            <a:ext cx="8077200" cy="5339680"/>
          </a:xfrm>
        </p:spPr>
        <p:txBody>
          <a:bodyPr>
            <a:normAutofit/>
          </a:bodyPr>
          <a:lstStyle/>
          <a:p>
            <a:r>
              <a:rPr lang="sl-SI" sz="2150" dirty="0" smtClean="0"/>
              <a:t>Med </a:t>
            </a:r>
            <a:r>
              <a:rPr lang="sl-SI" sz="2150" dirty="0" smtClean="0">
                <a:hlinkClick r:id="rId2"/>
              </a:rPr>
              <a:t>Podatki</a:t>
            </a:r>
            <a:r>
              <a:rPr lang="sl-SI" sz="2150" dirty="0" smtClean="0"/>
              <a:t> je </a:t>
            </a:r>
            <a:r>
              <a:rPr lang="sl-SI" sz="2150" dirty="0"/>
              <a:t>seznam </a:t>
            </a:r>
            <a:r>
              <a:rPr lang="sl-SI" sz="2150" dirty="0" smtClean="0"/>
              <a:t>zabeleženih </a:t>
            </a:r>
            <a:r>
              <a:rPr lang="sl-SI" sz="2150" dirty="0"/>
              <a:t>vrst in njihove fotografije. </a:t>
            </a:r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2050" name="Picture 2" descr="C:\Users\Peter\Desktop\Odložišče01-podatk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1059722"/>
            <a:ext cx="7777336" cy="51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5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260648"/>
            <a:ext cx="8064896" cy="455712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9CC854"/>
                </a:solidFill>
              </a:rPr>
              <a:t>In zakaj mi ribiči?</a:t>
            </a:r>
            <a:endParaRPr lang="sl-SI" sz="3200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51520" y="908720"/>
            <a:ext cx="8077200" cy="5051648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RZS je </a:t>
            </a:r>
            <a:r>
              <a:rPr lang="pl-PL" dirty="0" smtClean="0"/>
              <a:t>največje </a:t>
            </a:r>
            <a:r>
              <a:rPr lang="pl-PL" dirty="0"/>
              <a:t>društvo, ki deluje v javnem interesu na področju </a:t>
            </a:r>
            <a:r>
              <a:rPr lang="pl-PL" dirty="0" smtClean="0"/>
              <a:t>varstva narave.</a:t>
            </a:r>
            <a:r>
              <a:rPr lang="sl-SI" dirty="0" smtClean="0"/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64 RD / 12.000 </a:t>
            </a:r>
            <a:r>
              <a:rPr lang="sl-SI" dirty="0"/>
              <a:t>aktivnih </a:t>
            </a:r>
            <a:r>
              <a:rPr lang="sl-SI" dirty="0" smtClean="0"/>
              <a:t>članov.</a:t>
            </a:r>
            <a:endParaRPr lang="sl-SI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Dnevno smo prisotni ob tekočih in stoječih vodah.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V upravljanju imamo veliko število stoječih vod.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/>
              <a:t>P</a:t>
            </a:r>
            <a:r>
              <a:rPr lang="sl-SI" dirty="0" smtClean="0"/>
              <a:t>oznamo lovne vrste rib.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Poznamo tudi ostale vrste rib / rake </a:t>
            </a:r>
            <a:r>
              <a:rPr lang="sl-SI" dirty="0"/>
              <a:t>in </a:t>
            </a:r>
            <a:r>
              <a:rPr lang="sl-SI" dirty="0" smtClean="0"/>
              <a:t>školjke malo manj.</a:t>
            </a:r>
            <a:endParaRPr lang="sl-SI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Pogosto prvi odkrijemo tujerodne vrste.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Člani RZS so pred leti že posredovali prve podatke o prisotnosti nekaterih novih vrst (okun, sabljarka) v Sloveniji.</a:t>
            </a:r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</p:spTree>
    <p:extLst>
      <p:ext uri="{BB962C8B-B14F-4D97-AF65-F5344CB8AC3E}">
        <p14:creationId xmlns:p14="http://schemas.microsoft.com/office/powerpoint/2010/main" val="32613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003" y="188640"/>
            <a:ext cx="8064896" cy="618129"/>
          </a:xfrm>
        </p:spPr>
        <p:txBody>
          <a:bodyPr>
            <a:noAutofit/>
          </a:bodyPr>
          <a:lstStyle/>
          <a:p>
            <a:r>
              <a:rPr lang="sl-SI" sz="2800" dirty="0" smtClean="0">
                <a:solidFill>
                  <a:srgbClr val="9CC854"/>
                </a:solidFill>
              </a:rPr>
              <a:t>Možnosti fotografiranja</a:t>
            </a:r>
            <a:endParaRPr lang="sl-SI" sz="2800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32039" y="908551"/>
            <a:ext cx="3331849" cy="2562635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ribolov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/>
              <a:t>n</a:t>
            </a:r>
            <a:r>
              <a:rPr lang="sl-SI" sz="2150" dirty="0" smtClean="0"/>
              <a:t>aključna najdba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praznjenje ribnikov</a:t>
            </a:r>
            <a:endParaRPr lang="sl-SI" sz="2150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err="1" smtClean="0"/>
              <a:t>elektro</a:t>
            </a:r>
            <a:r>
              <a:rPr lang="sl-SI" sz="2150" dirty="0" smtClean="0"/>
              <a:t> izlovi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/>
              <a:t>t</a:t>
            </a:r>
            <a:r>
              <a:rPr lang="sl-SI" sz="2150" dirty="0" smtClean="0"/>
              <a:t>ekmovanja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150" dirty="0" smtClean="0"/>
              <a:t>(žal tudi) pogini</a:t>
            </a:r>
          </a:p>
          <a:p>
            <a:endParaRPr lang="sl-SI" sz="2150" dirty="0" smtClean="0"/>
          </a:p>
          <a:p>
            <a:pPr marL="342900" indent="-342900">
              <a:buFont typeface="Arial" pitchFamily="34" charset="0"/>
              <a:buChar char="•"/>
            </a:pPr>
            <a:endParaRPr lang="sl-SI" sz="2150" dirty="0" smtClean="0"/>
          </a:p>
        </p:txBody>
      </p:sp>
      <p:sp>
        <p:nvSpPr>
          <p:cNvPr id="5" name="Rectangle 2"/>
          <p:cNvSpPr txBox="1">
            <a:spLocks/>
          </p:cNvSpPr>
          <p:nvPr/>
        </p:nvSpPr>
        <p:spPr>
          <a:xfrm>
            <a:off x="8610600" y="4509120"/>
            <a:ext cx="533400" cy="2265524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39274"/>
            <a:ext cx="2317446" cy="1501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871157"/>
            <a:ext cx="2523468" cy="1635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708920"/>
            <a:ext cx="2715572" cy="15245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295" y="1923291"/>
            <a:ext cx="2379864" cy="1541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962" y="4365104"/>
            <a:ext cx="2396495" cy="19442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11" name="Picture 3" descr="pogini_2 poginule ribe - vse 01_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9" y="3915028"/>
            <a:ext cx="2580287" cy="193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Peter\Desktop\IMG_705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760" y="3588260"/>
            <a:ext cx="2264320" cy="25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18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3" name="AutoShape 2" descr="Lobster free icon"/>
          <p:cNvSpPr>
            <a:spLocks noChangeAspect="1" noChangeArrowheads="1"/>
          </p:cNvSpPr>
          <p:nvPr/>
        </p:nvSpPr>
        <p:spPr bwMode="auto">
          <a:xfrm>
            <a:off x="155575" y="-10207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7" name="AutoShape 6" descr="Lobster free icon"/>
          <p:cNvSpPr>
            <a:spLocks noChangeAspect="1" noChangeArrowheads="1"/>
          </p:cNvSpPr>
          <p:nvPr/>
        </p:nvSpPr>
        <p:spPr bwMode="auto">
          <a:xfrm>
            <a:off x="460375" y="-715963"/>
            <a:ext cx="21336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47" y="4589235"/>
            <a:ext cx="2522329" cy="1688171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92" y="973757"/>
            <a:ext cx="2448271" cy="1671942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4579704"/>
            <a:ext cx="2551589" cy="17039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30" y="980727"/>
            <a:ext cx="2556000" cy="1669688"/>
          </a:xfrm>
          <a:prstGeom prst="rect">
            <a:avLst/>
          </a:prstGeom>
        </p:spPr>
      </p:pic>
      <p:pic>
        <p:nvPicPr>
          <p:cNvPr id="16" name="Content Placeholder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1" y="2724458"/>
            <a:ext cx="2550727" cy="1784662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592" y="2724458"/>
            <a:ext cx="2448271" cy="1784662"/>
          </a:xfrm>
          <a:prstGeom prst="rect">
            <a:avLst/>
          </a:prstGeom>
        </p:spPr>
      </p:pic>
      <p:pic>
        <p:nvPicPr>
          <p:cNvPr id="21" name="Picture 2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21" y="4589236"/>
            <a:ext cx="2453342" cy="1695832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224" y="980727"/>
            <a:ext cx="2531152" cy="1664972"/>
          </a:xfrm>
          <a:prstGeom prst="rect">
            <a:avLst/>
          </a:prstGeom>
        </p:spPr>
      </p:pic>
      <p:pic>
        <p:nvPicPr>
          <p:cNvPr id="23" name="Picture 2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047" y="2724458"/>
            <a:ext cx="2522329" cy="17897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5003" y="188640"/>
            <a:ext cx="8064896" cy="6181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z="2800" dirty="0">
                <a:solidFill>
                  <a:srgbClr val="9CC854"/>
                </a:solidFill>
              </a:rPr>
              <a:t>Primeri dobre prakse dokumentarne fotografije</a:t>
            </a:r>
          </a:p>
        </p:txBody>
      </p:sp>
    </p:spTree>
    <p:extLst>
      <p:ext uri="{BB962C8B-B14F-4D97-AF65-F5344CB8AC3E}">
        <p14:creationId xmlns:p14="http://schemas.microsoft.com/office/powerpoint/2010/main" val="428935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36794" y="1196752"/>
            <a:ext cx="7835606" cy="504056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l-SI" sz="2000" dirty="0" smtClean="0"/>
              <a:t>Nosilec projekta:   	</a:t>
            </a:r>
            <a:r>
              <a:rPr lang="sl-SI" sz="2000" b="1" dirty="0" smtClean="0"/>
              <a:t>Ribiška zveza Slovenije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l-SI" sz="2000" dirty="0" smtClean="0"/>
              <a:t>Partner projekta:  	</a:t>
            </a:r>
            <a:r>
              <a:rPr lang="sl-SI" sz="2000" b="1" dirty="0" smtClean="0"/>
              <a:t>Center za kartografijo favne in flore</a:t>
            </a:r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sl-SI" sz="2000" dirty="0" smtClean="0"/>
              <a:t>Vodja projekta: 		</a:t>
            </a:r>
            <a:r>
              <a:rPr lang="sl-SI" sz="2000" b="1" dirty="0" smtClean="0"/>
              <a:t>Marijan </a:t>
            </a:r>
            <a:r>
              <a:rPr lang="sl-SI" sz="2000" b="1" dirty="0" err="1" smtClean="0"/>
              <a:t>Govedič</a:t>
            </a:r>
            <a:endParaRPr lang="sl-SI" sz="2000" b="1" dirty="0" smtClean="0"/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sl-SI" sz="2000" dirty="0" smtClean="0"/>
              <a:t>Kontaktna </a:t>
            </a:r>
            <a:r>
              <a:rPr lang="sl-SI" sz="2000" dirty="0"/>
              <a:t>oseba na </a:t>
            </a:r>
            <a:r>
              <a:rPr lang="sl-SI" sz="2000" dirty="0" smtClean="0"/>
              <a:t>RZS: 	</a:t>
            </a:r>
            <a:r>
              <a:rPr lang="sl-SI" sz="2000" b="1" dirty="0" smtClean="0"/>
              <a:t>mag. Igor </a:t>
            </a:r>
            <a:r>
              <a:rPr lang="sl-SI" sz="2000" b="1" dirty="0" err="1" smtClean="0"/>
              <a:t>Miličić</a:t>
            </a:r>
            <a:endParaRPr lang="sl-SI" sz="2000" b="1" dirty="0"/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endParaRPr lang="sl-SI" sz="2800" dirty="0" err="1" smtClean="0"/>
          </a:p>
          <a:p>
            <a:pPr>
              <a:spcBef>
                <a:spcPts val="0"/>
              </a:spcBef>
            </a:pPr>
            <a:r>
              <a:rPr lang="sl-SI" sz="2000" dirty="0"/>
              <a:t>Projekt Ujemite naravo! sofinancira Ministrstvo za okolje in prostor iz programa Sofinanciranje projektov nevladnih organizacij, ki delujejo na področju okolja za leti 2016 in 2017.</a:t>
            </a:r>
            <a:endParaRPr lang="sl-SI" sz="1700" dirty="0"/>
          </a:p>
          <a:p>
            <a:pPr>
              <a:lnSpc>
                <a:spcPts val="2400"/>
              </a:lnSpc>
              <a:spcBef>
                <a:spcPts val="1200"/>
              </a:spcBef>
              <a:spcAft>
                <a:spcPts val="1200"/>
              </a:spcAft>
            </a:pPr>
            <a:r>
              <a:rPr lang="sl-SI" sz="2150" dirty="0" err="1" smtClean="0"/>
              <a:t>	</a:t>
            </a:r>
            <a:endParaRPr lang="sl-SI" sz="215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120776"/>
            <a:ext cx="1285989" cy="9844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Rectangle 2"/>
          <p:cNvSpPr txBox="1">
            <a:spLocks/>
          </p:cNvSpPr>
          <p:nvPr/>
        </p:nvSpPr>
        <p:spPr>
          <a:xfrm>
            <a:off x="8610600" y="116632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115" y="2321248"/>
            <a:ext cx="1279153" cy="89172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28" y="5157191"/>
            <a:ext cx="4189957" cy="547431"/>
          </a:xfrm>
          <a:prstGeom prst="rect">
            <a:avLst/>
          </a:prstGeom>
        </p:spPr>
      </p:pic>
      <p:sp>
        <p:nvSpPr>
          <p:cNvPr id="20" name="TextBox 11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5003" y="188640"/>
            <a:ext cx="8064896" cy="6181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z="2800" dirty="0">
                <a:solidFill>
                  <a:srgbClr val="9CC854"/>
                </a:solidFill>
              </a:rPr>
              <a:t>Osnovne informacije o projektu</a:t>
            </a:r>
          </a:p>
        </p:txBody>
      </p:sp>
    </p:spTree>
    <p:extLst>
      <p:ext uri="{BB962C8B-B14F-4D97-AF65-F5344CB8AC3E}">
        <p14:creationId xmlns:p14="http://schemas.microsoft.com/office/powerpoint/2010/main" val="229543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Kaj bi naredil, če bi ujel na primer eno od rib na fotografijah?</a:t>
            </a:r>
            <a:endParaRPr lang="sl-SI" dirty="0"/>
          </a:p>
        </p:txBody>
      </p:sp>
      <p:pic>
        <p:nvPicPr>
          <p:cNvPr id="1026" name="Picture 2" descr="C:\Users\Peter\Desktop\ujemi naravo\FOTO-UJEMI\PA080339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17" y="1148333"/>
            <a:ext cx="4099991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ter\Desktop\ujemi naravo\FOTO-UJEMI\IMG_8979-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68" y="1151781"/>
            <a:ext cx="3798001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eter\Desktop\ujemi naravo\FOTO-UJEMI\output\PA290160-M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" b="10683"/>
          <a:stretch/>
        </p:blipFill>
        <p:spPr bwMode="auto">
          <a:xfrm>
            <a:off x="226008" y="3420000"/>
            <a:ext cx="4104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Peter\Desktop\RIBE in VODE_CD 2016\RIBE - FOTO\NEOBDELANE\tilapia-P8270116-2M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2"/>
          <a:stretch/>
        </p:blipFill>
        <p:spPr bwMode="auto">
          <a:xfrm>
            <a:off x="4483268" y="3413658"/>
            <a:ext cx="3795624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8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</p:spTree>
    <p:extLst>
      <p:ext uri="{BB962C8B-B14F-4D97-AF65-F5344CB8AC3E}">
        <p14:creationId xmlns:p14="http://schemas.microsoft.com/office/powerpoint/2010/main" val="304795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/>
          </p:cNvSpPr>
          <p:nvPr/>
        </p:nvSpPr>
        <p:spPr>
          <a:xfrm>
            <a:off x="8610600" y="116632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235003" y="908720"/>
            <a:ext cx="6611243" cy="345638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l-SI" sz="2150" b="1" kern="0" dirty="0" smtClean="0"/>
              <a:t>Spletna stran projekta (RZS, </a:t>
            </a:r>
            <a:r>
              <a:rPr lang="sl-SI" sz="2150" b="1" kern="0" dirty="0" smtClean="0">
                <a:hlinkClick r:id="rId2"/>
              </a:rPr>
              <a:t>CKFF</a:t>
            </a:r>
            <a:r>
              <a:rPr lang="sl-SI" sz="2150" b="1" kern="0" dirty="0" smtClean="0"/>
              <a:t>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l-SI" sz="2150" b="1" kern="0" dirty="0" err="1" smtClean="0"/>
              <a:t>Facebook</a:t>
            </a:r>
            <a:r>
              <a:rPr lang="sl-SI" sz="2150" b="1" kern="0" dirty="0" smtClean="0"/>
              <a:t> RZS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sl-SI" sz="2150" b="1" kern="0" dirty="0"/>
              <a:t>Prispevki v reviji Ribič:</a:t>
            </a:r>
          </a:p>
          <a:p>
            <a:pPr marL="102870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l-SI" b="1" i="1" kern="0" dirty="0"/>
              <a:t>Začetek projekta Ujemite naravo!</a:t>
            </a:r>
            <a:r>
              <a:rPr lang="sl-SI" b="1" kern="0" dirty="0"/>
              <a:t> Ribič, Ljubljana 75(10): 292–294.</a:t>
            </a:r>
          </a:p>
          <a:p>
            <a:pPr marL="1028700" lvl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sl-SI" b="1" kern="0" dirty="0"/>
              <a:t>Zbiranje podatkov v projektu Ujemite naravo! Ribič, Ljubljana 75(11): </a:t>
            </a:r>
            <a:r>
              <a:rPr lang="sl-SI" b="1" kern="0" dirty="0" smtClean="0"/>
              <a:t>326–328</a:t>
            </a:r>
          </a:p>
          <a:p>
            <a:pPr lvl="1" indent="0">
              <a:spcBef>
                <a:spcPts val="600"/>
              </a:spcBef>
              <a:spcAft>
                <a:spcPts val="600"/>
              </a:spcAft>
            </a:pPr>
            <a:endParaRPr lang="sl-SI" sz="1700" b="1" kern="0" dirty="0" smtClean="0"/>
          </a:p>
          <a:p>
            <a:pPr lvl="1" indent="0">
              <a:spcBef>
                <a:spcPts val="600"/>
              </a:spcBef>
              <a:spcAft>
                <a:spcPts val="600"/>
              </a:spcAft>
            </a:pPr>
            <a:endParaRPr lang="sl-SI" sz="1700" b="1" kern="0" dirty="0" smtClean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l-PL" sz="2150" b="1" kern="0" dirty="0"/>
              <a:t>Podatki </a:t>
            </a:r>
            <a:r>
              <a:rPr lang="pl-PL" sz="2150" b="1" kern="0" dirty="0" smtClean="0"/>
              <a:t>„v živo” na</a:t>
            </a:r>
          </a:p>
        </p:txBody>
      </p:sp>
      <p:sp>
        <p:nvSpPr>
          <p:cNvPr id="18" name="TextBox 11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19" name="Slika 18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581128"/>
            <a:ext cx="3659223" cy="129614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35003" y="188640"/>
            <a:ext cx="8064896" cy="6181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z="2800" dirty="0">
                <a:solidFill>
                  <a:srgbClr val="9CC854"/>
                </a:solidFill>
              </a:rPr>
              <a:t>Več informacij …</a:t>
            </a:r>
          </a:p>
        </p:txBody>
      </p:sp>
    </p:spTree>
    <p:extLst>
      <p:ext uri="{BB962C8B-B14F-4D97-AF65-F5344CB8AC3E}">
        <p14:creationId xmlns:p14="http://schemas.microsoft.com/office/powerpoint/2010/main" val="112719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Peter\Desktop\za ikono na portalu RZS\output\mren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70" y="2460038"/>
            <a:ext cx="476250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eter\Desktop\za ikono na portalu RZS\Slovenija-reke-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" y="450199"/>
            <a:ext cx="9144001" cy="588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Peter\Desktop\za ikono na portalu RZS\output\aculeatus - net-I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350">
            <a:off x="-60349" y="5095294"/>
            <a:ext cx="2538415" cy="137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Peter\Desktop\za ikono na portalu RZS\output\Badasevica 25 08 2016 - P8250064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6" y="4256150"/>
            <a:ext cx="2657025" cy="151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eter\Desktop\za ikono na portalu RZS\output\bolen 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6704">
            <a:off x="6608614" y="1580109"/>
            <a:ext cx="2507160" cy="115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Peter\Desktop\za ikono na portalu RZS\output\lipa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6095">
            <a:off x="701802" y="1374443"/>
            <a:ext cx="2590855" cy="156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Peter\Desktop\za ikono na portalu RZS\output\ogrica-P8270291-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492" y="4396473"/>
            <a:ext cx="2727293" cy="137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Peter\Desktop\za ikono na portalu RZS\output\P7190620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373">
            <a:off x="6023411" y="1084595"/>
            <a:ext cx="1807433" cy="88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Peter\Desktop\za ikono na portalu RZS\output\P8021051_B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745">
            <a:off x="4184606" y="1031044"/>
            <a:ext cx="2840029" cy="130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Peter\Desktop\za ikono na portalu RZS\output\pezdirk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118" y="2295281"/>
            <a:ext cx="2114903" cy="109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Peter\Desktop\za ikono na portalu RZS\output\sabanjewia balcanica - hlasek I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40" y="5331403"/>
            <a:ext cx="2189302" cy="10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Peter\Desktop\za ikono na portalu RZS\output\sablljarka-NET-sichling_2A-M.gif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4728">
            <a:off x="6958891" y="927544"/>
            <a:ext cx="1872208" cy="85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Peter\Desktop\za ikono na portalu RZS\output\sarenka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903" y="2295281"/>
            <a:ext cx="2339630" cy="13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Peter\Desktop\za ikono na portalu RZS\output\soncni - fiesa2.gi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1" y="4260190"/>
            <a:ext cx="1464428" cy="80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Peter\Desktop\za ikono na portalu RZS\output\zelenika-P8270482-M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40" y="4010148"/>
            <a:ext cx="1994880" cy="99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Peter\Desktop\za ikono na portalu RZS\output2\output\ploscic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884">
            <a:off x="4897046" y="3552733"/>
            <a:ext cx="2190029" cy="11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Peter\Desktop\za ikono na portalu RZS\output2\output\C-327 - 2-M.gif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" y="2342333"/>
            <a:ext cx="2681061" cy="101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C:\Users\Peter\Desktop\za ikono na portalu RZS\output2\output\C-IMG_5501-M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74" y="3878918"/>
            <a:ext cx="2484909" cy="85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C:\Users\Peter\Desktop\za ikono na portalu RZS\output2\output\C-IMG_6652-M.gif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461" y="1643054"/>
            <a:ext cx="2122440" cy="9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C:\Users\Peter\Desktop\za ikono na portalu RZS\output2\output\C-IMG_5600-M.gif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0634">
            <a:off x="9457" y="3369524"/>
            <a:ext cx="2408043" cy="101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eter\Desktop\za ikono na portalu RZS\output2\output\C-IMG_2795-M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7303">
            <a:off x="2064138" y="3156642"/>
            <a:ext cx="3285939" cy="1088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jeZBesedilom 24"/>
          <p:cNvSpPr txBox="1"/>
          <p:nvPr/>
        </p:nvSpPr>
        <p:spPr>
          <a:xfrm>
            <a:off x="7130184" y="3544035"/>
            <a:ext cx="19783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 smtClean="0"/>
              <a:t>V pripravi je </a:t>
            </a:r>
            <a:r>
              <a:rPr lang="sl-SI" sz="2600" b="1" dirty="0" err="1" smtClean="0"/>
              <a:t>dihotomni</a:t>
            </a:r>
            <a:r>
              <a:rPr lang="sl-SI" sz="2600" b="1" dirty="0" smtClean="0"/>
              <a:t> ključ za mobilne naprave.</a:t>
            </a:r>
            <a:endParaRPr lang="sl-SI" sz="2600" b="1" dirty="0"/>
          </a:p>
        </p:txBody>
      </p:sp>
      <p:sp>
        <p:nvSpPr>
          <p:cNvPr id="26" name="PoljeZBesedilom 25"/>
          <p:cNvSpPr txBox="1"/>
          <p:nvPr/>
        </p:nvSpPr>
        <p:spPr>
          <a:xfrm>
            <a:off x="27971" y="450199"/>
            <a:ext cx="8568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600" b="1" dirty="0" smtClean="0"/>
              <a:t>Določitev ulova na terenu bo omogočala nova </a:t>
            </a:r>
          </a:p>
          <a:p>
            <a:r>
              <a:rPr lang="sl-SI" sz="2600" b="1" dirty="0" smtClean="0"/>
              <a:t>aplikacija, ki je v pripravi!</a:t>
            </a:r>
            <a:endParaRPr lang="sl-SI" sz="2600" b="1" dirty="0"/>
          </a:p>
        </p:txBody>
      </p:sp>
      <p:sp>
        <p:nvSpPr>
          <p:cNvPr id="27" name="Ograda vsebine 2"/>
          <p:cNvSpPr>
            <a:spLocks noGrp="1"/>
          </p:cNvSpPr>
          <p:nvPr>
            <p:ph idx="1"/>
          </p:nvPr>
        </p:nvSpPr>
        <p:spPr>
          <a:xfrm>
            <a:off x="27971" y="44624"/>
            <a:ext cx="8262534" cy="462575"/>
          </a:xfrm>
        </p:spPr>
        <p:txBody>
          <a:bodyPr>
            <a:normAutofit fontScale="85000" lnSpcReduction="10000"/>
          </a:bodyPr>
          <a:lstStyle/>
          <a:p>
            <a:r>
              <a:rPr lang="sl-SI" b="1" dirty="0" smtClean="0"/>
              <a:t>Ocenjujemo, da je pri nas vsaj 90 vrst sladkovodnih rib in še 10 potencialnih.</a:t>
            </a:r>
            <a:endParaRPr lang="sl-SI" b="1" dirty="0"/>
          </a:p>
        </p:txBody>
      </p:sp>
      <p:sp>
        <p:nvSpPr>
          <p:cNvPr id="28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</p:spTree>
    <p:extLst>
      <p:ext uri="{BB962C8B-B14F-4D97-AF65-F5344CB8AC3E}">
        <p14:creationId xmlns:p14="http://schemas.microsoft.com/office/powerpoint/2010/main" val="352024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07503" y="149279"/>
            <a:ext cx="8077200" cy="455712"/>
          </a:xfrm>
        </p:spPr>
        <p:txBody>
          <a:bodyPr>
            <a:normAutofit lnSpcReduction="10000"/>
          </a:bodyPr>
          <a:lstStyle/>
          <a:p>
            <a:r>
              <a:rPr lang="sl-SI" b="1" dirty="0" smtClean="0"/>
              <a:t>Čemu ključ?</a:t>
            </a:r>
            <a:endParaRPr lang="sl-SI" b="1" dirty="0"/>
          </a:p>
        </p:txBody>
      </p:sp>
      <p:pic>
        <p:nvPicPr>
          <p:cNvPr id="12290" name="Picture 2" descr="C:\Users\Peter\Desktop\RIBE in VODE_CD 2016\RIBE - FOTO\RISBE\znaki\kratka hrbtna plavut - Coregonus_lavaretus_maraena_1-WIKI-Apple2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65"/>
          <a:stretch/>
        </p:blipFill>
        <p:spPr bwMode="auto">
          <a:xfrm>
            <a:off x="253851" y="2504509"/>
            <a:ext cx="2516286" cy="20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eter\Desktop\RIBE in VODE_CD 2016\RIBE - FOTO\RISBE\znaki\mrena br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822" y="429199"/>
            <a:ext cx="2719895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Peter\Desktop\RIBE in VODE_CD 2016\RIBE - FOTO\RISBE\znaki\a_cinklja_marjan_7636a-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6" y="423292"/>
            <a:ext cx="2820191" cy="195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Peter\Desktop\RIBE in VODE_CD 2016\RIBE - FOTO\RISBE\znaki\analna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1565" r="-1683" b="-1"/>
          <a:stretch/>
        </p:blipFill>
        <p:spPr bwMode="auto">
          <a:xfrm>
            <a:off x="2838822" y="2502751"/>
            <a:ext cx="2766667" cy="205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Peter\Desktop\PA300423-MC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7" y="2504510"/>
            <a:ext cx="2820191" cy="205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Peter\Desktop\RIBE in VODE_CD 2016\RIBE - FOTO\RISBE\znaki\P802109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6" y="4643225"/>
            <a:ext cx="2804947" cy="1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:\Users\Peter\Desktop\RIBE in VODE_CD 2016\RIBE - FOTO\RISBE\sabljarka - Gaber-M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386" y="4643224"/>
            <a:ext cx="4684331" cy="176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107503" y="563684"/>
            <a:ext cx="264371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smtClean="0">
                <a:solidFill>
                  <a:schemeClr val="bg1"/>
                </a:solidFill>
              </a:rPr>
              <a:t>Kako </a:t>
            </a:r>
            <a:r>
              <a:rPr lang="sl-SI" sz="2200" dirty="0">
                <a:solidFill>
                  <a:schemeClr val="bg1"/>
                </a:solidFill>
              </a:rPr>
              <a:t>ločiti podobne </a:t>
            </a:r>
            <a:r>
              <a:rPr lang="sl-SI" sz="2200" dirty="0" smtClean="0">
                <a:solidFill>
                  <a:schemeClr val="bg1"/>
                </a:solidFill>
              </a:rPr>
              <a:t>vrste med </a:t>
            </a:r>
            <a:r>
              <a:rPr lang="sl-SI" sz="2200" dirty="0">
                <a:solidFill>
                  <a:schemeClr val="bg1"/>
                </a:solidFill>
              </a:rPr>
              <a:t>seboj</a:t>
            </a:r>
            <a:r>
              <a:rPr lang="sl-SI" sz="2200" dirty="0" smtClean="0">
                <a:solidFill>
                  <a:schemeClr val="bg1"/>
                </a:solidFill>
              </a:rPr>
              <a:t>?</a:t>
            </a:r>
          </a:p>
          <a:p>
            <a:endParaRPr lang="sl-SI" sz="800" dirty="0" smtClean="0">
              <a:solidFill>
                <a:schemeClr val="bg1"/>
              </a:solidFill>
            </a:endParaRPr>
          </a:p>
          <a:p>
            <a:r>
              <a:rPr lang="sl-SI" sz="2200" dirty="0" smtClean="0">
                <a:solidFill>
                  <a:schemeClr val="bg1"/>
                </a:solidFill>
              </a:rPr>
              <a:t>Kako fotografirati ribo, da bo določljiva?</a:t>
            </a:r>
            <a:endParaRPr lang="sl-SI" sz="2200" dirty="0">
              <a:solidFill>
                <a:schemeClr val="bg1"/>
              </a:solidFill>
            </a:endParaRPr>
          </a:p>
        </p:txBody>
      </p:sp>
      <p:sp>
        <p:nvSpPr>
          <p:cNvPr id="12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vert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</p:spTree>
    <p:extLst>
      <p:ext uri="{BB962C8B-B14F-4D97-AF65-F5344CB8AC3E}">
        <p14:creationId xmlns:p14="http://schemas.microsoft.com/office/powerpoint/2010/main" val="181752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11533" y="116632"/>
            <a:ext cx="8076891" cy="792088"/>
          </a:xfrm>
        </p:spPr>
        <p:txBody>
          <a:bodyPr>
            <a:normAutofit lnSpcReduction="10000"/>
          </a:bodyPr>
          <a:lstStyle/>
          <a:p>
            <a:r>
              <a:rPr lang="sl-SI" dirty="0" smtClean="0"/>
              <a:t>Izmed mnogih primerov, na katere lahko le taki projekti dajo odgovore predstavljamo:   </a:t>
            </a:r>
            <a:endParaRPr lang="sl-SI" dirty="0"/>
          </a:p>
        </p:txBody>
      </p:sp>
      <p:sp>
        <p:nvSpPr>
          <p:cNvPr id="4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6" name="Pravokotnik 5"/>
          <p:cNvSpPr/>
          <p:nvPr/>
        </p:nvSpPr>
        <p:spPr>
          <a:xfrm>
            <a:off x="4499992" y="1180861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vzhodni smuč ali smuč kamenjar</a:t>
            </a:r>
          </a:p>
          <a:p>
            <a:r>
              <a:rPr lang="sl-SI" b="1" i="1" dirty="0">
                <a:solidFill>
                  <a:schemeClr val="bg1"/>
                </a:solidFill>
              </a:rPr>
              <a:t>Sander </a:t>
            </a:r>
            <a:r>
              <a:rPr lang="sl-SI" b="1" i="1" dirty="0" err="1">
                <a:solidFill>
                  <a:schemeClr val="bg1"/>
                </a:solidFill>
              </a:rPr>
              <a:t>volgensis</a:t>
            </a:r>
            <a:endParaRPr lang="sl-SI" b="1" i="1" dirty="0">
              <a:solidFill>
                <a:schemeClr val="bg1"/>
              </a:solidFill>
            </a:endParaRPr>
          </a:p>
        </p:txBody>
      </p:sp>
      <p:pic>
        <p:nvPicPr>
          <p:cNvPr id="7" name="Picture 5" descr="C:\Users\Peter\Desktop\clarcii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035" y="2348879"/>
            <a:ext cx="3678938" cy="2239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eter\Desktop\PA0803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0" y="4221088"/>
            <a:ext cx="3980614" cy="205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avokotnik 8"/>
          <p:cNvSpPr/>
          <p:nvPr/>
        </p:nvSpPr>
        <p:spPr>
          <a:xfrm>
            <a:off x="4757998" y="5085184"/>
            <a:ext cx="3384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</a:rPr>
              <a:t>rečni glavoč</a:t>
            </a:r>
          </a:p>
          <a:p>
            <a:r>
              <a:rPr lang="sl-SI" b="1" i="1" dirty="0" err="1">
                <a:solidFill>
                  <a:schemeClr val="bg1"/>
                </a:solidFill>
              </a:rPr>
              <a:t>Neogobius</a:t>
            </a:r>
            <a:r>
              <a:rPr lang="sl-SI" b="1" i="1" dirty="0">
                <a:solidFill>
                  <a:schemeClr val="bg1"/>
                </a:solidFill>
              </a:rPr>
              <a:t> </a:t>
            </a:r>
            <a:r>
              <a:rPr lang="sl-SI" b="1" i="1" dirty="0" err="1">
                <a:solidFill>
                  <a:schemeClr val="bg1"/>
                </a:solidFill>
              </a:rPr>
              <a:t>fluviatilis</a:t>
            </a:r>
            <a:endParaRPr lang="sl-SI" b="1" i="1" dirty="0">
              <a:solidFill>
                <a:schemeClr val="bg1"/>
              </a:solidFill>
            </a:endParaRPr>
          </a:p>
        </p:txBody>
      </p:sp>
      <p:sp>
        <p:nvSpPr>
          <p:cNvPr id="10" name="Pravokotnik 9"/>
          <p:cNvSpPr/>
          <p:nvPr/>
        </p:nvSpPr>
        <p:spPr>
          <a:xfrm>
            <a:off x="1665762" y="3081607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 err="1">
                <a:solidFill>
                  <a:schemeClr val="bg1"/>
                </a:solidFill>
              </a:rPr>
              <a:t>luizijanski</a:t>
            </a:r>
            <a:r>
              <a:rPr lang="sl-SI" b="1" dirty="0">
                <a:solidFill>
                  <a:schemeClr val="bg1"/>
                </a:solidFill>
              </a:rPr>
              <a:t> rak</a:t>
            </a:r>
          </a:p>
          <a:p>
            <a:r>
              <a:rPr lang="sl-SI" b="1" i="1" dirty="0" err="1">
                <a:solidFill>
                  <a:schemeClr val="bg1"/>
                </a:solidFill>
              </a:rPr>
              <a:t>Procambarus</a:t>
            </a:r>
            <a:r>
              <a:rPr lang="sl-SI" b="1" i="1" dirty="0">
                <a:solidFill>
                  <a:schemeClr val="bg1"/>
                </a:solidFill>
              </a:rPr>
              <a:t> </a:t>
            </a:r>
            <a:r>
              <a:rPr lang="sl-SI" b="1" i="1" dirty="0" err="1">
                <a:solidFill>
                  <a:schemeClr val="bg1"/>
                </a:solidFill>
              </a:rPr>
              <a:t>clarkii</a:t>
            </a:r>
            <a:endParaRPr lang="sl-SI" b="1" i="1" dirty="0">
              <a:solidFill>
                <a:schemeClr val="bg1"/>
              </a:solidFill>
            </a:endParaRPr>
          </a:p>
        </p:txBody>
      </p:sp>
      <p:sp>
        <p:nvSpPr>
          <p:cNvPr id="11" name="Rectangle 2"/>
          <p:cNvSpPr txBox="1"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pic>
        <p:nvPicPr>
          <p:cNvPr id="1026" name="Picture 2" descr="C:\Users\Peter\Desktop\Bersh-Wikimwd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83" y="846397"/>
            <a:ext cx="3864513" cy="207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kotnik 11"/>
          <p:cNvSpPr/>
          <p:nvPr/>
        </p:nvSpPr>
        <p:spPr>
          <a:xfrm>
            <a:off x="6509337" y="4218588"/>
            <a:ext cx="180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sl-SI" sz="1200" b="1" dirty="0" smtClean="0"/>
              <a:t>Foto: </a:t>
            </a:r>
            <a:r>
              <a:rPr lang="sl-SI" sz="1200" b="1" dirty="0" err="1" smtClean="0"/>
              <a:t>Duloup</a:t>
            </a:r>
            <a:r>
              <a:rPr lang="sl-SI" sz="1200" b="1" dirty="0" smtClean="0"/>
              <a:t>-</a:t>
            </a:r>
            <a:r>
              <a:rPr lang="sl-SI" sz="1200" b="1" dirty="0" err="1" smtClean="0"/>
              <a:t>Wikimedia</a:t>
            </a:r>
            <a:r>
              <a:rPr lang="sl-SI" b="1" dirty="0" smtClean="0"/>
              <a:t> </a:t>
            </a:r>
            <a:endParaRPr lang="sl-SI" b="1" dirty="0"/>
          </a:p>
        </p:txBody>
      </p:sp>
      <p:sp>
        <p:nvSpPr>
          <p:cNvPr id="13" name="Pravokotnik 12"/>
          <p:cNvSpPr/>
          <p:nvPr/>
        </p:nvSpPr>
        <p:spPr>
          <a:xfrm>
            <a:off x="2645780" y="2606311"/>
            <a:ext cx="1680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 smtClean="0">
                <a:solidFill>
                  <a:schemeClr val="bg1"/>
                </a:solidFill>
              </a:rPr>
              <a:t>Foto: </a:t>
            </a:r>
            <a:r>
              <a:rPr lang="sl-SI" sz="1200" b="1" dirty="0" err="1" smtClean="0">
                <a:solidFill>
                  <a:schemeClr val="bg1"/>
                </a:solidFill>
              </a:rPr>
              <a:t>Bersh</a:t>
            </a:r>
            <a:r>
              <a:rPr lang="sl-SI" sz="1200" b="1" dirty="0" smtClean="0">
                <a:solidFill>
                  <a:schemeClr val="bg1"/>
                </a:solidFill>
              </a:rPr>
              <a:t>-</a:t>
            </a:r>
            <a:r>
              <a:rPr lang="sl-SI" sz="1200" b="1" dirty="0" err="1" smtClean="0">
                <a:solidFill>
                  <a:schemeClr val="bg1"/>
                </a:solidFill>
              </a:rPr>
              <a:t>Wikimwdia</a:t>
            </a:r>
            <a:endParaRPr lang="sl-S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57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528" y="188639"/>
            <a:ext cx="2736304" cy="2801009"/>
          </a:xfrm>
        </p:spPr>
        <p:txBody>
          <a:bodyPr>
            <a:normAutofit fontScale="77500" lnSpcReduction="20000"/>
          </a:bodyPr>
          <a:lstStyle/>
          <a:p>
            <a:r>
              <a:rPr lang="sl-SI" sz="2800" b="1" dirty="0"/>
              <a:t>vzhodni </a:t>
            </a:r>
            <a:r>
              <a:rPr lang="sl-SI" sz="2800" b="1" dirty="0" smtClean="0"/>
              <a:t>smuč ali smuč kamenjar</a:t>
            </a:r>
            <a:endParaRPr lang="sl-SI" sz="2800" b="1" dirty="0"/>
          </a:p>
          <a:p>
            <a:r>
              <a:rPr lang="sl-SI" sz="2800" b="1" dirty="0" smtClean="0"/>
              <a:t>(</a:t>
            </a:r>
            <a:r>
              <a:rPr lang="sl-SI" sz="2800" b="1" i="1" dirty="0" smtClean="0"/>
              <a:t>Sander </a:t>
            </a:r>
            <a:r>
              <a:rPr lang="sl-SI" sz="2800" b="1" i="1" dirty="0" err="1" smtClean="0"/>
              <a:t>volgensis</a:t>
            </a:r>
            <a:r>
              <a:rPr lang="sl-SI" sz="2800" b="1" dirty="0" smtClean="0"/>
              <a:t>)</a:t>
            </a:r>
          </a:p>
          <a:p>
            <a:endParaRPr lang="sl-SI" sz="900" b="1" i="1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2200" i="1" dirty="0" smtClean="0"/>
              <a:t>v Sloveniji je potencialna vrsta,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sz="2200" i="1" dirty="0" smtClean="0"/>
              <a:t>po trditvah lokalnih ribičev stalno prisotna, </a:t>
            </a:r>
            <a:endParaRPr lang="sl-SI" sz="22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sz="2200" i="1" u="sng" dirty="0" smtClean="0"/>
              <a:t>vrste ni v uradnih evidencah</a:t>
            </a:r>
            <a:r>
              <a:rPr lang="sl-SI" sz="2200" i="1" dirty="0" smtClean="0"/>
              <a:t>.</a:t>
            </a:r>
          </a:p>
        </p:txBody>
      </p:sp>
      <p:pic>
        <p:nvPicPr>
          <p:cNvPr id="5" name="Picture 3" descr="C:\Users\Peter\Desktop\ujemi naravo\Clipboard0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"/>
          <a:stretch/>
        </p:blipFill>
        <p:spPr bwMode="auto">
          <a:xfrm>
            <a:off x="1403648" y="2852936"/>
            <a:ext cx="7128792" cy="353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Raven povezovalnik 5"/>
          <p:cNvCxnSpPr/>
          <p:nvPr/>
        </p:nvCxnSpPr>
        <p:spPr>
          <a:xfrm flipV="1">
            <a:off x="4685130" y="4158034"/>
            <a:ext cx="216024" cy="1440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aven povezovalnik 8"/>
          <p:cNvCxnSpPr/>
          <p:nvPr/>
        </p:nvCxnSpPr>
        <p:spPr>
          <a:xfrm flipV="1">
            <a:off x="4094031" y="4761256"/>
            <a:ext cx="216024" cy="14401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oljeZBesedilom 7"/>
          <p:cNvSpPr txBox="1"/>
          <p:nvPr/>
        </p:nvSpPr>
        <p:spPr>
          <a:xfrm>
            <a:off x="4202043" y="3695490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0000"/>
                </a:solidFill>
              </a:rPr>
              <a:t>?</a:t>
            </a:r>
            <a:endParaRPr lang="sl-SI" sz="2000" b="1" dirty="0">
              <a:solidFill>
                <a:srgbClr val="FF0000"/>
              </a:solidFill>
            </a:endParaRPr>
          </a:p>
        </p:txBody>
      </p:sp>
      <p:sp>
        <p:nvSpPr>
          <p:cNvPr id="10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vert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11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4397098" y="3506713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0000"/>
                </a:solidFill>
              </a:rPr>
              <a:t>?</a:t>
            </a:r>
            <a:endParaRPr lang="sl-SI" sz="2000" b="1" dirty="0">
              <a:solidFill>
                <a:srgbClr val="FF0000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3641014" y="4394092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solidFill>
                  <a:srgbClr val="FF0000"/>
                </a:solidFill>
              </a:rPr>
              <a:t>?</a:t>
            </a:r>
            <a:endParaRPr lang="sl-SI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Peter\Desktop\Bersh-Wikimwd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4752528" cy="255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6532784" y="2467812"/>
            <a:ext cx="1680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1200" b="1" dirty="0" smtClean="0">
                <a:solidFill>
                  <a:schemeClr val="bg1"/>
                </a:solidFill>
              </a:rPr>
              <a:t>Foto: </a:t>
            </a:r>
            <a:r>
              <a:rPr lang="sl-SI" sz="1200" b="1" dirty="0" err="1" smtClean="0">
                <a:solidFill>
                  <a:schemeClr val="bg1"/>
                </a:solidFill>
              </a:rPr>
              <a:t>Bersh</a:t>
            </a:r>
            <a:r>
              <a:rPr lang="sl-SI" sz="1200" b="1" dirty="0" smtClean="0">
                <a:solidFill>
                  <a:schemeClr val="bg1"/>
                </a:solidFill>
              </a:rPr>
              <a:t>-</a:t>
            </a:r>
            <a:r>
              <a:rPr lang="sl-SI" sz="1200" b="1" dirty="0" err="1" smtClean="0">
                <a:solidFill>
                  <a:schemeClr val="bg1"/>
                </a:solidFill>
              </a:rPr>
              <a:t>Wikimwdia</a:t>
            </a:r>
            <a:endParaRPr lang="sl-S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jeZBesedilom 5"/>
          <p:cNvSpPr txBox="1"/>
          <p:nvPr/>
        </p:nvSpPr>
        <p:spPr>
          <a:xfrm>
            <a:off x="251519" y="116632"/>
            <a:ext cx="417646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dirty="0" err="1" smtClean="0">
                <a:solidFill>
                  <a:srgbClr val="FFC000"/>
                </a:solidFill>
                <a:latin typeface="inherit"/>
              </a:rPr>
              <a:t>luizijanski</a:t>
            </a:r>
            <a:r>
              <a:rPr lang="sl-SI" sz="2200" dirty="0" smtClean="0">
                <a:solidFill>
                  <a:srgbClr val="FFC000"/>
                </a:solidFill>
                <a:latin typeface="inherit"/>
              </a:rPr>
              <a:t> rak</a:t>
            </a:r>
          </a:p>
          <a:p>
            <a:r>
              <a:rPr lang="sl-SI" sz="2200" b="1" dirty="0" smtClean="0">
                <a:solidFill>
                  <a:srgbClr val="FFC000"/>
                </a:solidFill>
              </a:rPr>
              <a:t>(</a:t>
            </a:r>
            <a:r>
              <a:rPr lang="sl-SI" sz="2200" b="1" i="1" dirty="0" err="1" smtClean="0">
                <a:solidFill>
                  <a:srgbClr val="FFC000"/>
                </a:solidFill>
              </a:rPr>
              <a:t>Procambarus</a:t>
            </a:r>
            <a:r>
              <a:rPr lang="sl-SI" sz="2200" b="1" i="1" dirty="0" smtClean="0">
                <a:solidFill>
                  <a:srgbClr val="FFC000"/>
                </a:solidFill>
              </a:rPr>
              <a:t> </a:t>
            </a:r>
            <a:r>
              <a:rPr lang="sl-SI" sz="2200" b="1" i="1" dirty="0" err="1" smtClean="0">
                <a:solidFill>
                  <a:srgbClr val="FFC000"/>
                </a:solidFill>
              </a:rPr>
              <a:t>clarkii</a:t>
            </a:r>
            <a:r>
              <a:rPr lang="sl-SI" sz="2200" b="1" dirty="0" smtClean="0">
                <a:solidFill>
                  <a:srgbClr val="FFC000"/>
                </a:solidFill>
              </a:rPr>
              <a:t>)</a:t>
            </a:r>
          </a:p>
          <a:p>
            <a:endParaRPr lang="sl-SI" sz="2400" b="1" i="1" dirty="0" smtClean="0">
              <a:solidFill>
                <a:srgbClr val="FFC000"/>
              </a:solidFill>
            </a:endParaRPr>
          </a:p>
          <a:p>
            <a:r>
              <a:rPr lang="sl-SI" sz="2150" dirty="0" smtClean="0">
                <a:solidFill>
                  <a:srgbClr val="FFC000"/>
                </a:solidFill>
              </a:rPr>
              <a:t>Prisoten v Beneški laguni.</a:t>
            </a:r>
          </a:p>
          <a:p>
            <a:r>
              <a:rPr lang="sl-SI" sz="2150" dirty="0" smtClean="0">
                <a:solidFill>
                  <a:srgbClr val="FFC000"/>
                </a:solidFill>
              </a:rPr>
              <a:t>Hitro se širi in ima uničujoč vpliv na vodne habitate! Upamo, da se mu bomo izognili!</a:t>
            </a:r>
            <a:endParaRPr lang="sl-SI" sz="2150" dirty="0">
              <a:solidFill>
                <a:srgbClr val="FFC000"/>
              </a:solidFill>
            </a:endParaRPr>
          </a:p>
        </p:txBody>
      </p:sp>
      <p:pic>
        <p:nvPicPr>
          <p:cNvPr id="1028" name="Picture 4" descr="C:\Users\Peter\Desktop\clarc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3"/>
          <a:stretch/>
        </p:blipFill>
        <p:spPr bwMode="auto">
          <a:xfrm>
            <a:off x="2335744" y="2525263"/>
            <a:ext cx="6196696" cy="384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Peter\Desktop\clarcii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2240"/>
            <a:ext cx="3816424" cy="232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/>
          <p:cNvSpPr txBox="1"/>
          <p:nvPr/>
        </p:nvSpPr>
        <p:spPr>
          <a:xfrm>
            <a:off x="5074052" y="393305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?</a:t>
            </a:r>
            <a:endParaRPr lang="sl-SI" sz="3200" b="1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5574241" y="4839562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 smtClean="0"/>
              <a:t>?</a:t>
            </a:r>
            <a:endParaRPr lang="sl-SI" sz="3200" b="1" dirty="0"/>
          </a:p>
        </p:txBody>
      </p:sp>
      <p:sp>
        <p:nvSpPr>
          <p:cNvPr id="8" name="Rectang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vert" anchor="ctr">
            <a:normAutofit fontScale="9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9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2" name="Pravokotnik 1"/>
          <p:cNvSpPr/>
          <p:nvPr/>
        </p:nvSpPr>
        <p:spPr>
          <a:xfrm>
            <a:off x="6770804" y="2055624"/>
            <a:ext cx="1806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sl-SI" sz="1200" b="1" dirty="0" smtClean="0"/>
              <a:t>Foto: </a:t>
            </a:r>
            <a:r>
              <a:rPr lang="sl-SI" sz="1200" b="1" dirty="0" err="1" smtClean="0"/>
              <a:t>Duloup</a:t>
            </a:r>
            <a:r>
              <a:rPr lang="sl-SI" sz="1200" b="1" dirty="0" smtClean="0"/>
              <a:t>-</a:t>
            </a:r>
            <a:r>
              <a:rPr lang="sl-SI" sz="1200" b="1" dirty="0" err="1" smtClean="0"/>
              <a:t>Wikimedia</a:t>
            </a:r>
            <a:r>
              <a:rPr lang="sl-SI" b="1" dirty="0" smtClean="0"/>
              <a:t> 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66959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eter\Desktop\PA080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6292"/>
            <a:ext cx="4176464" cy="212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Peter\Desktop\ujemi naravo\Clipboard0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" b="4419"/>
          <a:stretch/>
        </p:blipFill>
        <p:spPr bwMode="auto">
          <a:xfrm>
            <a:off x="455240" y="2567354"/>
            <a:ext cx="8077200" cy="379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aven puščični povezovalnik 4"/>
          <p:cNvCxnSpPr/>
          <p:nvPr/>
        </p:nvCxnSpPr>
        <p:spPr>
          <a:xfrm flipH="1" flipV="1">
            <a:off x="4271664" y="3789040"/>
            <a:ext cx="2232248" cy="93610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 flipH="1" flipV="1">
            <a:off x="3263552" y="4725144"/>
            <a:ext cx="4824536" cy="144016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D:\FOTO-CANON\AA_vode in ribe 2015_6 in 2016_5\RIBE - sotocje Mure in Drave - legrad 08 10 2016\Neogobius fluviatilis - legrad 08 10 2016\Fig-1-Map-of-distribution-of-Neogobius-fluviatilis-in-Serbia-Green-area-distribu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757" y="216292"/>
            <a:ext cx="1590584" cy="21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179513" y="188640"/>
            <a:ext cx="2592288" cy="2808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200" b="1" dirty="0" smtClean="0">
                <a:solidFill>
                  <a:srgbClr val="FF0000"/>
                </a:solidFill>
              </a:rPr>
              <a:t>rečni glavoč</a:t>
            </a:r>
          </a:p>
          <a:p>
            <a:r>
              <a:rPr lang="sl-SI" sz="2200" b="1" i="1" dirty="0" smtClean="0">
                <a:solidFill>
                  <a:srgbClr val="FF0000"/>
                </a:solidFill>
              </a:rPr>
              <a:t>(</a:t>
            </a:r>
            <a:r>
              <a:rPr lang="sl-SI" sz="2200" b="1" i="1" dirty="0" err="1" smtClean="0">
                <a:solidFill>
                  <a:srgbClr val="FF0000"/>
                </a:solidFill>
              </a:rPr>
              <a:t>Neogobius</a:t>
            </a:r>
            <a:r>
              <a:rPr lang="sl-SI" sz="2200" b="1" i="1" dirty="0" smtClean="0">
                <a:solidFill>
                  <a:srgbClr val="FF0000"/>
                </a:solidFill>
              </a:rPr>
              <a:t> </a:t>
            </a:r>
            <a:r>
              <a:rPr lang="sl-SI" sz="2200" b="1" i="1" dirty="0" err="1" smtClean="0">
                <a:solidFill>
                  <a:srgbClr val="FF0000"/>
                </a:solidFill>
              </a:rPr>
              <a:t>fluviatilis</a:t>
            </a:r>
            <a:r>
              <a:rPr lang="sl-SI" sz="2200" b="1" dirty="0" smtClean="0">
                <a:solidFill>
                  <a:srgbClr val="FF0000"/>
                </a:solidFill>
              </a:rPr>
              <a:t>)</a:t>
            </a:r>
          </a:p>
          <a:p>
            <a:endParaRPr lang="sl-SI" sz="2200" b="1" i="1" dirty="0" smtClean="0">
              <a:solidFill>
                <a:srgbClr val="FF0000"/>
              </a:solidFill>
            </a:endParaRPr>
          </a:p>
          <a:p>
            <a:r>
              <a:rPr lang="sl-SI" sz="2150" b="1" i="1" dirty="0" smtClean="0">
                <a:solidFill>
                  <a:srgbClr val="FF0000"/>
                </a:solidFill>
              </a:rPr>
              <a:t>Alohtona vrsta tik pred naselitvijo naših voda! </a:t>
            </a:r>
            <a:endParaRPr lang="sl-SI" sz="2150" b="1" i="1" dirty="0">
              <a:solidFill>
                <a:srgbClr val="FF0000"/>
              </a:solidFill>
            </a:endParaRPr>
          </a:p>
          <a:p>
            <a:endParaRPr lang="sl-SI" sz="2400" b="1" dirty="0"/>
          </a:p>
        </p:txBody>
      </p:sp>
      <p:sp>
        <p:nvSpPr>
          <p:cNvPr id="3" name="PoljeZBesedilom 2"/>
          <p:cNvSpPr txBox="1"/>
          <p:nvPr/>
        </p:nvSpPr>
        <p:spPr>
          <a:xfrm rot="1370638">
            <a:off x="4110926" y="4533655"/>
            <a:ext cx="29310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>
                <a:solidFill>
                  <a:srgbClr val="FF0000"/>
                </a:solidFill>
              </a:rPr>
              <a:t>rečni </a:t>
            </a:r>
            <a:r>
              <a:rPr lang="sl-SI" sz="2400" b="1" dirty="0" smtClean="0">
                <a:solidFill>
                  <a:srgbClr val="FF0000"/>
                </a:solidFill>
              </a:rPr>
              <a:t>glavoč  „na poti“ v Slovenijo</a:t>
            </a:r>
            <a:endParaRPr lang="sl-SI" sz="2400" b="1" dirty="0"/>
          </a:p>
        </p:txBody>
      </p:sp>
      <p:sp>
        <p:nvSpPr>
          <p:cNvPr id="11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</p:spTree>
    <p:extLst>
      <p:ext uri="{BB962C8B-B14F-4D97-AF65-F5344CB8AC3E}">
        <p14:creationId xmlns:p14="http://schemas.microsoft.com/office/powerpoint/2010/main" val="209535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143799" y="1268760"/>
            <a:ext cx="8380838" cy="4608512"/>
          </a:xfrm>
        </p:spPr>
        <p:txBody>
          <a:bodyPr>
            <a:noAutofit/>
          </a:bodyPr>
          <a:lstStyle/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Fotografija </a:t>
            </a:r>
            <a:r>
              <a:rPr lang="sl-SI" sz="2600" i="1" dirty="0"/>
              <a:t>trofejnega ulova nam običajno pove, kako spreten je ribič, lahko pa tudi, kako konstantno je določeno okolje v daljšem časovnem obdobju. </a:t>
            </a:r>
            <a:endParaRPr lang="sl-SI" sz="2600" i="1" dirty="0" smtClean="0"/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Fotografija </a:t>
            </a:r>
            <a:r>
              <a:rPr lang="sl-SI" sz="2600" i="1" dirty="0"/>
              <a:t>malih redkih in ogroženih rib nam pove kakšno je »zdravstveno« stanje nekega vodnega </a:t>
            </a:r>
            <a:r>
              <a:rPr lang="sl-SI" sz="2600" i="1" dirty="0" smtClean="0"/>
              <a:t>okolja.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Fotografija </a:t>
            </a:r>
            <a:r>
              <a:rPr lang="sl-SI" sz="2600" i="1" dirty="0"/>
              <a:t>tujerodne vrste </a:t>
            </a:r>
            <a:r>
              <a:rPr lang="sl-SI" sz="2600" i="1" dirty="0" smtClean="0"/>
              <a:t>pa </a:t>
            </a:r>
            <a:r>
              <a:rPr lang="sl-SI" sz="2600" i="1" dirty="0"/>
              <a:t>nam </a:t>
            </a:r>
            <a:r>
              <a:rPr lang="sl-SI" sz="2600" i="1" dirty="0" smtClean="0"/>
              <a:t>pove, </a:t>
            </a:r>
            <a:r>
              <a:rPr lang="sl-SI" sz="2600" i="1" dirty="0"/>
              <a:t>kako ogroženo je lahko neko vodno okolje. </a:t>
            </a:r>
            <a:endParaRPr lang="sl-SI" sz="2600" i="1" dirty="0" smtClean="0"/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Na </a:t>
            </a:r>
            <a:r>
              <a:rPr lang="sl-SI" sz="2600" i="1" dirty="0"/>
              <a:t>portalu »Ujemi naravo!« se ne bomo branili ničesar od </a:t>
            </a:r>
            <a:r>
              <a:rPr lang="sl-SI" sz="2600" i="1" dirty="0" smtClean="0"/>
              <a:t>zgoraj </a:t>
            </a:r>
            <a:r>
              <a:rPr lang="sl-SI" sz="2600" i="1" dirty="0"/>
              <a:t>navedenega. </a:t>
            </a:r>
            <a:endParaRPr lang="sl-SI" sz="2600" i="1" dirty="0" smtClean="0"/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Zato </a:t>
            </a:r>
            <a:r>
              <a:rPr lang="sl-SI" sz="2600" i="1" dirty="0"/>
              <a:t>fotografirajte in objavite ulov malih kot velikih. </a:t>
            </a:r>
            <a:endParaRPr lang="sl-SI" sz="2600" i="1" dirty="0" smtClean="0"/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sl-SI" sz="2600" i="1" dirty="0" smtClean="0"/>
              <a:t>Na </a:t>
            </a:r>
            <a:r>
              <a:rPr lang="sl-SI" sz="2600" i="1" dirty="0"/>
              <a:t>tem portalu </a:t>
            </a:r>
            <a:r>
              <a:rPr lang="sl-SI" sz="2600" i="1" dirty="0" smtClean="0"/>
              <a:t>so vse </a:t>
            </a:r>
            <a:r>
              <a:rPr lang="sl-SI" sz="2600" i="1" dirty="0"/>
              <a:t>enakovredne in dobrodošle! </a:t>
            </a:r>
            <a:endParaRPr lang="sl-SI" sz="2600" dirty="0"/>
          </a:p>
        </p:txBody>
      </p:sp>
      <p:sp>
        <p:nvSpPr>
          <p:cNvPr id="4" name="Ograda vsebine 2"/>
          <p:cNvSpPr txBox="1">
            <a:spLocks/>
          </p:cNvSpPr>
          <p:nvPr/>
        </p:nvSpPr>
        <p:spPr>
          <a:xfrm>
            <a:off x="295618" y="0"/>
            <a:ext cx="8077200" cy="13681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sl-SI" sz="3500" b="1" i="1" kern="0" dirty="0" smtClean="0">
                <a:solidFill>
                  <a:srgbClr val="A9C22C"/>
                </a:solidFill>
              </a:rPr>
              <a:t>Ribe nam pripovedujejo zgodbo o vodnem okolju, v katerem so.</a:t>
            </a:r>
          </a:p>
          <a:p>
            <a:endParaRPr lang="sl-SI" sz="2800" i="1" kern="0" dirty="0" smtClean="0"/>
          </a:p>
        </p:txBody>
      </p:sp>
      <p:sp>
        <p:nvSpPr>
          <p:cNvPr id="5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</p:spTree>
    <p:extLst>
      <p:ext uri="{BB962C8B-B14F-4D97-AF65-F5344CB8AC3E}">
        <p14:creationId xmlns:p14="http://schemas.microsoft.com/office/powerpoint/2010/main" val="86635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1520" y="3573016"/>
            <a:ext cx="8077200" cy="5867400"/>
          </a:xfrm>
        </p:spPr>
        <p:txBody>
          <a:bodyPr>
            <a:normAutofit/>
          </a:bodyPr>
          <a:lstStyle/>
          <a:p>
            <a:pPr algn="ctr"/>
            <a:r>
              <a:rPr lang="sl-SI" sz="6600" b="1" dirty="0" smtClean="0"/>
              <a:t>In mi ribiči jim to lahko omogočimo!</a:t>
            </a:r>
            <a:endParaRPr lang="sl-SI" sz="6600" b="1" dirty="0"/>
          </a:p>
        </p:txBody>
      </p:sp>
      <p:sp>
        <p:nvSpPr>
          <p:cNvPr id="5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6" name="Ograda vsebine 2"/>
          <p:cNvSpPr txBox="1">
            <a:spLocks/>
          </p:cNvSpPr>
          <p:nvPr/>
        </p:nvSpPr>
        <p:spPr>
          <a:xfrm>
            <a:off x="342474" y="332656"/>
            <a:ext cx="8077200" cy="2831976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sl-SI" sz="8000" b="1" i="1" kern="0" dirty="0" smtClean="0"/>
              <a:t>Ribe nam lahko povedo zgodbo o vodnem okolju, v katerem živijo.</a:t>
            </a:r>
          </a:p>
          <a:p>
            <a:pPr algn="ctr"/>
            <a:endParaRPr lang="sl-SI" sz="8000" kern="0" dirty="0" smtClean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</p:spTree>
    <p:extLst>
      <p:ext uri="{BB962C8B-B14F-4D97-AF65-F5344CB8AC3E}">
        <p14:creationId xmlns:p14="http://schemas.microsoft.com/office/powerpoint/2010/main" val="422766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36794" y="1196752"/>
            <a:ext cx="7835606" cy="504056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sl-SI" sz="2000" dirty="0" smtClean="0"/>
              <a:t>Peter Valič</a:t>
            </a:r>
          </a:p>
          <a:p>
            <a:pPr>
              <a:spcBef>
                <a:spcPts val="0"/>
              </a:spcBef>
            </a:pPr>
            <a:r>
              <a:rPr lang="sl-SI" sz="2000" dirty="0" smtClean="0"/>
              <a:t>Marijan Govedič</a:t>
            </a:r>
          </a:p>
          <a:p>
            <a:pPr>
              <a:spcBef>
                <a:spcPts val="0"/>
              </a:spcBef>
            </a:pPr>
            <a:r>
              <a:rPr lang="sl-SI" sz="2000" dirty="0" smtClean="0"/>
              <a:t>Barbara Zakšek</a:t>
            </a:r>
          </a:p>
          <a:p>
            <a:pPr>
              <a:spcBef>
                <a:spcPts val="0"/>
              </a:spcBef>
            </a:pPr>
            <a:r>
              <a:rPr lang="sl-SI" sz="2000" dirty="0" smtClean="0"/>
              <a:t>Sebastijan </a:t>
            </a:r>
            <a:r>
              <a:rPr lang="sl-SI" sz="2000" dirty="0" err="1" smtClean="0"/>
              <a:t>Tumpej</a:t>
            </a:r>
            <a:endParaRPr lang="sl-SI" sz="2000" dirty="0"/>
          </a:p>
          <a:p>
            <a:pPr>
              <a:spcBef>
                <a:spcPts val="0"/>
              </a:spcBef>
            </a:pPr>
            <a:r>
              <a:rPr lang="sl-SI" sz="2000" dirty="0" smtClean="0"/>
              <a:t>Al Vrezec</a:t>
            </a:r>
          </a:p>
          <a:p>
            <a:pPr>
              <a:spcBef>
                <a:spcPts val="0"/>
              </a:spcBef>
            </a:pPr>
            <a:r>
              <a:rPr lang="sl-SI" sz="2000" dirty="0" smtClean="0"/>
              <a:t>Aleksandra Lešnik</a:t>
            </a:r>
          </a:p>
          <a:p>
            <a:pPr>
              <a:spcBef>
                <a:spcPts val="0"/>
              </a:spcBef>
            </a:pPr>
            <a:r>
              <a:rPr lang="sl-SI" sz="2000" dirty="0"/>
              <a:t>Huzarski-</a:t>
            </a:r>
            <a:r>
              <a:rPr lang="sl-SI" sz="2000" dirty="0" err="1"/>
              <a:t>Wikimedia</a:t>
            </a:r>
            <a:endParaRPr lang="sl-SI" sz="2000" dirty="0"/>
          </a:p>
          <a:p>
            <a:pPr>
              <a:spcBef>
                <a:spcPts val="0"/>
              </a:spcBef>
            </a:pPr>
            <a:r>
              <a:rPr lang="sl-SI" sz="2000" dirty="0" smtClean="0"/>
              <a:t>M. </a:t>
            </a:r>
            <a:r>
              <a:rPr lang="sl-SI" sz="2000" dirty="0" err="1"/>
              <a:t>Dabovich</a:t>
            </a:r>
            <a:r>
              <a:rPr lang="sl-SI" sz="2000" dirty="0"/>
              <a:t> </a:t>
            </a:r>
            <a:r>
              <a:rPr lang="sl-SI" sz="2000" dirty="0" smtClean="0"/>
              <a:t>– </a:t>
            </a:r>
            <a:r>
              <a:rPr lang="sl-SI" sz="2000" dirty="0" err="1" smtClean="0"/>
              <a:t>Wikimedia</a:t>
            </a:r>
            <a:endParaRPr lang="sl-SI" sz="2000" dirty="0" smtClean="0"/>
          </a:p>
          <a:p>
            <a:pPr>
              <a:spcBef>
                <a:spcPts val="0"/>
              </a:spcBef>
            </a:pPr>
            <a:r>
              <a:rPr lang="sl-SI" sz="2000" dirty="0" err="1" smtClean="0"/>
              <a:t>Bersh</a:t>
            </a:r>
            <a:r>
              <a:rPr lang="sl-SI" sz="2000" dirty="0" smtClean="0"/>
              <a:t>-</a:t>
            </a:r>
            <a:r>
              <a:rPr lang="sl-SI" sz="2000" dirty="0" err="1" smtClean="0"/>
              <a:t>Wikimwdia	</a:t>
            </a:r>
            <a:endParaRPr lang="sl-SI" sz="2000" dirty="0" smtClean="0"/>
          </a:p>
          <a:p>
            <a:pPr>
              <a:spcBef>
                <a:spcPts val="0"/>
              </a:spcBef>
            </a:pPr>
            <a:r>
              <a:rPr lang="sl-SI" sz="2000" dirty="0" err="1"/>
              <a:t>Duloup</a:t>
            </a:r>
            <a:r>
              <a:rPr lang="sl-SI" sz="2000" dirty="0"/>
              <a:t>-</a:t>
            </a:r>
            <a:r>
              <a:rPr lang="sl-SI" sz="2000" dirty="0" err="1"/>
              <a:t>Wikimedia</a:t>
            </a:r>
            <a:r>
              <a:rPr lang="sl-SI" sz="2000" dirty="0"/>
              <a:t> </a:t>
            </a:r>
            <a:endParaRPr lang="sl-SI" sz="2000" dirty="0" smtClean="0"/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8610600" y="116632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20" name="TextBox 11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35003" y="188640"/>
            <a:ext cx="8064896" cy="61812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z="2800" dirty="0" smtClean="0">
                <a:solidFill>
                  <a:srgbClr val="9CC854"/>
                </a:solidFill>
              </a:rPr>
              <a:t>Fotografije</a:t>
            </a:r>
            <a:endParaRPr lang="sl-SI" sz="2800" dirty="0">
              <a:solidFill>
                <a:srgbClr val="9CC854"/>
              </a:solidFill>
            </a:endParaRPr>
          </a:p>
        </p:txBody>
      </p:sp>
      <p:pic>
        <p:nvPicPr>
          <p:cNvPr id="11" name="Slika 18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11451"/>
            <a:ext cx="2291071" cy="81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29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5"/>
          </p:nvPr>
        </p:nvSpPr>
        <p:spPr>
          <a:xfrm>
            <a:off x="317957" y="416903"/>
            <a:ext cx="3456384" cy="1728192"/>
          </a:xfrm>
        </p:spPr>
        <p:txBody>
          <a:bodyPr>
            <a:normAutofit/>
          </a:bodyPr>
          <a:lstStyle/>
          <a:p>
            <a:r>
              <a:rPr lang="sl-SI" dirty="0" smtClean="0"/>
              <a:t>Ribo mogoče poznaš,</a:t>
            </a:r>
          </a:p>
          <a:p>
            <a:r>
              <a:rPr lang="sl-SI" dirty="0" smtClean="0"/>
              <a:t>ugotoviš, da ni lovna</a:t>
            </a:r>
          </a:p>
          <a:p>
            <a:r>
              <a:rPr lang="sl-SI" dirty="0" smtClean="0"/>
              <a:t>in jo kot po navadi          čim prej IZPUSTIŠ. </a:t>
            </a:r>
            <a:endParaRPr lang="sl-SI" dirty="0"/>
          </a:p>
        </p:txBody>
      </p:sp>
      <p:sp>
        <p:nvSpPr>
          <p:cNvPr id="5" name="Ograda vsebine 2"/>
          <p:cNvSpPr txBox="1">
            <a:spLocks/>
          </p:cNvSpPr>
          <p:nvPr/>
        </p:nvSpPr>
        <p:spPr>
          <a:xfrm>
            <a:off x="304827" y="2420888"/>
            <a:ext cx="3168352" cy="1266713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kern="0" dirty="0" smtClean="0"/>
              <a:t>Ampak vsaka ujeta riba je lahko tudi zelo pomemben podatek!</a:t>
            </a:r>
            <a:endParaRPr lang="sl-SI" kern="0" dirty="0"/>
          </a:p>
        </p:txBody>
      </p:sp>
      <p:sp>
        <p:nvSpPr>
          <p:cNvPr id="6" name="Ograda vsebine 2"/>
          <p:cNvSpPr txBox="1">
            <a:spLocks/>
          </p:cNvSpPr>
          <p:nvPr/>
        </p:nvSpPr>
        <p:spPr>
          <a:xfrm>
            <a:off x="285791" y="4221088"/>
            <a:ext cx="3403077" cy="190874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kern="0" dirty="0" smtClean="0"/>
              <a:t>Kako lahko vsaka ujeta riba postane pomemben podatek ribiškega upravljanja in naravovarstven podatek?</a:t>
            </a:r>
            <a:endParaRPr lang="sl-SI" kern="0" dirty="0"/>
          </a:p>
        </p:txBody>
      </p:sp>
      <p:pic>
        <p:nvPicPr>
          <p:cNvPr id="2050" name="Picture 2" descr="C:\Users\Peter\Desktop\ujemi naravo\Huzarski-Wikimedia-Releasing_a_trophy_trout_on_the_Missouri_River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64" y="144492"/>
            <a:ext cx="4680520" cy="612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8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2" name="Pravokotnik 1"/>
          <p:cNvSpPr/>
          <p:nvPr/>
        </p:nvSpPr>
        <p:spPr>
          <a:xfrm>
            <a:off x="7043045" y="5968387"/>
            <a:ext cx="14616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sl-SI" sz="1200" b="1" dirty="0">
                <a:solidFill>
                  <a:schemeClr val="bg1"/>
                </a:solidFill>
              </a:rPr>
              <a:t>Huzarski-</a:t>
            </a:r>
            <a:r>
              <a:rPr lang="sl-SI" sz="1200" b="1" dirty="0" err="1">
                <a:solidFill>
                  <a:schemeClr val="bg1"/>
                </a:solidFill>
              </a:rPr>
              <a:t>Wikimedia</a:t>
            </a:r>
            <a:endParaRPr lang="sl-S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7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eter\Desktop\ujemi naravo\najnovejsi letakin drugo\naslovnaJPG-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34" y="2420888"/>
            <a:ext cx="3197885" cy="221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9845" y="44624"/>
            <a:ext cx="7880871" cy="1126266"/>
          </a:xfrm>
        </p:spPr>
        <p:txBody>
          <a:bodyPr>
            <a:noAutofit/>
          </a:bodyPr>
          <a:lstStyle/>
          <a:p>
            <a:r>
              <a:rPr lang="sl-SI" sz="3200" dirty="0"/>
              <a:t>Sedaj </a:t>
            </a:r>
            <a:r>
              <a:rPr lang="sl-SI" sz="3200" dirty="0" smtClean="0"/>
              <a:t>se je mogoče izogniti pozabi: kje, kdaj in kdo je ribo ujel.</a:t>
            </a:r>
            <a:endParaRPr lang="sl-SI" sz="3200" dirty="0"/>
          </a:p>
        </p:txBody>
      </p:sp>
      <p:pic>
        <p:nvPicPr>
          <p:cNvPr id="3076" name="Picture 4" descr="C:\Users\Peter\Desktop\ujemi naravo\FOTO-UJEMI\Send-email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667" y="934583"/>
            <a:ext cx="1220498" cy="95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vzdol ukrivljena puščica 4"/>
          <p:cNvSpPr/>
          <p:nvPr/>
        </p:nvSpPr>
        <p:spPr>
          <a:xfrm rot="19261186">
            <a:off x="1085059" y="1607641"/>
            <a:ext cx="2517456" cy="834407"/>
          </a:xfrm>
          <a:prstGeom prst="curvedDownArrow">
            <a:avLst>
              <a:gd name="adj1" fmla="val 26543"/>
              <a:gd name="adj2" fmla="val 50000"/>
              <a:gd name="adj3" fmla="val 72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0" name="Navzdol ukrivljena puščica 9"/>
          <p:cNvSpPr/>
          <p:nvPr/>
        </p:nvSpPr>
        <p:spPr>
          <a:xfrm rot="2387104">
            <a:off x="4594780" y="1583514"/>
            <a:ext cx="2322762" cy="582922"/>
          </a:xfrm>
          <a:prstGeom prst="curvedDownArrow">
            <a:avLst>
              <a:gd name="adj1" fmla="val 26543"/>
              <a:gd name="adj2" fmla="val 48980"/>
              <a:gd name="adj3" fmla="val 72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4858386" y="3941012"/>
            <a:ext cx="3672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 smtClean="0">
                <a:solidFill>
                  <a:srgbClr val="9CC854"/>
                </a:solidFill>
              </a:rPr>
              <a:t>DODAŠ V BAZO PODATKOV</a:t>
            </a:r>
            <a:endParaRPr lang="sl-SI" sz="2400" b="1" dirty="0">
              <a:solidFill>
                <a:srgbClr val="9CC854"/>
              </a:solidFill>
            </a:endParaRPr>
          </a:p>
        </p:txBody>
      </p:sp>
      <p:sp>
        <p:nvSpPr>
          <p:cNvPr id="13" name="PoljeZBesedilom 12"/>
          <p:cNvSpPr txBox="1"/>
          <p:nvPr/>
        </p:nvSpPr>
        <p:spPr>
          <a:xfrm>
            <a:off x="3347864" y="1891453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9CC854"/>
                </a:solidFill>
              </a:rPr>
              <a:t>POŠLJEŠ</a:t>
            </a:r>
            <a:endParaRPr lang="sl-SI" sz="2400" b="1" dirty="0">
              <a:solidFill>
                <a:srgbClr val="9CC854"/>
              </a:solidFill>
            </a:endParaRPr>
          </a:p>
        </p:txBody>
      </p:sp>
      <p:pic>
        <p:nvPicPr>
          <p:cNvPr id="6146" name="Picture 2" descr="C:\Users\Peter\Desktop\ujemi naravo\Melanie Dabovich - Wikimedia - Person_releasing_a_gila_trout_fish-M+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469" y="4725395"/>
            <a:ext cx="2485603" cy="147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Navzdol ukrivljena puščica 14"/>
          <p:cNvSpPr/>
          <p:nvPr/>
        </p:nvSpPr>
        <p:spPr>
          <a:xfrm rot="14146727" flipH="1">
            <a:off x="1077359" y="5213332"/>
            <a:ext cx="1758041" cy="1319374"/>
          </a:xfrm>
          <a:prstGeom prst="curvedDownArrow">
            <a:avLst>
              <a:gd name="adj1" fmla="val 26543"/>
              <a:gd name="adj2" fmla="val 50000"/>
              <a:gd name="adj3" fmla="val 7209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sp>
        <p:nvSpPr>
          <p:cNvPr id="14" name="PoljeZBesedilom 13"/>
          <p:cNvSpPr txBox="1"/>
          <p:nvPr/>
        </p:nvSpPr>
        <p:spPr>
          <a:xfrm>
            <a:off x="611560" y="472350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9CC854"/>
                </a:solidFill>
              </a:rPr>
              <a:t>UJAMEŠ IN POSNAMEŠ</a:t>
            </a:r>
            <a:endParaRPr lang="sl-SI" sz="2400" b="1" dirty="0">
              <a:solidFill>
                <a:srgbClr val="9CC854"/>
              </a:solidFill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5676854" y="5777212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b="1" dirty="0" smtClean="0">
                <a:solidFill>
                  <a:srgbClr val="9CC854"/>
                </a:solidFill>
              </a:rPr>
              <a:t>RIBO IZPUSTIŠ</a:t>
            </a:r>
            <a:endParaRPr lang="sl-SI" sz="2400" b="1" dirty="0">
              <a:solidFill>
                <a:srgbClr val="9CC854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51073" y="4555660"/>
            <a:ext cx="1157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 smtClean="0">
                <a:solidFill>
                  <a:srgbClr val="9CC854"/>
                </a:solidFill>
              </a:rPr>
              <a:t>1</a:t>
            </a:r>
            <a:endParaRPr lang="sl-SI" sz="6600" b="1" dirty="0">
              <a:solidFill>
                <a:srgbClr val="9CC854"/>
              </a:solidFill>
            </a:endParaRPr>
          </a:p>
        </p:txBody>
      </p:sp>
      <p:sp>
        <p:nvSpPr>
          <p:cNvPr id="18" name="PoljeZBesedilom 17"/>
          <p:cNvSpPr txBox="1"/>
          <p:nvPr/>
        </p:nvSpPr>
        <p:spPr>
          <a:xfrm>
            <a:off x="5177505" y="5325146"/>
            <a:ext cx="1157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 smtClean="0">
                <a:solidFill>
                  <a:srgbClr val="9CC854"/>
                </a:solidFill>
              </a:rPr>
              <a:t>2</a:t>
            </a:r>
            <a:endParaRPr lang="sl-SI" sz="6600" b="1" dirty="0">
              <a:solidFill>
                <a:srgbClr val="9CC854"/>
              </a:solidFill>
            </a:endParaRPr>
          </a:p>
        </p:txBody>
      </p:sp>
      <p:sp>
        <p:nvSpPr>
          <p:cNvPr id="19" name="PoljeZBesedilom 18"/>
          <p:cNvSpPr txBox="1"/>
          <p:nvPr/>
        </p:nvSpPr>
        <p:spPr>
          <a:xfrm>
            <a:off x="2850060" y="1432816"/>
            <a:ext cx="5786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 smtClean="0">
                <a:solidFill>
                  <a:srgbClr val="9CC854"/>
                </a:solidFill>
              </a:rPr>
              <a:t>3</a:t>
            </a:r>
            <a:endParaRPr lang="sl-SI" sz="6600" b="1" dirty="0">
              <a:solidFill>
                <a:srgbClr val="9CC854"/>
              </a:solidFill>
            </a:endParaRPr>
          </a:p>
        </p:txBody>
      </p:sp>
      <p:sp>
        <p:nvSpPr>
          <p:cNvPr id="21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sp>
        <p:nvSpPr>
          <p:cNvPr id="22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24" name="PoljeZBesedilom 23"/>
          <p:cNvSpPr txBox="1"/>
          <p:nvPr/>
        </p:nvSpPr>
        <p:spPr>
          <a:xfrm>
            <a:off x="4355976" y="3444157"/>
            <a:ext cx="1157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6600" b="1" dirty="0" smtClean="0">
                <a:solidFill>
                  <a:srgbClr val="9CC854"/>
                </a:solidFill>
              </a:rPr>
              <a:t>4</a:t>
            </a:r>
            <a:endParaRPr lang="sl-SI" sz="6600" b="1" dirty="0">
              <a:solidFill>
                <a:srgbClr val="9CC854"/>
              </a:solidFill>
            </a:endParaRPr>
          </a:p>
        </p:txBody>
      </p:sp>
      <p:pic>
        <p:nvPicPr>
          <p:cNvPr id="23" name="Slika 18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26" y="2420888"/>
            <a:ext cx="3659223" cy="1296144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2747617" y="5922402"/>
            <a:ext cx="21942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sl-SI" sz="1200" b="1" dirty="0" smtClean="0">
                <a:solidFill>
                  <a:schemeClr val="bg1"/>
                </a:solidFill>
              </a:rPr>
              <a:t>Foto: M</a:t>
            </a:r>
            <a:r>
              <a:rPr lang="sl-SI" sz="1200" b="1" dirty="0">
                <a:solidFill>
                  <a:schemeClr val="bg1"/>
                </a:solidFill>
              </a:rPr>
              <a:t>. </a:t>
            </a:r>
            <a:r>
              <a:rPr lang="sl-SI" sz="1200" b="1" dirty="0" err="1">
                <a:solidFill>
                  <a:schemeClr val="bg1"/>
                </a:solidFill>
              </a:rPr>
              <a:t>Dabovich</a:t>
            </a:r>
            <a:r>
              <a:rPr lang="sl-SI" sz="1200" b="1" dirty="0">
                <a:solidFill>
                  <a:schemeClr val="bg1"/>
                </a:solidFill>
              </a:rPr>
              <a:t> – </a:t>
            </a:r>
            <a:r>
              <a:rPr lang="sl-SI" sz="1200" b="1" dirty="0" err="1">
                <a:solidFill>
                  <a:schemeClr val="bg1"/>
                </a:solidFill>
              </a:rPr>
              <a:t>Wikimedia</a:t>
            </a:r>
            <a:endParaRPr lang="sl-SI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7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62767"/>
            <a:ext cx="8064896" cy="455712"/>
          </a:xfrm>
        </p:spPr>
        <p:txBody>
          <a:bodyPr>
            <a:noAutofit/>
          </a:bodyPr>
          <a:lstStyle/>
          <a:p>
            <a:r>
              <a:rPr lang="sl-SI" sz="2800" dirty="0" smtClean="0"/>
              <a:t>Projekt </a:t>
            </a:r>
            <a:r>
              <a:rPr lang="sl-SI" sz="2800" dirty="0"/>
              <a:t>Ujemite naravo! </a:t>
            </a:r>
            <a:r>
              <a:rPr lang="sl-SI" sz="2800" dirty="0" smtClean="0"/>
              <a:t>omogoča:</a:t>
            </a:r>
            <a:endParaRPr lang="sl-SI" sz="2600" dirty="0">
              <a:solidFill>
                <a:srgbClr val="9CC854"/>
              </a:solidFill>
            </a:endParaRP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3668897" y="692696"/>
            <a:ext cx="4815831" cy="18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dirty="0" smtClean="0"/>
              <a:t>Zbiranje podatkov o: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vrstah rib,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vrstah rakov in  školjk ter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vodnih habitatov (okolij).</a:t>
            </a:r>
            <a:endParaRPr lang="sl-SI" dirty="0"/>
          </a:p>
          <a:p>
            <a:endParaRPr lang="sl-SI" b="1" dirty="0" smtClean="0"/>
          </a:p>
        </p:txBody>
      </p:sp>
      <p:sp>
        <p:nvSpPr>
          <p:cNvPr id="9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4" name="AutoShape 4" descr="Rezultat iskanja slik za taking photo of a fish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81638" y="3429000"/>
            <a:ext cx="3638009" cy="2930554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dirty="0" smtClean="0"/>
              <a:t>Želimo posneti čim več: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redkih,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ogroženih,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še nepopisanih ter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tujerodnih vrst rib, rakov in školjk 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>
          <a:xfrm>
            <a:off x="3639181" y="5445224"/>
            <a:ext cx="5017464" cy="1027393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sl-SI" b="1" dirty="0" smtClean="0"/>
              <a:t>Pridruži se t. i. konceptu ljudske znanosti, in prispevaj delež tudi sam.</a:t>
            </a:r>
            <a:endParaRPr lang="sl-SI" b="1" dirty="0"/>
          </a:p>
        </p:txBody>
      </p:sp>
      <p:pic>
        <p:nvPicPr>
          <p:cNvPr id="4098" name="Picture 2" descr="C:\Users\Peter\Desktop\ujemi naravo\FOTO-UJEMI\output\IMG_4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786" y="2674540"/>
            <a:ext cx="4724066" cy="262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eter\Desktop\ujemi naravo\FOTO-UJEMI\cep - sr bistrica kantina 29 10 2014\IMG_6138-CRO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34992"/>
            <a:ext cx="2070476" cy="2689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78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44624"/>
            <a:ext cx="8424936" cy="599728"/>
          </a:xfrm>
        </p:spPr>
        <p:txBody>
          <a:bodyPr>
            <a:noAutofit/>
          </a:bodyPr>
          <a:lstStyle/>
          <a:p>
            <a:r>
              <a:rPr lang="sl-SI" sz="3200" dirty="0" smtClean="0">
                <a:solidFill>
                  <a:srgbClr val="9CC854"/>
                </a:solidFill>
              </a:rPr>
              <a:t>Ciljne vrste </a:t>
            </a:r>
            <a:r>
              <a:rPr lang="sl-SI" sz="3200" dirty="0"/>
              <a:t>NOVE / REDKE / TUJERODNE</a:t>
            </a:r>
            <a:r>
              <a:rPr lang="sl-SI" sz="3200" dirty="0" smtClean="0">
                <a:solidFill>
                  <a:srgbClr val="9CC854"/>
                </a:solidFill>
              </a:rPr>
              <a:t> – RIBE</a:t>
            </a:r>
            <a:endParaRPr lang="sl-SI" sz="3200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35496" y="692696"/>
            <a:ext cx="9108504" cy="1811106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l-SI" dirty="0"/>
              <a:t>v</a:t>
            </a:r>
            <a:r>
              <a:rPr lang="sl-SI" dirty="0" smtClean="0"/>
              <a:t>se zavarovane vrste,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ribolovne vrste, zlasti ribolovne vrste Nature 2000 (bolen, čep,     sulec in soška postrv),</a:t>
            </a:r>
            <a:endParaRPr lang="sl-SI" dirty="0"/>
          </a:p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vse tujerodne vrste.</a:t>
            </a:r>
          </a:p>
          <a:p>
            <a:endParaRPr lang="sl-SI" sz="2150" dirty="0" smtClean="0"/>
          </a:p>
          <a:p>
            <a:pPr marL="1085850" lvl="1" indent="-342900">
              <a:buFont typeface="Arial" pitchFamily="34" charset="0"/>
              <a:buChar char="•"/>
            </a:pPr>
            <a:endParaRPr lang="sl-SI" sz="1700" dirty="0"/>
          </a:p>
          <a:p>
            <a:pPr marL="1085850" lvl="1" indent="-342900">
              <a:buFont typeface="Arial" pitchFamily="34" charset="0"/>
              <a:buChar char="•"/>
            </a:pPr>
            <a:endParaRPr lang="sl-SI" sz="1700" dirty="0" smtClean="0"/>
          </a:p>
          <a:p>
            <a:pPr marL="1085850" lvl="1" indent="-342900">
              <a:buFont typeface="Arial" pitchFamily="34" charset="0"/>
              <a:buChar char="•"/>
            </a:pPr>
            <a:endParaRPr lang="sl-SI" sz="1700" dirty="0"/>
          </a:p>
          <a:p>
            <a:pPr marL="1085850" lvl="1" indent="-342900">
              <a:buFont typeface="Arial" pitchFamily="34" charset="0"/>
              <a:buChar char="•"/>
            </a:pPr>
            <a:endParaRPr lang="sl-SI" sz="1700" dirty="0" smtClean="0"/>
          </a:p>
          <a:p>
            <a:pPr marL="1085850" lvl="1" indent="-342900">
              <a:buFont typeface="Arial" pitchFamily="34" charset="0"/>
              <a:buChar char="•"/>
            </a:pPr>
            <a:endParaRPr lang="sl-SI" sz="1700" dirty="0"/>
          </a:p>
        </p:txBody>
      </p:sp>
      <p:pic>
        <p:nvPicPr>
          <p:cNvPr id="2050" name="Picture 2" descr="http://mis/majhne_za_web/ab972751683c56a0a419e858f4976c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11" y="5259646"/>
            <a:ext cx="333375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is/majhne_za_web/fa65268d6964b6c1d8f8fe294aed37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3" y="2728962"/>
            <a:ext cx="2261061" cy="168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is/majhne_za_web/00be203ac4015af3611627e452b3a9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0" b="10460"/>
          <a:stretch/>
        </p:blipFill>
        <p:spPr bwMode="auto">
          <a:xfrm>
            <a:off x="683568" y="5102708"/>
            <a:ext cx="3333750" cy="1072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is/majhne_za_web/6671e84bcf9ccd2cbcc99536ea3d820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26208" b="21775"/>
          <a:stretch/>
        </p:blipFill>
        <p:spPr bwMode="auto">
          <a:xfrm>
            <a:off x="3131839" y="1899247"/>
            <a:ext cx="3104977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/>
          </p:cNvSpPr>
          <p:nvPr/>
        </p:nvSpPr>
        <p:spPr>
          <a:xfrm>
            <a:off x="8596377" y="147092"/>
            <a:ext cx="533400" cy="353948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pic>
        <p:nvPicPr>
          <p:cNvPr id="3074" name="Picture 2" descr="C:\Users\Peter\Desktop\RIBE in VODE_CD 2016\RIBE - FOTO\NEOBDELANE\IMG_2857-M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04492"/>
            <a:ext cx="2602340" cy="139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eter\Desktop\RIBE in VODE_CD 2016\RIBE - FOTO\NEOBDELANE\androga-P827038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446" y="2320364"/>
            <a:ext cx="2511631" cy="12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Peter\Desktop\RIBE in VODE_CD 2016\RIBE - FOTO\NEOBDELANE\IMG_297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2812925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41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73" y="153144"/>
            <a:ext cx="8496472" cy="455712"/>
          </a:xfrm>
        </p:spPr>
        <p:txBody>
          <a:bodyPr>
            <a:noAutofit/>
          </a:bodyPr>
          <a:lstStyle/>
          <a:p>
            <a:r>
              <a:rPr lang="sl-SI" sz="2600" dirty="0" smtClean="0">
                <a:solidFill>
                  <a:srgbClr val="9CC854"/>
                </a:solidFill>
              </a:rPr>
              <a:t>Ciljne vrste </a:t>
            </a:r>
            <a:r>
              <a:rPr lang="sl-SI" sz="2800" dirty="0"/>
              <a:t>NOVE / REDKE / TUJERODNE</a:t>
            </a:r>
            <a:r>
              <a:rPr lang="sl-SI" sz="2600" dirty="0" smtClean="0">
                <a:solidFill>
                  <a:srgbClr val="9CC854"/>
                </a:solidFill>
              </a:rPr>
              <a:t> – POTOČNI RAKI</a:t>
            </a:r>
            <a:endParaRPr lang="sl-SI" sz="2600" dirty="0">
              <a:solidFill>
                <a:srgbClr val="9CC854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233783" y="3501008"/>
            <a:ext cx="8083624" cy="720080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sl-SI" dirty="0" smtClean="0"/>
              <a:t>tujerodne vrste, kot so </a:t>
            </a:r>
            <a:r>
              <a:rPr lang="sl-SI" dirty="0" err="1" smtClean="0"/>
              <a:t>trnavec</a:t>
            </a:r>
            <a:r>
              <a:rPr lang="sl-SI" dirty="0" smtClean="0"/>
              <a:t>, signalni rak, </a:t>
            </a:r>
            <a:r>
              <a:rPr lang="sl-SI" dirty="0" err="1" smtClean="0"/>
              <a:t>rdečeškarjevec</a:t>
            </a:r>
            <a:r>
              <a:rPr lang="sl-SI" dirty="0" smtClean="0"/>
              <a:t> </a:t>
            </a:r>
            <a:endParaRPr lang="sl-SI" dirty="0"/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smtClean="0"/>
              <a:t>Ujemite naravo!</a:t>
            </a:r>
            <a:endParaRPr lang="sl-SI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17886" r="8041" b="4657"/>
          <a:stretch/>
        </p:blipFill>
        <p:spPr bwMode="auto">
          <a:xfrm>
            <a:off x="285918" y="1556792"/>
            <a:ext cx="248428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b="21045"/>
          <a:stretch/>
        </p:blipFill>
        <p:spPr bwMode="auto">
          <a:xfrm>
            <a:off x="2975781" y="1556792"/>
            <a:ext cx="261140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2" b="14569"/>
          <a:stretch/>
        </p:blipFill>
        <p:spPr bwMode="auto">
          <a:xfrm>
            <a:off x="5799738" y="1556792"/>
            <a:ext cx="250607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8" r="7732"/>
          <a:stretch/>
        </p:blipFill>
        <p:spPr bwMode="auto">
          <a:xfrm>
            <a:off x="286061" y="4301571"/>
            <a:ext cx="2484000" cy="169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1139" r="2459" b="2942"/>
          <a:stretch/>
        </p:blipFill>
        <p:spPr bwMode="auto">
          <a:xfrm>
            <a:off x="5799737" y="4301916"/>
            <a:ext cx="2506073" cy="16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13875" r="8812" b="14728"/>
          <a:stretch/>
        </p:blipFill>
        <p:spPr bwMode="auto">
          <a:xfrm>
            <a:off x="2975781" y="4301916"/>
            <a:ext cx="2611408" cy="16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3" name="Content Placeholder 3"/>
          <p:cNvSpPr txBox="1">
            <a:spLocks/>
          </p:cNvSpPr>
          <p:nvPr/>
        </p:nvSpPr>
        <p:spPr>
          <a:xfrm>
            <a:off x="239908" y="845278"/>
            <a:ext cx="8083624" cy="720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342900" indent="-342900">
              <a:buFont typeface="Arial" pitchFamily="34" charset="0"/>
              <a:buChar char="•"/>
            </a:pPr>
            <a:r>
              <a:rPr lang="sl-SI" kern="0" dirty="0" smtClean="0"/>
              <a:t>domorodne vrste, kot so koščak, </a:t>
            </a:r>
            <a:r>
              <a:rPr lang="sl-SI" kern="0" dirty="0" err="1" smtClean="0"/>
              <a:t>koščenec</a:t>
            </a:r>
            <a:r>
              <a:rPr lang="sl-SI" kern="0" dirty="0" smtClean="0"/>
              <a:t> in jelševec</a:t>
            </a:r>
          </a:p>
        </p:txBody>
      </p:sp>
    </p:spTree>
    <p:extLst>
      <p:ext uri="{BB962C8B-B14F-4D97-AF65-F5344CB8AC3E}">
        <p14:creationId xmlns:p14="http://schemas.microsoft.com/office/powerpoint/2010/main" val="136718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00" y="153144"/>
            <a:ext cx="8064896" cy="455712"/>
          </a:xfrm>
        </p:spPr>
        <p:txBody>
          <a:bodyPr>
            <a:noAutofit/>
          </a:bodyPr>
          <a:lstStyle/>
          <a:p>
            <a:r>
              <a:rPr lang="sl-SI" sz="2600" dirty="0" smtClean="0">
                <a:solidFill>
                  <a:srgbClr val="9CC854"/>
                </a:solidFill>
              </a:rPr>
              <a:t>Ciljne vrste </a:t>
            </a:r>
            <a:r>
              <a:rPr lang="sl-SI" sz="2800" dirty="0"/>
              <a:t>NOVE / REDKE / TUJERODNE</a:t>
            </a:r>
            <a:r>
              <a:rPr lang="sl-SI" sz="2600" dirty="0" smtClean="0">
                <a:solidFill>
                  <a:srgbClr val="9CC854"/>
                </a:solidFill>
              </a:rPr>
              <a:t> – ŠKOLJKE</a:t>
            </a:r>
            <a:endParaRPr lang="sl-SI" sz="2600" dirty="0">
              <a:solidFill>
                <a:srgbClr val="9CC854"/>
              </a:solidFill>
            </a:endParaRPr>
          </a:p>
        </p:txBody>
      </p:sp>
      <p:sp>
        <p:nvSpPr>
          <p:cNvPr id="6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 t="45987" r="3025"/>
          <a:stretch/>
        </p:blipFill>
        <p:spPr bwMode="auto">
          <a:xfrm>
            <a:off x="5694942" y="3284983"/>
            <a:ext cx="2597147" cy="15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84983"/>
            <a:ext cx="2016226" cy="150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6" t="12287"/>
          <a:stretch/>
        </p:blipFill>
        <p:spPr bwMode="auto">
          <a:xfrm>
            <a:off x="3419872" y="4941168"/>
            <a:ext cx="2016226" cy="139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5" r="3240" b="5197"/>
          <a:stretch/>
        </p:blipFill>
        <p:spPr bwMode="auto">
          <a:xfrm>
            <a:off x="5689804" y="4941167"/>
            <a:ext cx="2598054" cy="139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259334" y="4249142"/>
            <a:ext cx="3073302" cy="19303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sl-SI" sz="2250" kern="0" dirty="0" smtClean="0"/>
              <a:t>Vse velike tujerodne vrste sladkovodnih školjk: kitajska brezzobka, potujoča trikotničarka, … </a:t>
            </a:r>
          </a:p>
          <a:p>
            <a:pPr>
              <a:spcBef>
                <a:spcPts val="0"/>
              </a:spcBef>
            </a:pPr>
            <a:endParaRPr lang="sl-SI" kern="0" dirty="0"/>
          </a:p>
        </p:txBody>
      </p:sp>
      <p:pic>
        <p:nvPicPr>
          <p:cNvPr id="7170" name="Picture 2" descr="C:\Users\Peter\Desktop\Mura - gornja Bistrica 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1"/>
          <a:stretch/>
        </p:blipFill>
        <p:spPr bwMode="auto">
          <a:xfrm>
            <a:off x="3424327" y="659371"/>
            <a:ext cx="4846875" cy="245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3"/>
          <p:cNvSpPr txBox="1">
            <a:spLocks/>
          </p:cNvSpPr>
          <p:nvPr/>
        </p:nvSpPr>
        <p:spPr>
          <a:xfrm>
            <a:off x="259334" y="764704"/>
            <a:ext cx="2944515" cy="172005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sl-SI" sz="2250" kern="0" dirty="0" smtClean="0"/>
              <a:t>Sprehod po sipini. </a:t>
            </a:r>
          </a:p>
          <a:p>
            <a:pPr>
              <a:spcBef>
                <a:spcPts val="0"/>
              </a:spcBef>
            </a:pPr>
            <a:r>
              <a:rPr lang="sl-SI" sz="2250" kern="0" dirty="0" smtClean="0"/>
              <a:t>Opaziš školjko.</a:t>
            </a:r>
          </a:p>
          <a:p>
            <a:pPr>
              <a:spcBef>
                <a:spcPts val="0"/>
              </a:spcBef>
            </a:pPr>
            <a:r>
              <a:rPr lang="sl-SI" sz="2250" kern="0" dirty="0" smtClean="0"/>
              <a:t>Vzemi si trenutek in naredi posnetek.</a:t>
            </a:r>
          </a:p>
        </p:txBody>
      </p:sp>
      <p:sp>
        <p:nvSpPr>
          <p:cNvPr id="16" name="Content Placeholder 3"/>
          <p:cNvSpPr txBox="1">
            <a:spLocks/>
          </p:cNvSpPr>
          <p:nvPr/>
        </p:nvSpPr>
        <p:spPr>
          <a:xfrm>
            <a:off x="259334" y="2506923"/>
            <a:ext cx="2944515" cy="1720050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sl-SI" sz="2250" kern="0" dirty="0"/>
              <a:t>Vse velike domorodne vrste sladkovodnih školjk: škržki, </a:t>
            </a:r>
            <a:r>
              <a:rPr lang="sl-SI" sz="2250" kern="0" dirty="0" err="1"/>
              <a:t>enozobka</a:t>
            </a:r>
            <a:r>
              <a:rPr lang="sl-SI" sz="2250" kern="0" dirty="0"/>
              <a:t> in brezzobke.</a:t>
            </a:r>
          </a:p>
        </p:txBody>
      </p:sp>
    </p:spTree>
    <p:extLst>
      <p:ext uri="{BB962C8B-B14F-4D97-AF65-F5344CB8AC3E}">
        <p14:creationId xmlns:p14="http://schemas.microsoft.com/office/powerpoint/2010/main" val="7173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sz="quarter" idx="15"/>
          </p:nvPr>
        </p:nvSpPr>
        <p:spPr>
          <a:xfrm>
            <a:off x="179512" y="2828492"/>
            <a:ext cx="8077200" cy="515144"/>
          </a:xfrm>
        </p:spPr>
        <p:txBody>
          <a:bodyPr>
            <a:normAutofit fontScale="92500"/>
          </a:bodyPr>
          <a:lstStyle/>
          <a:p>
            <a:r>
              <a:rPr lang="sl-SI" dirty="0" smtClean="0"/>
              <a:t>Naši predniki so se sicer preprosto, a dobro zavedali pomena okolja.</a:t>
            </a:r>
            <a:endParaRPr lang="sl-SI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9735" y="116632"/>
            <a:ext cx="8064896" cy="455712"/>
          </a:xfrm>
        </p:spPr>
        <p:txBody>
          <a:bodyPr>
            <a:noAutofit/>
          </a:bodyPr>
          <a:lstStyle/>
          <a:p>
            <a:r>
              <a:rPr lang="sl-SI" sz="2600" dirty="0" smtClean="0">
                <a:solidFill>
                  <a:srgbClr val="9CC854"/>
                </a:solidFill>
              </a:rPr>
              <a:t>Ciljne vsebine: VODNO OKOLJE </a:t>
            </a:r>
            <a:endParaRPr lang="sl-SI" sz="2600" dirty="0">
              <a:solidFill>
                <a:srgbClr val="9CC854"/>
              </a:solidFill>
            </a:endParaRPr>
          </a:p>
        </p:txBody>
      </p:sp>
      <p:pic>
        <p:nvPicPr>
          <p:cNvPr id="4098" name="Picture 2" descr="C:\Users\Peter\Desktop\voda\output\Mura - Bistrica - traverze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858" y="764704"/>
            <a:ext cx="2693645" cy="20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eter\Desktop\voda\output\343-4305_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354" y="764704"/>
            <a:ext cx="2693645" cy="20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eter\Desktop\voda\output\branica 22 10 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851" y="3462337"/>
            <a:ext cx="2692800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Peter\Desktop\voda\output\gradbeni material ob vodi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717" y="3462337"/>
            <a:ext cx="2692800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Peter\Desktop\voda\output\IMG_60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9" y="764704"/>
            <a:ext cx="2693645" cy="202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Peter\Desktop\voda\output\IMG_648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8" y="3462337"/>
            <a:ext cx="2692800" cy="20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grada vsebine 2"/>
          <p:cNvSpPr txBox="1">
            <a:spLocks/>
          </p:cNvSpPr>
          <p:nvPr/>
        </p:nvSpPr>
        <p:spPr>
          <a:xfrm>
            <a:off x="179512" y="5733256"/>
            <a:ext cx="8077200" cy="51514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sl-SI"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kumimoji="0" lang="sl-SI" sz="20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kumimoji="0" lang="sl-SI" sz="11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kumimoji="0" lang="sl-SI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pl-PL" kern="0" dirty="0" smtClean="0"/>
              <a:t>Rek: </a:t>
            </a:r>
            <a:r>
              <a:rPr lang="pl-PL" b="1" kern="0" dirty="0" smtClean="0"/>
              <a:t>„NI KRAVCE BREZ ŠTALCE!” </a:t>
            </a:r>
            <a:r>
              <a:rPr lang="pl-PL" kern="0" dirty="0" smtClean="0"/>
              <a:t>velja tudi dandanes.</a:t>
            </a:r>
          </a:p>
          <a:p>
            <a:endParaRPr lang="pl-PL" kern="0" dirty="0"/>
          </a:p>
        </p:txBody>
      </p:sp>
      <p:sp>
        <p:nvSpPr>
          <p:cNvPr id="11" name="TextBox 2"/>
          <p:cNvSpPr txBox="1"/>
          <p:nvPr/>
        </p:nvSpPr>
        <p:spPr>
          <a:xfrm>
            <a:off x="324000" y="6559200"/>
            <a:ext cx="77048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00" i="1" dirty="0">
                <a:solidFill>
                  <a:schemeClr val="bg1"/>
                </a:solidFill>
              </a:rPr>
              <a:t>Projekt Ribiške zveze Slovenije in Centra za kartografijo favne in flore</a:t>
            </a:r>
          </a:p>
        </p:txBody>
      </p:sp>
      <p:sp>
        <p:nvSpPr>
          <p:cNvPr id="12" name="Rectangle 2"/>
          <p:cNvSpPr txBox="1">
            <a:spLocks/>
          </p:cNvSpPr>
          <p:nvPr/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sl-SI" sz="2400" b="1" cap="small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sl-SI" dirty="0" smtClean="0"/>
              <a:t>Ujemite naravo!</a:t>
            </a:r>
          </a:p>
        </p:txBody>
      </p:sp>
    </p:spTree>
    <p:extLst>
      <p:ext uri="{BB962C8B-B14F-4D97-AF65-F5344CB8AC3E}">
        <p14:creationId xmlns:p14="http://schemas.microsoft.com/office/powerpoint/2010/main" val="34139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dstavitveno poročilo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7E3BC"/>
      </a:hlink>
      <a:folHlink>
        <a:srgbClr val="95373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1443</Words>
  <Application>Microsoft Office PowerPoint</Application>
  <PresentationFormat>Diaprojekcija na zaslonu (4:3)</PresentationFormat>
  <Paragraphs>243</Paragraphs>
  <Slides>29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29</vt:i4>
      </vt:variant>
    </vt:vector>
  </HeadingPairs>
  <TitlesOfParts>
    <vt:vector size="33" baseType="lpstr">
      <vt:lpstr>Arial</vt:lpstr>
      <vt:lpstr>Calibri</vt:lpstr>
      <vt:lpstr>inherit</vt:lpstr>
      <vt:lpstr>Predstavitveno poročilo</vt:lpstr>
      <vt:lpstr>Ujemite naravo!</vt:lpstr>
      <vt:lpstr>Kaj bi naredil, če bi ujel na primer eno od rib na fotografijah?</vt:lpstr>
      <vt:lpstr>PowerPointova predstavitev</vt:lpstr>
      <vt:lpstr>Sedaj se je mogoče izogniti pozabi: kje, kdaj in kdo je ribo ujel.</vt:lpstr>
      <vt:lpstr>Projekt Ujemite naravo! omogoča:</vt:lpstr>
      <vt:lpstr>Ciljne vrste NOVE / REDKE / TUJERODNE – RIBE</vt:lpstr>
      <vt:lpstr>Ciljne vrste NOVE / REDKE / TUJERODNE – POTOČNI RAKI</vt:lpstr>
      <vt:lpstr>Ciljne vrste NOVE / REDKE / TUJERODNE – ŠKOLJKE</vt:lpstr>
      <vt:lpstr>Ciljne vsebine: VODNO OKOLJE </vt:lpstr>
      <vt:lpstr>SPOROČANJE IN DOKUMENTIRANJE  S FOTOGRAFIJO</vt:lpstr>
      <vt:lpstr>PowerPointova predstavitev</vt:lpstr>
      <vt:lpstr>SPOROČANJE IN DOKUMENTIRANJE  S FOTOGRAFIJO</vt:lpstr>
      <vt:lpstr>SPOROČANJE IN DOKUMENTIRANJE  S FOTOGRAFIJO</vt:lpstr>
      <vt:lpstr>iKarta – ogled podatkov in fotografij je mogoč tudi brez registracije</vt:lpstr>
      <vt:lpstr>Podatki</vt:lpstr>
      <vt:lpstr>In zakaj mi ribiči?</vt:lpstr>
      <vt:lpstr>Možnosti fotografiranja</vt:lpstr>
      <vt:lpstr>PowerPointova predstavitev</vt:lpstr>
      <vt:lpstr>PowerPointova predstavitev</vt:lpstr>
      <vt:lpstr>PowerPointova predstavitev</vt:lpstr>
      <vt:lpstr>PowerPointova predstavitev</vt:lpstr>
      <vt:lpstr>Ujemite naravo!</vt:lpstr>
      <vt:lpstr>Ujemite naravo!</vt:lpstr>
      <vt:lpstr>Ujemite naravo!</vt:lpstr>
      <vt:lpstr>Ujemite naravo!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2016-05-24T10:32:05Z</dcterms:created>
  <dcterms:modified xsi:type="dcterms:W3CDTF">2017-02-24T13:40:21Z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1060</vt:i4>
  </property>
  <property fmtid="{D5CDD505-2E9C-101B-9397-08002B2CF9AE}" pid="3" name="_Version">
    <vt:lpwstr>12.0.4518</vt:lpwstr>
  </property>
</Properties>
</file>