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ink/ink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7" r:id="rId2"/>
    <p:sldId id="298" r:id="rId3"/>
    <p:sldId id="256" r:id="rId4"/>
    <p:sldId id="302" r:id="rId5"/>
    <p:sldId id="304" r:id="rId6"/>
    <p:sldId id="305" r:id="rId7"/>
    <p:sldId id="297" r:id="rId8"/>
    <p:sldId id="288" r:id="rId9"/>
    <p:sldId id="307" r:id="rId10"/>
    <p:sldId id="312" r:id="rId11"/>
    <p:sldId id="303" r:id="rId12"/>
    <p:sldId id="313" r:id="rId13"/>
    <p:sldId id="311" r:id="rId14"/>
    <p:sldId id="309" r:id="rId15"/>
    <p:sldId id="308" r:id="rId16"/>
    <p:sldId id="310" r:id="rId17"/>
    <p:sldId id="296" r:id="rId18"/>
  </p:sldIdLst>
  <p:sldSz cx="12192000" cy="6858000"/>
  <p:notesSz cx="6858000" cy="9144000"/>
  <p:defaultTextStyle>
    <a:defPPr>
      <a:defRPr lang="en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Fuzira" initials="F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4" autoAdjust="0"/>
    <p:restoredTop sz="94607" autoAdjust="0"/>
  </p:normalViewPr>
  <p:slideViewPr>
    <p:cSldViewPr snapToGrid="0">
      <p:cViewPr varScale="1">
        <p:scale>
          <a:sx n="108" d="100"/>
          <a:sy n="108" d="100"/>
        </p:scale>
        <p:origin x="59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2-02-01T08:25:18.031"/>
    </inkml:context>
    <inkml:brush xml:id="br0">
      <inkml:brushProperty name="width" value="0.05" units="cm"/>
      <inkml:brushProperty name="height" value="0.05" units="cm"/>
      <inkml:brushProperty name="color" value="#E71224"/>
    </inkml:brush>
  </inkml:definitions>
  <inkml:trace contextRef="#ctx0" brushRef="#br0">1 195 24575,'15352'0'0,"-14411"-56"-1365,-543-15-5461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3" name="Označba mesta datum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8D3FEA-2D93-4A18-83B5-6115C154E5EB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4" name="Označba mesta stranske slik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SI"/>
          </a:p>
        </p:txBody>
      </p:sp>
      <p:sp>
        <p:nvSpPr>
          <p:cNvPr id="5" name="Označba mesta opomb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07859F-6A7D-438D-B9ED-BBB762304406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2802826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značba mest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DB262F-C6FD-4B1D-A8F0-F13610CB6D7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309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661880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5246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81146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11217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22383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grada stranske slik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Ograda opomb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Ograda številke diapoz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204794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CDB262F-C6FD-4B1D-A8F0-F13610CB6D7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204794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090597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DE5D2A7-9003-7544-DEE1-B00D35F2A2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Podnaslov 2">
            <a:extLst>
              <a:ext uri="{FF2B5EF4-FFF2-40B4-BE49-F238E27FC236}">
                <a16:creationId xmlns:a16="http://schemas.microsoft.com/office/drawing/2014/main" id="{28BD3699-8D56-D3F1-C243-72D42F84EA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če želite urediti slog podnaslova matrice</a:t>
            </a:r>
            <a:endParaRPr lang="en-SI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6B7CC3C-1180-1D04-CD6A-E72023A84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764E727-D5AF-58A0-BBE3-D25ED33FE8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B4CB2D29-C932-BE7C-AA92-B7FC26676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468130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AF879B88-F037-3177-1531-E8A4A7C8C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7E0B6BC7-AFB6-5A35-C1DC-2660E50991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0BA79E9B-0453-A149-FBD1-5AE63130C8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A84A801D-C2FE-2053-2975-DB810EB451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FE8C3668-459B-2800-E0E7-9D129195C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5656384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>
            <a:extLst>
              <a:ext uri="{FF2B5EF4-FFF2-40B4-BE49-F238E27FC236}">
                <a16:creationId xmlns:a16="http://schemas.microsoft.com/office/drawing/2014/main" id="{672BAC08-05D3-E8ED-0E20-2ED2F7F361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navpičnega besedila 2">
            <a:extLst>
              <a:ext uri="{FF2B5EF4-FFF2-40B4-BE49-F238E27FC236}">
                <a16:creationId xmlns:a16="http://schemas.microsoft.com/office/drawing/2014/main" id="{495E9CBE-5486-92B1-85B1-FC283E0270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ACB4E249-7660-8D43-A271-74499CABE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038BCFB7-D99B-51DB-4D42-438AC6968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3A793829-8518-90DA-1343-46D4CFD50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9472736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74AFE614-FAE9-D9E2-A1D8-9BC08EBCB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71146521-74BA-24DA-3728-E53DA4A3C4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D8E1AA9B-ED17-227E-3746-F7FB9BA511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B0A0AC17-2BB9-C780-C330-BF9BF6D2A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155A98F1-5A42-6F48-4E87-7825B0000C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708602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C52CB79-1848-8A53-5C6C-5884D08E1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19CAD6E0-E0ED-DB1D-9538-5FD67D78E3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BAAB6BDE-4373-CBC5-C8E6-FED602B4A5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10084C3-FA7A-7D02-680B-E758AB8F4E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680EDF6E-1474-B6B0-4BCB-C331D0BC7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1698956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7E14540-EA60-8C15-04CB-473F8D5F7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8DCF5710-3D89-07ED-2B0A-47716CB14D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D05D179A-184D-0AFB-4ED0-5C6B59FC56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C7F4CAC2-8CB4-8C3E-51E7-20D90EB3DC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50076F81-2301-A4A2-A230-856ED649E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C42AA505-307D-D4A2-BB4F-EB9486AB2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741364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C60329F-32C0-41F2-A40C-691B113E27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0870CAF7-D538-E292-DF4D-61FDD430E9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4" name="Označba mesta vsebine 3">
            <a:extLst>
              <a:ext uri="{FF2B5EF4-FFF2-40B4-BE49-F238E27FC236}">
                <a16:creationId xmlns:a16="http://schemas.microsoft.com/office/drawing/2014/main" id="{932F6579-132D-E61E-68EC-E7CC80D80C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5" name="Označba mesta besedila 4">
            <a:extLst>
              <a:ext uri="{FF2B5EF4-FFF2-40B4-BE49-F238E27FC236}">
                <a16:creationId xmlns:a16="http://schemas.microsoft.com/office/drawing/2014/main" id="{A55800DF-AD08-D70C-9624-C956705B9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380A6294-A6E6-B5A2-D4DC-693692D3CE9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7" name="Označba mesta datuma 6">
            <a:extLst>
              <a:ext uri="{FF2B5EF4-FFF2-40B4-BE49-F238E27FC236}">
                <a16:creationId xmlns:a16="http://schemas.microsoft.com/office/drawing/2014/main" id="{0ABCFB55-7105-009F-29D4-D03C94500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8" name="Označba mesta noge 7">
            <a:extLst>
              <a:ext uri="{FF2B5EF4-FFF2-40B4-BE49-F238E27FC236}">
                <a16:creationId xmlns:a16="http://schemas.microsoft.com/office/drawing/2014/main" id="{FB29BC99-0C48-BACE-7DE7-01540C862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9" name="Označba mesta številke diapozitiva 8">
            <a:extLst>
              <a:ext uri="{FF2B5EF4-FFF2-40B4-BE49-F238E27FC236}">
                <a16:creationId xmlns:a16="http://schemas.microsoft.com/office/drawing/2014/main" id="{A6297054-C0F9-6B54-0244-7769A5198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7285327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CE49C0FF-FF07-5010-FB38-05802261E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datuma 2">
            <a:extLst>
              <a:ext uri="{FF2B5EF4-FFF2-40B4-BE49-F238E27FC236}">
                <a16:creationId xmlns:a16="http://schemas.microsoft.com/office/drawing/2014/main" id="{F669519E-DC08-08EC-BD16-2B801E5D0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4" name="Označba mesta noge 3">
            <a:extLst>
              <a:ext uri="{FF2B5EF4-FFF2-40B4-BE49-F238E27FC236}">
                <a16:creationId xmlns:a16="http://schemas.microsoft.com/office/drawing/2014/main" id="{EF64D811-9DF0-4F8A-506E-76CA54B237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5" name="Označba mesta številke diapozitiva 4">
            <a:extLst>
              <a:ext uri="{FF2B5EF4-FFF2-40B4-BE49-F238E27FC236}">
                <a16:creationId xmlns:a16="http://schemas.microsoft.com/office/drawing/2014/main" id="{D58A83F3-9822-2C08-35F6-2F880C8298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25165954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>
            <a:extLst>
              <a:ext uri="{FF2B5EF4-FFF2-40B4-BE49-F238E27FC236}">
                <a16:creationId xmlns:a16="http://schemas.microsoft.com/office/drawing/2014/main" id="{7D4CD3F0-19D1-91A6-1FAF-2933F3465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3" name="Označba mesta noge 2">
            <a:extLst>
              <a:ext uri="{FF2B5EF4-FFF2-40B4-BE49-F238E27FC236}">
                <a16:creationId xmlns:a16="http://schemas.microsoft.com/office/drawing/2014/main" id="{FA40B819-45FE-E26C-B5C7-BFE69F2E49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4" name="Označba mesta številke diapozitiva 3">
            <a:extLst>
              <a:ext uri="{FF2B5EF4-FFF2-40B4-BE49-F238E27FC236}">
                <a16:creationId xmlns:a16="http://schemas.microsoft.com/office/drawing/2014/main" id="{840005D0-628C-E747-87DF-1B5E726558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012008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F63B13EB-4EC5-ADB0-009E-091D00E39D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FBA2ABD7-0965-BFA8-99B7-2BCE124ED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D0886EDF-1088-7D39-9903-C29A93E52B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549DA000-3641-0347-009E-CC0286EA21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89D91E88-D758-0596-DAFB-C64B5A7A21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7FA59E00-93DB-437E-352E-52CC714538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3341992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B3FAD86B-5633-DDCF-3852-2397C1E1BA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slike 2">
            <a:extLst>
              <a:ext uri="{FF2B5EF4-FFF2-40B4-BE49-F238E27FC236}">
                <a16:creationId xmlns:a16="http://schemas.microsoft.com/office/drawing/2014/main" id="{5B0514B0-A5C7-3F95-A8AE-7A8319C065D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SI"/>
          </a:p>
        </p:txBody>
      </p:sp>
      <p:sp>
        <p:nvSpPr>
          <p:cNvPr id="4" name="Označba mesta besedila 3">
            <a:extLst>
              <a:ext uri="{FF2B5EF4-FFF2-40B4-BE49-F238E27FC236}">
                <a16:creationId xmlns:a16="http://schemas.microsoft.com/office/drawing/2014/main" id="{E1201A8A-7822-1371-7CDF-5E2A09C00D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Kliknite za urejanje slogov besedila matrice</a:t>
            </a:r>
          </a:p>
        </p:txBody>
      </p:sp>
      <p:sp>
        <p:nvSpPr>
          <p:cNvPr id="5" name="Označba mesta datuma 4">
            <a:extLst>
              <a:ext uri="{FF2B5EF4-FFF2-40B4-BE49-F238E27FC236}">
                <a16:creationId xmlns:a16="http://schemas.microsoft.com/office/drawing/2014/main" id="{B2B87923-2403-51ED-150D-7A2284C85D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6" name="Označba mesta noge 5">
            <a:extLst>
              <a:ext uri="{FF2B5EF4-FFF2-40B4-BE49-F238E27FC236}">
                <a16:creationId xmlns:a16="http://schemas.microsoft.com/office/drawing/2014/main" id="{09FF711A-E277-3F3A-40BC-6F11E96AF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SI"/>
          </a:p>
        </p:txBody>
      </p:sp>
      <p:sp>
        <p:nvSpPr>
          <p:cNvPr id="7" name="Označba mesta številke diapozitiva 6">
            <a:extLst>
              <a:ext uri="{FF2B5EF4-FFF2-40B4-BE49-F238E27FC236}">
                <a16:creationId xmlns:a16="http://schemas.microsoft.com/office/drawing/2014/main" id="{12057811-6B3E-9691-F619-43B6B6E971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410820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>
            <a:extLst>
              <a:ext uri="{FF2B5EF4-FFF2-40B4-BE49-F238E27FC236}">
                <a16:creationId xmlns:a16="http://schemas.microsoft.com/office/drawing/2014/main" id="{0B6B886E-5515-F108-4AD0-260B00FD36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Kliknite, če želite urediti slog naslova matrice</a:t>
            </a:r>
            <a:endParaRPr lang="en-SI"/>
          </a:p>
        </p:txBody>
      </p:sp>
      <p:sp>
        <p:nvSpPr>
          <p:cNvPr id="3" name="Označba mesta besedila 2">
            <a:extLst>
              <a:ext uri="{FF2B5EF4-FFF2-40B4-BE49-F238E27FC236}">
                <a16:creationId xmlns:a16="http://schemas.microsoft.com/office/drawing/2014/main" id="{674696D0-8964-CA1D-1E38-4DC3DECCF2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Kliknite za urejanje slogov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SI"/>
          </a:p>
        </p:txBody>
      </p:sp>
      <p:sp>
        <p:nvSpPr>
          <p:cNvPr id="4" name="Označba mesta datuma 3">
            <a:extLst>
              <a:ext uri="{FF2B5EF4-FFF2-40B4-BE49-F238E27FC236}">
                <a16:creationId xmlns:a16="http://schemas.microsoft.com/office/drawing/2014/main" id="{C4FAE263-9BF2-A031-1612-3C3BEB8A0AC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6BE656-03AC-4977-BCCF-5B82A9079028}" type="datetimeFigureOut">
              <a:rPr lang="en-SI" smtClean="0"/>
              <a:t>10/18/2023</a:t>
            </a:fld>
            <a:endParaRPr lang="en-SI"/>
          </a:p>
        </p:txBody>
      </p:sp>
      <p:sp>
        <p:nvSpPr>
          <p:cNvPr id="5" name="Označba mesta noge 4">
            <a:extLst>
              <a:ext uri="{FF2B5EF4-FFF2-40B4-BE49-F238E27FC236}">
                <a16:creationId xmlns:a16="http://schemas.microsoft.com/office/drawing/2014/main" id="{9297FB98-8D99-DD45-F7FD-F51C7B192C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SI"/>
          </a:p>
        </p:txBody>
      </p:sp>
      <p:sp>
        <p:nvSpPr>
          <p:cNvPr id="6" name="Označba mesta številke diapozitiva 5">
            <a:extLst>
              <a:ext uri="{FF2B5EF4-FFF2-40B4-BE49-F238E27FC236}">
                <a16:creationId xmlns:a16="http://schemas.microsoft.com/office/drawing/2014/main" id="{488B9084-8D6A-0236-687C-4152FE2BDC0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B5A9F2-FE28-4C81-9313-6A0201DEBDBB}" type="slidenum">
              <a:rPr lang="en-SI" smtClean="0"/>
              <a:t>‹#›</a:t>
            </a:fld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578669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sv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4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3.jp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eg"/><Relationship Id="rId3" Type="http://schemas.openxmlformats.org/officeDocument/2006/relationships/image" Target="../media/image13.png"/><Relationship Id="rId7" Type="http://schemas.openxmlformats.org/officeDocument/2006/relationships/image" Target="../media/image4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10" Type="http://schemas.openxmlformats.org/officeDocument/2006/relationships/image" Target="../media/image51.jpeg"/><Relationship Id="rId4" Type="http://schemas.openxmlformats.org/officeDocument/2006/relationships/image" Target="../media/image45.jpeg"/><Relationship Id="rId9" Type="http://schemas.openxmlformats.org/officeDocument/2006/relationships/image" Target="../media/image5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0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9841" y="34919"/>
            <a:ext cx="10252318" cy="1054048"/>
          </a:xfrm>
        </p:spPr>
        <p:txBody>
          <a:bodyPr>
            <a:normAutofit/>
          </a:bodyPr>
          <a:lstStyle/>
          <a:p>
            <a:pPr algn="ctr"/>
            <a:r>
              <a:rPr lang="sl-SI" sz="2400" dirty="0">
                <a:latin typeface="Arial Nova Light" panose="020B0604020202020204" pitchFamily="34" charset="0"/>
              </a:rPr>
              <a:t>CRP V4-2027 : </a:t>
            </a:r>
            <a:r>
              <a:rPr lang="sl-SI" sz="4400" dirty="0">
                <a:latin typeface="Arial Nova Light" panose="020B0604020202020204" pitchFamily="34" charset="0"/>
              </a:rPr>
              <a:t> </a:t>
            </a:r>
            <a:r>
              <a:rPr lang="sl-SI" sz="2000" dirty="0">
                <a:latin typeface="Arial Nova Light" panose="020B0604020202020204" pitchFamily="34" charset="0"/>
              </a:rPr>
              <a:t>Izdelava strategije upravljanja s potočno postrvjo v Sloveniji</a:t>
            </a:r>
            <a:br>
              <a:rPr lang="en-GB" sz="2000" dirty="0">
                <a:latin typeface="Arial Nova Light" panose="020B0604020202020204" pitchFamily="34" charset="0"/>
              </a:rPr>
            </a:br>
            <a:r>
              <a:rPr lang="en-GB" sz="2000" b="1" u="sng" dirty="0" err="1">
                <a:latin typeface="Arial Nova Light" panose="020B0604020202020204" pitchFamily="34" charset="0"/>
              </a:rPr>
              <a:t>Genetski</a:t>
            </a:r>
            <a:r>
              <a:rPr lang="en-GB" sz="2000" b="1" u="sng" dirty="0">
                <a:latin typeface="Arial Nova Light" panose="020B0604020202020204" pitchFamily="34" charset="0"/>
              </a:rPr>
              <a:t> del</a:t>
            </a:r>
            <a:r>
              <a:rPr lang="sl-SI" sz="2000" b="1" u="sng" dirty="0">
                <a:latin typeface="Arial Nova Light" panose="020B0604020202020204" pitchFamily="34" charset="0"/>
              </a:rPr>
              <a:t> - rezultati</a:t>
            </a:r>
            <a:endParaRPr lang="en-US" sz="4400" dirty="0">
              <a:latin typeface="Arial Nova Light" panose="020B0604020202020204" pitchFamily="34" charset="0"/>
            </a:endParaRPr>
          </a:p>
        </p:txBody>
      </p:sp>
      <p:pic>
        <p:nvPicPr>
          <p:cNvPr id="1026" name="Picture 2" descr="C:\Users\JBravni\Desktop\CRPII_PotocnaPostrv\Koncna Predstavitev\slike\IMG_945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97" y="1371600"/>
            <a:ext cx="5643627" cy="4232593"/>
          </a:xfrm>
          <a:prstGeom prst="rect">
            <a:avLst/>
          </a:prstGeom>
          <a:ln>
            <a:noFill/>
          </a:ln>
          <a:effectLst>
            <a:softEdge rad="203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JBravni\Desktop\CRPII_PotocnaPostrv\Koncna Predstavitev\slike\IMG_940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0825" y="3818466"/>
            <a:ext cx="3710648" cy="2782902"/>
          </a:xfrm>
          <a:prstGeom prst="rect">
            <a:avLst/>
          </a:prstGeom>
          <a:ln>
            <a:noFill/>
          </a:ln>
          <a:effectLst>
            <a:softEdge rad="190500"/>
          </a:effectLst>
        </p:spPr>
      </p:pic>
      <p:pic>
        <p:nvPicPr>
          <p:cNvPr id="5" name="Picture 3" descr="C:\Users\JBravni\Desktop\CRPII_PotocnaPostrv\Vzorci\PPCRP2_Slike\RD_Radlje\Prijatelj\PRS_0574.JPG">
            <a:extLst>
              <a:ext uri="{FF2B5EF4-FFF2-40B4-BE49-F238E27FC236}">
                <a16:creationId xmlns:a16="http://schemas.microsoft.com/office/drawing/2014/main" id="{A102F93F-4ED3-CF6C-2DBD-EF0F194B996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094" y="4804483"/>
            <a:ext cx="2798718" cy="1865812"/>
          </a:xfrm>
          <a:prstGeom prst="rect">
            <a:avLst/>
          </a:prstGeom>
          <a:noFill/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38369ED8-E038-0B12-BAE7-5C7A346BED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1473" y="1088967"/>
            <a:ext cx="3432278" cy="3594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35874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avokotnik 18"/>
          <p:cNvSpPr/>
          <p:nvPr/>
        </p:nvSpPr>
        <p:spPr>
          <a:xfrm>
            <a:off x="1630070" y="4773003"/>
            <a:ext cx="835719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algn="ctr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S pravilnim (biološko in populacijsko ustreznim) upravljanjem lahko delno izboljšamo stanje  prostoživečih populacij – vezano na ostale omejujoče dejavnike</a:t>
            </a:r>
            <a:b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</a:b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37142E09-46E2-4B2A-9204-8972138EA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73209" y="330671"/>
            <a:ext cx="2300725" cy="18778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5" name="Slika 14">
            <a:extLst>
              <a:ext uri="{FF2B5EF4-FFF2-40B4-BE49-F238E27FC236}">
                <a16:creationId xmlns:a16="http://schemas.microsoft.com/office/drawing/2014/main" id="{24B0B679-68C0-4DBD-B86F-1672B915D1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82390" y="312735"/>
            <a:ext cx="2178154" cy="1754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7" name="Slika 16">
            <a:extLst>
              <a:ext uri="{FF2B5EF4-FFF2-40B4-BE49-F238E27FC236}">
                <a16:creationId xmlns:a16="http://schemas.microsoft.com/office/drawing/2014/main" id="{AD3B964E-6527-4EBC-AC26-428BF73F04A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62677" y="2721978"/>
            <a:ext cx="2633663" cy="1571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8" name="Slika 17">
            <a:extLst>
              <a:ext uri="{FF2B5EF4-FFF2-40B4-BE49-F238E27FC236}">
                <a16:creationId xmlns:a16="http://schemas.microsoft.com/office/drawing/2014/main" id="{BD23FCE6-1A22-4BA7-BBA4-C89A762F601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89555" y="2706243"/>
            <a:ext cx="3268034" cy="175432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2" name="Grafika 31">
            <a:extLst>
              <a:ext uri="{FF2B5EF4-FFF2-40B4-BE49-F238E27FC236}">
                <a16:creationId xmlns:a16="http://schemas.microsoft.com/office/drawing/2014/main" id="{08EA7117-91B8-4BC3-8332-B975D987971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54600" y="968375"/>
            <a:ext cx="3629025" cy="3143250"/>
          </a:xfrm>
          <a:prstGeom prst="rect">
            <a:avLst/>
          </a:prstGeom>
        </p:spPr>
      </p:pic>
      <p:cxnSp>
        <p:nvCxnSpPr>
          <p:cNvPr id="25" name="Raven povezovalnik 24">
            <a:extLst>
              <a:ext uri="{FF2B5EF4-FFF2-40B4-BE49-F238E27FC236}">
                <a16:creationId xmlns:a16="http://schemas.microsoft.com/office/drawing/2014/main" id="{417FC617-A300-4FF4-B4F6-D56BDFF56278}"/>
              </a:ext>
            </a:extLst>
          </p:cNvPr>
          <p:cNvCxnSpPr>
            <a:cxnSpLocks/>
          </p:cNvCxnSpPr>
          <p:nvPr/>
        </p:nvCxnSpPr>
        <p:spPr>
          <a:xfrm>
            <a:off x="5194413" y="1850967"/>
            <a:ext cx="154940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43099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C28AB43-000E-1B10-9416-6643E763E4AD}"/>
              </a:ext>
            </a:extLst>
          </p:cNvPr>
          <p:cNvSpPr txBox="1"/>
          <p:nvPr/>
        </p:nvSpPr>
        <p:spPr>
          <a:xfrm>
            <a:off x="2906825" y="192310"/>
            <a:ext cx="63783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PRIMER: PADEC AVTOHOTNEGA DELEŽA V PLEMENSKI JATI</a:t>
            </a:r>
            <a:endParaRPr lang="en-SI" dirty="0">
              <a:latin typeface="Arial Nova Light" panose="020B030402020202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B5EBD604-06A3-6FA4-9BD8-1BF40EDBE0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809" y="904867"/>
            <a:ext cx="6026380" cy="2665513"/>
          </a:xfrm>
          <a:prstGeom prst="rect">
            <a:avLst/>
          </a:prstGeom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79E561B-1974-97AF-3234-46F54016F5D3}"/>
              </a:ext>
            </a:extLst>
          </p:cNvPr>
          <p:cNvSpPr txBox="1"/>
          <p:nvPr/>
        </p:nvSpPr>
        <p:spPr>
          <a:xfrm>
            <a:off x="2216651" y="3913605"/>
            <a:ext cx="889044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Arial Nova Light" panose="020B0304020202020204" pitchFamily="34" charset="0"/>
              </a:rPr>
              <a:t>Zvišanje atlantskega deleža tekom generacij v enem izmed obratov.</a:t>
            </a:r>
          </a:p>
          <a:p>
            <a:endParaRPr lang="sl-SI" dirty="0">
              <a:latin typeface="Arial Nova Light" panose="020B0304020202020204" pitchFamily="34" charset="0"/>
            </a:endParaRPr>
          </a:p>
          <a:p>
            <a:r>
              <a:rPr lang="sl-SI" dirty="0">
                <a:latin typeface="Arial Nova Light" panose="020B0304020202020204" pitchFamily="34" charset="0"/>
              </a:rPr>
              <a:t>Razlogi:</a:t>
            </a:r>
          </a:p>
          <a:p>
            <a:pPr marL="285750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Kontaminacija </a:t>
            </a:r>
            <a:r>
              <a:rPr lang="sl-SI" dirty="0" err="1">
                <a:latin typeface="Arial Nova Light" panose="020B0304020202020204" pitchFamily="34" charset="0"/>
              </a:rPr>
              <a:t>donorske</a:t>
            </a:r>
            <a:r>
              <a:rPr lang="sl-SI" dirty="0">
                <a:latin typeface="Arial Nova Light" panose="020B0304020202020204" pitchFamily="34" charset="0"/>
              </a:rPr>
              <a:t> populacije</a:t>
            </a:r>
          </a:p>
          <a:p>
            <a:pPr marL="285750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Selekcija največjih in najbolj plodovitih samic za reprodukcijo </a:t>
            </a:r>
            <a:br>
              <a:rPr lang="sl-SI" dirty="0">
                <a:latin typeface="Arial Nova Light" panose="020B0304020202020204" pitchFamily="34" charset="0"/>
              </a:rPr>
            </a:br>
            <a:r>
              <a:rPr lang="sl-SI" dirty="0">
                <a:latin typeface="Arial Nova Light" panose="020B0304020202020204" pitchFamily="34" charset="0"/>
              </a:rPr>
              <a:t>			–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te</a:t>
            </a:r>
            <a:r>
              <a:rPr lang="sl-SI" dirty="0">
                <a:latin typeface="Arial Nova Light" panose="020B0304020202020204" pitchFamily="34" charset="0"/>
              </a:rPr>
              <a:t> najbolj prilagojene na ribogojniške razmere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višji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delež</a:t>
            </a:r>
            <a:r>
              <a:rPr lang="en-GB" dirty="0">
                <a:latin typeface="Arial Nova Light" panose="020B0304020202020204" pitchFamily="34" charset="0"/>
              </a:rPr>
              <a:t> AT</a:t>
            </a:r>
            <a:endParaRPr lang="sl-SI" dirty="0">
              <a:latin typeface="Arial Nova Light" panose="020B0304020202020204" pitchFamily="34" charset="0"/>
            </a:endParaRPr>
          </a:p>
          <a:p>
            <a:r>
              <a:rPr lang="sl-SI" dirty="0">
                <a:latin typeface="Arial Nova Light" panose="020B0304020202020204" pitchFamily="34" charset="0"/>
              </a:rPr>
              <a:t>Rešitev:</a:t>
            </a:r>
          </a:p>
          <a:p>
            <a:r>
              <a:rPr lang="sl-SI" dirty="0">
                <a:latin typeface="Arial Nova Light" panose="020B0304020202020204" pitchFamily="34" charset="0"/>
              </a:rPr>
              <a:t>-    Redna </a:t>
            </a:r>
            <a:r>
              <a:rPr lang="sl-SI" dirty="0" err="1">
                <a:latin typeface="Arial Nova Light" panose="020B0304020202020204" pitchFamily="34" charset="0"/>
              </a:rPr>
              <a:t>genotipizacija</a:t>
            </a:r>
            <a:r>
              <a:rPr lang="sl-SI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plemenk</a:t>
            </a:r>
            <a:r>
              <a:rPr lang="en-GB" dirty="0">
                <a:latin typeface="Arial Nova Light" panose="020B0304020202020204" pitchFamily="34" charset="0"/>
              </a:rPr>
              <a:t> in </a:t>
            </a:r>
            <a:r>
              <a:rPr lang="en-GB" dirty="0" err="1">
                <a:latin typeface="Arial Nova Light" panose="020B0304020202020204" pitchFamily="34" charset="0"/>
              </a:rPr>
              <a:t>donorskih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populacij</a:t>
            </a:r>
            <a:endParaRPr lang="sl-SI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82025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ravokotnik 18"/>
          <p:cNvSpPr/>
          <p:nvPr/>
        </p:nvSpPr>
        <p:spPr>
          <a:xfrm>
            <a:off x="154922" y="3552166"/>
            <a:ext cx="353654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767979">
              <a:buFontTx/>
              <a:buChar char="-"/>
            </a:pPr>
            <a:r>
              <a:rPr lang="sl-SI" sz="1200" dirty="0">
                <a:solidFill>
                  <a:prstClr val="black"/>
                </a:solidFill>
                <a:latin typeface="Arial Nova Light" panose="020B0304020202020204" pitchFamily="34" charset="0"/>
              </a:rPr>
              <a:t>Upad malih velikostnih razredov 30% - 100%</a:t>
            </a:r>
          </a:p>
          <a:p>
            <a:pPr marL="257175" indent="-257175" defTabSz="767979">
              <a:buFontTx/>
              <a:buChar char="-"/>
            </a:pPr>
            <a:r>
              <a:rPr lang="sl-SI" sz="1200" dirty="0">
                <a:solidFill>
                  <a:prstClr val="black"/>
                </a:solidFill>
                <a:latin typeface="Arial Nova Light" panose="020B0304020202020204" pitchFamily="34" charset="0"/>
              </a:rPr>
              <a:t>Upad srednjih velikostnih razredov 62% - 87%</a:t>
            </a:r>
          </a:p>
          <a:p>
            <a:pPr marL="257175" indent="-257175" defTabSz="767979">
              <a:buFontTx/>
              <a:buChar char="-"/>
            </a:pPr>
            <a:r>
              <a:rPr lang="sl-SI" sz="1200" dirty="0">
                <a:solidFill>
                  <a:prstClr val="black"/>
                </a:solidFill>
                <a:latin typeface="Arial Nova Light" panose="020B0304020202020204" pitchFamily="34" charset="0"/>
              </a:rPr>
              <a:t>Upad velikih velikostnih razredov 26% - 57% </a:t>
            </a:r>
            <a:b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</a:b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58" name="Pravokotnik 57">
            <a:extLst>
              <a:ext uri="{FF2B5EF4-FFF2-40B4-BE49-F238E27FC236}">
                <a16:creationId xmlns:a16="http://schemas.microsoft.com/office/drawing/2014/main" id="{B99D05AB-B30B-B4DA-090F-57C614FDE4FF}"/>
              </a:ext>
            </a:extLst>
          </p:cNvPr>
          <p:cNvSpPr/>
          <p:nvPr/>
        </p:nvSpPr>
        <p:spPr>
          <a:xfrm>
            <a:off x="154922" y="4377430"/>
            <a:ext cx="5144770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67979"/>
            <a:r>
              <a:rPr lang="sl-SI" sz="1400" dirty="0">
                <a:solidFill>
                  <a:prstClr val="black"/>
                </a:solidFill>
                <a:latin typeface="Arial Nova Light" panose="020B0304020202020204" pitchFamily="34" charset="0"/>
              </a:rPr>
              <a:t>Prilagojenost divjih rib na visoke vode:</a:t>
            </a:r>
          </a:p>
          <a:p>
            <a:pPr defTabSz="767979"/>
            <a:r>
              <a:rPr lang="sl-SI" sz="1400" dirty="0">
                <a:solidFill>
                  <a:prstClr val="black"/>
                </a:solidFill>
                <a:latin typeface="Arial Nova Light" panose="020B0304020202020204" pitchFamily="34" charset="0"/>
              </a:rPr>
              <a:t>- Umik na mesta z počasnim tokom (dno, breg, skale, </a:t>
            </a:r>
            <a:r>
              <a:rPr lang="sl-SI" sz="1400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spodjede</a:t>
            </a:r>
            <a:r>
              <a:rPr lang="sl-SI" sz="1400" dirty="0">
                <a:solidFill>
                  <a:prstClr val="black"/>
                </a:solidFill>
                <a:latin typeface="Arial Nova Light" panose="020B0304020202020204" pitchFamily="34" charset="0"/>
              </a:rPr>
              <a:t>)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565DD44A-65E9-4EC5-BBDC-4BFA2C8709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19775"/>
            <a:ext cx="3600450" cy="2524125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6DDE5121-8A2D-41F9-B468-6F30F5CB42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7959" y="166608"/>
            <a:ext cx="8370689" cy="585355"/>
          </a:xfrm>
        </p:spPr>
        <p:txBody>
          <a:bodyPr>
            <a:noAutofit/>
          </a:bodyPr>
          <a:lstStyle/>
          <a:p>
            <a:r>
              <a:rPr lang="sl-SI" sz="2800" dirty="0">
                <a:latin typeface="Arial Nova Light" panose="020B0304020202020204" pitchFamily="34" charset="0"/>
                <a:ea typeface="Gungsuh" panose="02030600000101010101" pitchFamily="18" charset="-127"/>
              </a:rPr>
              <a:t>KATASTROFALNE POPLAVE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D4A0A6E7-75C9-4DE1-84B1-B8F41C5313CF}"/>
              </a:ext>
            </a:extLst>
          </p:cNvPr>
          <p:cNvSpPr txBox="1"/>
          <p:nvPr/>
        </p:nvSpPr>
        <p:spPr>
          <a:xfrm>
            <a:off x="1923194" y="1126353"/>
            <a:ext cx="5854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solidFill>
                  <a:schemeClr val="accent2">
                    <a:lumMod val="75000"/>
                  </a:schemeClr>
                </a:solidFill>
              </a:rPr>
              <a:t>400x</a:t>
            </a:r>
            <a:endParaRPr lang="en-US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860BA1E7-6AA8-4E19-A0C8-70DF340F3E25}"/>
              </a:ext>
            </a:extLst>
          </p:cNvPr>
          <p:cNvGrpSpPr/>
          <p:nvPr/>
        </p:nvGrpSpPr>
        <p:grpSpPr>
          <a:xfrm>
            <a:off x="9290800" y="1431736"/>
            <a:ext cx="2878667" cy="4204758"/>
            <a:chOff x="8080862" y="67679"/>
            <a:chExt cx="4111138" cy="5881212"/>
          </a:xfrm>
        </p:grpSpPr>
        <p:pic>
          <p:nvPicPr>
            <p:cNvPr id="4" name="Slika 3">
              <a:extLst>
                <a:ext uri="{FF2B5EF4-FFF2-40B4-BE49-F238E27FC236}">
                  <a16:creationId xmlns:a16="http://schemas.microsoft.com/office/drawing/2014/main" id="{D0B74ECD-EE85-4CB8-85B3-2A47A13F2D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080862" y="67679"/>
              <a:ext cx="4111138" cy="5881212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Pravokotnik 5">
              <a:extLst>
                <a:ext uri="{FF2B5EF4-FFF2-40B4-BE49-F238E27FC236}">
                  <a16:creationId xmlns:a16="http://schemas.microsoft.com/office/drawing/2014/main" id="{D56D166B-74AD-4D47-A1F5-FC5658F4900F}"/>
                </a:ext>
              </a:extLst>
            </p:cNvPr>
            <p:cNvSpPr/>
            <p:nvPr/>
          </p:nvSpPr>
          <p:spPr>
            <a:xfrm>
              <a:off x="10828867" y="1219200"/>
              <a:ext cx="787400" cy="86360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Pravokotnik 15">
              <a:extLst>
                <a:ext uri="{FF2B5EF4-FFF2-40B4-BE49-F238E27FC236}">
                  <a16:creationId xmlns:a16="http://schemas.microsoft.com/office/drawing/2014/main" id="{F901586B-634C-43BD-A4F9-4D9F9A5636B5}"/>
                </a:ext>
              </a:extLst>
            </p:cNvPr>
            <p:cNvSpPr/>
            <p:nvPr/>
          </p:nvSpPr>
          <p:spPr>
            <a:xfrm>
              <a:off x="8847667" y="2144685"/>
              <a:ext cx="1557866" cy="1978582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Slika 4">
            <a:extLst>
              <a:ext uri="{FF2B5EF4-FFF2-40B4-BE49-F238E27FC236}">
                <a16:creationId xmlns:a16="http://schemas.microsoft.com/office/drawing/2014/main" id="{D7AE0C74-C32C-49B4-8EE4-925B061E3D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59260" y="5046671"/>
            <a:ext cx="1744858" cy="181132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0" name="Pravokotnik 19">
            <a:extLst>
              <a:ext uri="{FF2B5EF4-FFF2-40B4-BE49-F238E27FC236}">
                <a16:creationId xmlns:a16="http://schemas.microsoft.com/office/drawing/2014/main" id="{C8E2A00B-1475-441C-9630-6E7BFF6B696C}"/>
              </a:ext>
            </a:extLst>
          </p:cNvPr>
          <p:cNvSpPr/>
          <p:nvPr/>
        </p:nvSpPr>
        <p:spPr>
          <a:xfrm>
            <a:off x="9005978" y="5571651"/>
            <a:ext cx="965046" cy="717915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Pravokotnik 20">
            <a:extLst>
              <a:ext uri="{FF2B5EF4-FFF2-40B4-BE49-F238E27FC236}">
                <a16:creationId xmlns:a16="http://schemas.microsoft.com/office/drawing/2014/main" id="{CC163034-1E18-4ECE-A606-C0064B15CEA4}"/>
              </a:ext>
            </a:extLst>
          </p:cNvPr>
          <p:cNvSpPr/>
          <p:nvPr/>
        </p:nvSpPr>
        <p:spPr>
          <a:xfrm>
            <a:off x="386197" y="767069"/>
            <a:ext cx="22235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7979"/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Preživetje populacij:</a:t>
            </a:r>
            <a:b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</a:b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2" name="Pravokotnik 21">
            <a:extLst>
              <a:ext uri="{FF2B5EF4-FFF2-40B4-BE49-F238E27FC236}">
                <a16:creationId xmlns:a16="http://schemas.microsoft.com/office/drawing/2014/main" id="{E5211C96-F03C-453F-921E-08F05B66E209}"/>
              </a:ext>
            </a:extLst>
          </p:cNvPr>
          <p:cNvSpPr/>
          <p:nvPr/>
        </p:nvSpPr>
        <p:spPr>
          <a:xfrm>
            <a:off x="9039088" y="1033507"/>
            <a:ext cx="27667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7979"/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Sprememba habitata: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pic>
        <p:nvPicPr>
          <p:cNvPr id="10" name="Slika 9">
            <a:extLst>
              <a:ext uri="{FF2B5EF4-FFF2-40B4-BE49-F238E27FC236}">
                <a16:creationId xmlns:a16="http://schemas.microsoft.com/office/drawing/2014/main" id="{F4972FB7-165F-40C3-AA64-FCF7D0CA62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326" y="2620945"/>
            <a:ext cx="3218551" cy="1811329"/>
          </a:xfrm>
          <a:prstGeom prst="rect">
            <a:avLst/>
          </a:prstGeom>
        </p:spPr>
      </p:pic>
      <p:pic>
        <p:nvPicPr>
          <p:cNvPr id="13" name="Slika 12">
            <a:extLst>
              <a:ext uri="{FF2B5EF4-FFF2-40B4-BE49-F238E27FC236}">
                <a16:creationId xmlns:a16="http://schemas.microsoft.com/office/drawing/2014/main" id="{B3044D3B-CB9C-4C2A-A614-521C5724D12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651" y="4198561"/>
            <a:ext cx="1358498" cy="1811330"/>
          </a:xfrm>
          <a:prstGeom prst="rect">
            <a:avLst/>
          </a:prstGeom>
        </p:spPr>
      </p:pic>
      <p:sp>
        <p:nvSpPr>
          <p:cNvPr id="26" name="Pravokotnik 25">
            <a:extLst>
              <a:ext uri="{FF2B5EF4-FFF2-40B4-BE49-F238E27FC236}">
                <a16:creationId xmlns:a16="http://schemas.microsoft.com/office/drawing/2014/main" id="{802FF88C-209E-421D-91D5-2DE862AC7BE8}"/>
              </a:ext>
            </a:extLst>
          </p:cNvPr>
          <p:cNvSpPr/>
          <p:nvPr/>
        </p:nvSpPr>
        <p:spPr>
          <a:xfrm>
            <a:off x="4133357" y="2255013"/>
            <a:ext cx="2859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7979"/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Izguba plemenskih jat: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7" name="Pravokotnik 26">
            <a:extLst>
              <a:ext uri="{FF2B5EF4-FFF2-40B4-BE49-F238E27FC236}">
                <a16:creationId xmlns:a16="http://schemas.microsoft.com/office/drawing/2014/main" id="{180D7010-155D-41FC-B79F-211F5E23E7FB}"/>
              </a:ext>
            </a:extLst>
          </p:cNvPr>
          <p:cNvSpPr/>
          <p:nvPr/>
        </p:nvSpPr>
        <p:spPr>
          <a:xfrm>
            <a:off x="5656075" y="582403"/>
            <a:ext cx="285928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767979"/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- nepopisan list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1882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/>
          <p:cNvSpPr txBox="1"/>
          <p:nvPr/>
        </p:nvSpPr>
        <p:spPr>
          <a:xfrm>
            <a:off x="6231015" y="6526056"/>
            <a:ext cx="3402378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7979"/>
            <a:r>
              <a:rPr lang="sl-SI" sz="1512" dirty="0">
                <a:solidFill>
                  <a:prstClr val="white"/>
                </a:solidFill>
                <a:latin typeface="Adobe Caslon Pro" pitchFamily="18" charset="0"/>
              </a:rPr>
              <a:t>Varstvena genetika potočne postrvi</a:t>
            </a:r>
          </a:p>
        </p:txBody>
      </p:sp>
      <p:pic>
        <p:nvPicPr>
          <p:cNvPr id="14" name="Slika 13" descr="D:\GIS_Layers\Delavno\CRP_PP\PotocnaCRP.png">
            <a:extLst>
              <a:ext uri="{FF2B5EF4-FFF2-40B4-BE49-F238E27FC236}">
                <a16:creationId xmlns:a16="http://schemas.microsoft.com/office/drawing/2014/main" id="{D145AABC-2C0C-47A7-B728-6FEF344F13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3984" y="2001087"/>
            <a:ext cx="4919395" cy="3691011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6375BEF1-A527-44C2-A253-1BE404A406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1" y="261266"/>
            <a:ext cx="2914135" cy="2185601"/>
          </a:xfrm>
          <a:prstGeom prst="rect">
            <a:avLst/>
          </a:prstGeom>
        </p:spPr>
      </p:pic>
      <p:cxnSp>
        <p:nvCxnSpPr>
          <p:cNvPr id="5" name="Raven puščični povezovalnik 4">
            <a:extLst>
              <a:ext uri="{FF2B5EF4-FFF2-40B4-BE49-F238E27FC236}">
                <a16:creationId xmlns:a16="http://schemas.microsoft.com/office/drawing/2014/main" id="{BD6E73A4-6EA9-4A77-8741-23869A197B90}"/>
              </a:ext>
            </a:extLst>
          </p:cNvPr>
          <p:cNvCxnSpPr>
            <a:cxnSpLocks/>
          </p:cNvCxnSpPr>
          <p:nvPr/>
        </p:nvCxnSpPr>
        <p:spPr>
          <a:xfrm>
            <a:off x="2048933" y="1413933"/>
            <a:ext cx="2489200" cy="2210506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17" name="Slika 16">
            <a:extLst>
              <a:ext uri="{FF2B5EF4-FFF2-40B4-BE49-F238E27FC236}">
                <a16:creationId xmlns:a16="http://schemas.microsoft.com/office/drawing/2014/main" id="{AAC61701-C40C-4572-94E5-2D2FA275DE3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2763" y="-63193"/>
            <a:ext cx="2995083" cy="3993444"/>
          </a:xfrm>
          <a:prstGeom prst="rect">
            <a:avLst/>
          </a:prstGeom>
        </p:spPr>
      </p:pic>
      <p:pic>
        <p:nvPicPr>
          <p:cNvPr id="19" name="Slika 18">
            <a:extLst>
              <a:ext uri="{FF2B5EF4-FFF2-40B4-BE49-F238E27FC236}">
                <a16:creationId xmlns:a16="http://schemas.microsoft.com/office/drawing/2014/main" id="{02E75C3A-3E66-45F9-A241-ABDBDB9318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2528193"/>
            <a:ext cx="3292797" cy="2333566"/>
          </a:xfrm>
          <a:prstGeom prst="rect">
            <a:avLst/>
          </a:prstGeom>
        </p:spPr>
      </p:pic>
      <p:cxnSp>
        <p:nvCxnSpPr>
          <p:cNvPr id="22" name="Raven puščični povezovalnik 21">
            <a:extLst>
              <a:ext uri="{FF2B5EF4-FFF2-40B4-BE49-F238E27FC236}">
                <a16:creationId xmlns:a16="http://schemas.microsoft.com/office/drawing/2014/main" id="{067268B5-A382-46A2-8F88-732605375849}"/>
              </a:ext>
            </a:extLst>
          </p:cNvPr>
          <p:cNvCxnSpPr>
            <a:cxnSpLocks/>
          </p:cNvCxnSpPr>
          <p:nvPr/>
        </p:nvCxnSpPr>
        <p:spPr>
          <a:xfrm flipV="1">
            <a:off x="2987322" y="3691497"/>
            <a:ext cx="1671894" cy="3479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27" name="Slika 26">
            <a:extLst>
              <a:ext uri="{FF2B5EF4-FFF2-40B4-BE49-F238E27FC236}">
                <a16:creationId xmlns:a16="http://schemas.microsoft.com/office/drawing/2014/main" id="{69791CC6-767E-4A25-BACE-7FE8760714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9188" y="4610642"/>
            <a:ext cx="2853267" cy="2139950"/>
          </a:xfrm>
          <a:prstGeom prst="rect">
            <a:avLst/>
          </a:prstGeom>
        </p:spPr>
      </p:pic>
      <p:cxnSp>
        <p:nvCxnSpPr>
          <p:cNvPr id="30" name="Raven puščični povezovalnik 29">
            <a:extLst>
              <a:ext uri="{FF2B5EF4-FFF2-40B4-BE49-F238E27FC236}">
                <a16:creationId xmlns:a16="http://schemas.microsoft.com/office/drawing/2014/main" id="{DF1C39EC-63A1-485E-8709-4B0299762ECF}"/>
              </a:ext>
            </a:extLst>
          </p:cNvPr>
          <p:cNvCxnSpPr>
            <a:cxnSpLocks/>
          </p:cNvCxnSpPr>
          <p:nvPr/>
        </p:nvCxnSpPr>
        <p:spPr>
          <a:xfrm flipV="1">
            <a:off x="4880222" y="4282131"/>
            <a:ext cx="341467" cy="928994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2" name="Slika 31">
            <a:extLst>
              <a:ext uri="{FF2B5EF4-FFF2-40B4-BE49-F238E27FC236}">
                <a16:creationId xmlns:a16="http://schemas.microsoft.com/office/drawing/2014/main" id="{D32EF395-1407-42D3-B1CD-95029DFB33E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4689" y="4254710"/>
            <a:ext cx="3239911" cy="2429933"/>
          </a:xfrm>
          <a:prstGeom prst="rect">
            <a:avLst/>
          </a:prstGeom>
        </p:spPr>
      </p:pic>
      <p:cxnSp>
        <p:nvCxnSpPr>
          <p:cNvPr id="35" name="Raven puščični povezovalnik 34">
            <a:extLst>
              <a:ext uri="{FF2B5EF4-FFF2-40B4-BE49-F238E27FC236}">
                <a16:creationId xmlns:a16="http://schemas.microsoft.com/office/drawing/2014/main" id="{95E333CB-B6FF-47BD-8A6D-E18745C8D9F3}"/>
              </a:ext>
            </a:extLst>
          </p:cNvPr>
          <p:cNvCxnSpPr>
            <a:cxnSpLocks/>
          </p:cNvCxnSpPr>
          <p:nvPr/>
        </p:nvCxnSpPr>
        <p:spPr>
          <a:xfrm flipH="1" flipV="1">
            <a:off x="6418055" y="3164968"/>
            <a:ext cx="2488877" cy="2016634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37" name="Slika 36">
            <a:extLst>
              <a:ext uri="{FF2B5EF4-FFF2-40B4-BE49-F238E27FC236}">
                <a16:creationId xmlns:a16="http://schemas.microsoft.com/office/drawing/2014/main" id="{2182A308-8E21-404A-9A92-AF2AFB23281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918" y="4844827"/>
            <a:ext cx="2530312" cy="1897734"/>
          </a:xfrm>
          <a:prstGeom prst="rect">
            <a:avLst/>
          </a:prstGeom>
        </p:spPr>
      </p:pic>
      <p:cxnSp>
        <p:nvCxnSpPr>
          <p:cNvPr id="40" name="Raven puščični povezovalnik 39">
            <a:extLst>
              <a:ext uri="{FF2B5EF4-FFF2-40B4-BE49-F238E27FC236}">
                <a16:creationId xmlns:a16="http://schemas.microsoft.com/office/drawing/2014/main" id="{42CBB20D-0801-4C2A-8650-393104D748A6}"/>
              </a:ext>
            </a:extLst>
          </p:cNvPr>
          <p:cNvCxnSpPr>
            <a:cxnSpLocks/>
          </p:cNvCxnSpPr>
          <p:nvPr/>
        </p:nvCxnSpPr>
        <p:spPr>
          <a:xfrm flipV="1">
            <a:off x="2609240" y="3667255"/>
            <a:ext cx="2019541" cy="2308765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pic>
        <p:nvPicPr>
          <p:cNvPr id="42" name="Slika 41">
            <a:extLst>
              <a:ext uri="{FF2B5EF4-FFF2-40B4-BE49-F238E27FC236}">
                <a16:creationId xmlns:a16="http://schemas.microsoft.com/office/drawing/2014/main" id="{56D8F0F3-ECAD-4020-B400-3727F397D35D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9215" y="-55091"/>
            <a:ext cx="3860800" cy="2895600"/>
          </a:xfrm>
          <a:prstGeom prst="rect">
            <a:avLst/>
          </a:prstGeom>
        </p:spPr>
      </p:pic>
      <p:cxnSp>
        <p:nvCxnSpPr>
          <p:cNvPr id="50" name="Raven puščični povezovalnik 49">
            <a:extLst>
              <a:ext uri="{FF2B5EF4-FFF2-40B4-BE49-F238E27FC236}">
                <a16:creationId xmlns:a16="http://schemas.microsoft.com/office/drawing/2014/main" id="{8BFED3C6-923D-48CC-9721-3713CE916D4C}"/>
              </a:ext>
            </a:extLst>
          </p:cNvPr>
          <p:cNvCxnSpPr>
            <a:cxnSpLocks/>
          </p:cNvCxnSpPr>
          <p:nvPr/>
        </p:nvCxnSpPr>
        <p:spPr>
          <a:xfrm>
            <a:off x="5566119" y="2704717"/>
            <a:ext cx="154713" cy="546483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25" name="Raven puščični povezovalnik 24">
            <a:extLst>
              <a:ext uri="{FF2B5EF4-FFF2-40B4-BE49-F238E27FC236}">
                <a16:creationId xmlns:a16="http://schemas.microsoft.com/office/drawing/2014/main" id="{C3AE6B39-C71C-476B-8B23-2B68B0878765}"/>
              </a:ext>
            </a:extLst>
          </p:cNvPr>
          <p:cNvCxnSpPr>
            <a:cxnSpLocks/>
          </p:cNvCxnSpPr>
          <p:nvPr/>
        </p:nvCxnSpPr>
        <p:spPr>
          <a:xfrm flipH="1">
            <a:off x="5843184" y="2120101"/>
            <a:ext cx="3160193" cy="1044867"/>
          </a:xfrm>
          <a:prstGeom prst="straightConnector1">
            <a:avLst/>
          </a:prstGeom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7252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D94C278F-7B66-ABF6-8AA5-2A320C9F5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8" y="197159"/>
            <a:ext cx="6172188" cy="6463682"/>
          </a:xfrm>
          <a:prstGeom prst="rect">
            <a:avLst/>
          </a:prstGeom>
        </p:spPr>
      </p:pic>
      <p:sp>
        <p:nvSpPr>
          <p:cNvPr id="10" name="Pravokotnik 9">
            <a:extLst>
              <a:ext uri="{FF2B5EF4-FFF2-40B4-BE49-F238E27FC236}">
                <a16:creationId xmlns:a16="http://schemas.microsoft.com/office/drawing/2014/main" id="{01EFBE93-A42F-054A-2E31-A659058655B7}"/>
              </a:ext>
            </a:extLst>
          </p:cNvPr>
          <p:cNvSpPr/>
          <p:nvPr/>
        </p:nvSpPr>
        <p:spPr>
          <a:xfrm>
            <a:off x="6737941" y="2291492"/>
            <a:ext cx="53833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Nezadostna prilagojenost na lokalne pogoje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Omejena genetska pestrost onemogoča prilagoditev skozi naravno selekcijo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Najverjetneje eden izmed mnogih razlogov za upad populacij potočne postrvi širom Slovenije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30B2BCC-CF0B-9290-20E6-E76B53AF1B0D}"/>
              </a:ext>
            </a:extLst>
          </p:cNvPr>
          <p:cNvSpPr txBox="1"/>
          <p:nvPr/>
        </p:nvSpPr>
        <p:spPr>
          <a:xfrm>
            <a:off x="6491400" y="310636"/>
            <a:ext cx="5700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PRIMER: OGROŽENE POPULACIJE ATLANTSKE LINIJE</a:t>
            </a:r>
            <a:endParaRPr lang="en-SI" dirty="0">
              <a:latin typeface="Arial Nova Light" panose="020B0304020202020204" pitchFamily="34" charset="0"/>
            </a:endParaRPr>
          </a:p>
        </p:txBody>
      </p:sp>
      <p:sp>
        <p:nvSpPr>
          <p:cNvPr id="3" name="Puščica: desno 2">
            <a:extLst>
              <a:ext uri="{FF2B5EF4-FFF2-40B4-BE49-F238E27FC236}">
                <a16:creationId xmlns:a16="http://schemas.microsoft.com/office/drawing/2014/main" id="{0488EC5E-52FD-BDBC-D0F6-750685641F64}"/>
              </a:ext>
            </a:extLst>
          </p:cNvPr>
          <p:cNvSpPr/>
          <p:nvPr/>
        </p:nvSpPr>
        <p:spPr>
          <a:xfrm rot="10418857">
            <a:off x="4052901" y="1824176"/>
            <a:ext cx="3457382" cy="161997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3729506-165A-508B-A5EF-2A133C106BAB}"/>
              </a:ext>
            </a:extLst>
          </p:cNvPr>
          <p:cNvSpPr txBox="1"/>
          <p:nvPr/>
        </p:nvSpPr>
        <p:spPr>
          <a:xfrm>
            <a:off x="7508632" y="1518857"/>
            <a:ext cx="39915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 err="1">
                <a:latin typeface="Arial Nova Light" panose="020B0304020202020204" pitchFamily="34" charset="0"/>
              </a:rPr>
              <a:t>Radovna</a:t>
            </a:r>
            <a:r>
              <a:rPr lang="en-GB" dirty="0">
                <a:latin typeface="Arial Nova Light" panose="020B0304020202020204" pitchFamily="34" charset="0"/>
              </a:rPr>
              <a:t>, 70-80% </a:t>
            </a:r>
            <a:r>
              <a:rPr lang="en-GB" dirty="0" err="1">
                <a:latin typeface="Arial Nova Light" panose="020B0304020202020204" pitchFamily="34" charset="0"/>
              </a:rPr>
              <a:t>atlantska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populacija</a:t>
            </a:r>
            <a:endParaRPr lang="en-GB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39060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D94C278F-7B66-ABF6-8AA5-2A320C9F5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8" y="197159"/>
            <a:ext cx="6172188" cy="6463682"/>
          </a:xfrm>
          <a:prstGeom prst="rect">
            <a:avLst/>
          </a:prstGeom>
        </p:spPr>
      </p:pic>
      <p:sp>
        <p:nvSpPr>
          <p:cNvPr id="10" name="Pravokotnik 9">
            <a:extLst>
              <a:ext uri="{FF2B5EF4-FFF2-40B4-BE49-F238E27FC236}">
                <a16:creationId xmlns:a16="http://schemas.microsoft.com/office/drawing/2014/main" id="{01EFBE93-A42F-054A-2E31-A659058655B7}"/>
              </a:ext>
            </a:extLst>
          </p:cNvPr>
          <p:cNvSpPr/>
          <p:nvPr/>
        </p:nvSpPr>
        <p:spPr>
          <a:xfrm>
            <a:off x="6562189" y="2673030"/>
            <a:ext cx="5383363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Prilagojenost na okolje in genetska pestrost postaneta nujni v izrazito spreminjajočih se pogojih in degradiranih habitatih. </a:t>
            </a: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V idealnih habitatih in stabilnih razmerah, preživetje atlantske ribogojniške linije včasih ni tako ogroženo – Unica, </a:t>
            </a:r>
            <a:r>
              <a:rPr lang="sl-SI" i="1" dirty="0">
                <a:solidFill>
                  <a:prstClr val="black"/>
                </a:solidFill>
                <a:latin typeface="Arial Nova Light" panose="020B0304020202020204" pitchFamily="34" charset="0"/>
              </a:rPr>
              <a:t>Yellowstone, Nova Zelandija</a:t>
            </a: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30B2BCC-CF0B-9290-20E6-E76B53AF1B0D}"/>
              </a:ext>
            </a:extLst>
          </p:cNvPr>
          <p:cNvSpPr txBox="1"/>
          <p:nvPr/>
        </p:nvSpPr>
        <p:spPr>
          <a:xfrm>
            <a:off x="6562189" y="330663"/>
            <a:ext cx="53308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IZJEME: ZDRAVE POPULACIJE ATLANTSKE LINIJE</a:t>
            </a:r>
            <a:endParaRPr lang="en-SI" dirty="0">
              <a:latin typeface="Arial Nova Light" panose="020B0304020202020204" pitchFamily="34" charset="0"/>
            </a:endParaRPr>
          </a:p>
        </p:txBody>
      </p:sp>
      <p:sp>
        <p:nvSpPr>
          <p:cNvPr id="3" name="Puščica: desno 2">
            <a:extLst>
              <a:ext uri="{FF2B5EF4-FFF2-40B4-BE49-F238E27FC236}">
                <a16:creationId xmlns:a16="http://schemas.microsoft.com/office/drawing/2014/main" id="{0488EC5E-52FD-BDBC-D0F6-750685641F64}"/>
              </a:ext>
            </a:extLst>
          </p:cNvPr>
          <p:cNvSpPr/>
          <p:nvPr/>
        </p:nvSpPr>
        <p:spPr>
          <a:xfrm rot="10438699">
            <a:off x="4543263" y="1861160"/>
            <a:ext cx="3530382" cy="187110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3729506-165A-508B-A5EF-2A133C106BAB}"/>
              </a:ext>
            </a:extLst>
          </p:cNvPr>
          <p:cNvSpPr txBox="1"/>
          <p:nvPr/>
        </p:nvSpPr>
        <p:spPr>
          <a:xfrm>
            <a:off x="8073720" y="1491833"/>
            <a:ext cx="3678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>
                <a:latin typeface="Arial Nova Light" panose="020B0304020202020204" pitchFamily="34" charset="0"/>
              </a:rPr>
              <a:t>Unica</a:t>
            </a:r>
            <a:r>
              <a:rPr lang="en-GB" dirty="0">
                <a:latin typeface="Arial Nova Light" panose="020B0304020202020204" pitchFamily="34" charset="0"/>
              </a:rPr>
              <a:t>, </a:t>
            </a:r>
            <a:r>
              <a:rPr lang="en-GB" dirty="0" err="1">
                <a:latin typeface="Arial Nova Light" panose="020B0304020202020204" pitchFamily="34" charset="0"/>
              </a:rPr>
              <a:t>povsem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atlantska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populacija</a:t>
            </a:r>
            <a:endParaRPr lang="en-SI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782683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Slika 7">
            <a:extLst>
              <a:ext uri="{FF2B5EF4-FFF2-40B4-BE49-F238E27FC236}">
                <a16:creationId xmlns:a16="http://schemas.microsoft.com/office/drawing/2014/main" id="{D94C278F-7B66-ABF6-8AA5-2A320C9F52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448" y="197159"/>
            <a:ext cx="6172188" cy="646368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30B2BCC-CF0B-9290-20E6-E76B53AF1B0D}"/>
              </a:ext>
            </a:extLst>
          </p:cNvPr>
          <p:cNvSpPr txBox="1"/>
          <p:nvPr/>
        </p:nvSpPr>
        <p:spPr>
          <a:xfrm>
            <a:off x="6562189" y="330663"/>
            <a:ext cx="4417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PRIMER: POPULACIJE DONAVSKE LINIJE</a:t>
            </a:r>
            <a:endParaRPr lang="en-SI" dirty="0">
              <a:latin typeface="Arial Nova Light" panose="020B0304020202020204" pitchFamily="34" charset="0"/>
            </a:endParaRPr>
          </a:p>
        </p:txBody>
      </p:sp>
      <p:sp>
        <p:nvSpPr>
          <p:cNvPr id="3" name="Puščica: desno 2">
            <a:extLst>
              <a:ext uri="{FF2B5EF4-FFF2-40B4-BE49-F238E27FC236}">
                <a16:creationId xmlns:a16="http://schemas.microsoft.com/office/drawing/2014/main" id="{0488EC5E-52FD-BDBC-D0F6-750685641F64}"/>
              </a:ext>
            </a:extLst>
          </p:cNvPr>
          <p:cNvSpPr/>
          <p:nvPr/>
        </p:nvSpPr>
        <p:spPr>
          <a:xfrm rot="9531694">
            <a:off x="3452653" y="2182618"/>
            <a:ext cx="4466167" cy="139226"/>
          </a:xfrm>
          <a:prstGeom prst="right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" name="PoljeZBesedilom 3">
            <a:extLst>
              <a:ext uri="{FF2B5EF4-FFF2-40B4-BE49-F238E27FC236}">
                <a16:creationId xmlns:a16="http://schemas.microsoft.com/office/drawing/2014/main" id="{03729506-165A-508B-A5EF-2A133C106BAB}"/>
              </a:ext>
            </a:extLst>
          </p:cNvPr>
          <p:cNvSpPr txBox="1"/>
          <p:nvPr/>
        </p:nvSpPr>
        <p:spPr>
          <a:xfrm>
            <a:off x="7741551" y="1111113"/>
            <a:ext cx="445044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 err="1">
                <a:latin typeface="Arial Nova Light" panose="020B0304020202020204" pitchFamily="34" charset="0"/>
              </a:rPr>
              <a:t>Savinja</a:t>
            </a:r>
            <a:r>
              <a:rPr lang="en-GB" u="sng" dirty="0">
                <a:latin typeface="Arial Nova Light" panose="020B0304020202020204" pitchFamily="34" charset="0"/>
              </a:rPr>
              <a:t> </a:t>
            </a:r>
            <a:r>
              <a:rPr lang="en-GB" u="sng" dirty="0" err="1">
                <a:latin typeface="Arial Nova Light" panose="020B0304020202020204" pitchFamily="34" charset="0"/>
              </a:rPr>
              <a:t>zgoraj</a:t>
            </a:r>
            <a:r>
              <a:rPr lang="en-GB" dirty="0">
                <a:latin typeface="Arial Nova Light" panose="020B0304020202020204" pitchFamily="34" charset="0"/>
              </a:rPr>
              <a:t>, 65% </a:t>
            </a:r>
            <a:r>
              <a:rPr lang="en-GB" dirty="0" err="1">
                <a:latin typeface="Arial Nova Light" panose="020B0304020202020204" pitchFamily="34" charset="0"/>
              </a:rPr>
              <a:t>domorodna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populacija</a:t>
            </a:r>
            <a:br>
              <a:rPr lang="en-GB" dirty="0">
                <a:latin typeface="Arial Nova Light" panose="020B0304020202020204" pitchFamily="34" charset="0"/>
              </a:rPr>
            </a:br>
            <a:r>
              <a:rPr lang="en-GB" u="sng" dirty="0" err="1">
                <a:latin typeface="Arial Nova Light" panose="020B0304020202020204" pitchFamily="34" charset="0"/>
              </a:rPr>
              <a:t>Savinja</a:t>
            </a:r>
            <a:r>
              <a:rPr lang="en-GB" u="sng" dirty="0">
                <a:latin typeface="Arial Nova Light" panose="020B0304020202020204" pitchFamily="34" charset="0"/>
              </a:rPr>
              <a:t> </a:t>
            </a:r>
            <a:r>
              <a:rPr lang="en-GB" u="sng" dirty="0" err="1">
                <a:latin typeface="Arial Nova Light" panose="020B0304020202020204" pitchFamily="34" charset="0"/>
              </a:rPr>
              <a:t>spodaj</a:t>
            </a:r>
            <a:r>
              <a:rPr lang="en-GB" dirty="0">
                <a:latin typeface="Arial Nova Light" panose="020B0304020202020204" pitchFamily="34" charset="0"/>
              </a:rPr>
              <a:t>, 35% </a:t>
            </a:r>
            <a:r>
              <a:rPr lang="en-GB" dirty="0" err="1">
                <a:latin typeface="Arial Nova Light" panose="020B0304020202020204" pitchFamily="34" charset="0"/>
              </a:rPr>
              <a:t>domorodna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populacija</a:t>
            </a:r>
            <a:endParaRPr lang="en-SI" dirty="0">
              <a:latin typeface="Arial Nova Light" panose="020B0304020202020204" pitchFamily="34" charset="0"/>
            </a:endParaRPr>
          </a:p>
        </p:txBody>
      </p:sp>
      <p:sp>
        <p:nvSpPr>
          <p:cNvPr id="5" name="Puščica: dol 4">
            <a:extLst>
              <a:ext uri="{FF2B5EF4-FFF2-40B4-BE49-F238E27FC236}">
                <a16:creationId xmlns:a16="http://schemas.microsoft.com/office/drawing/2014/main" id="{C7605969-CDA9-51CC-4ECB-638D4F936542}"/>
              </a:ext>
            </a:extLst>
          </p:cNvPr>
          <p:cNvSpPr/>
          <p:nvPr/>
        </p:nvSpPr>
        <p:spPr>
          <a:xfrm rot="7712954">
            <a:off x="3943628" y="2514721"/>
            <a:ext cx="118810" cy="407687"/>
          </a:xfrm>
          <a:prstGeom prst="downArrow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1986005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1F85B196-F8CF-8085-A843-5773139980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0514621"/>
              </p:ext>
            </p:extLst>
          </p:nvPr>
        </p:nvGraphicFramePr>
        <p:xfrm>
          <a:off x="2927562" y="280478"/>
          <a:ext cx="5156791" cy="62970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299845">
                  <a:extLst>
                    <a:ext uri="{9D8B030D-6E8A-4147-A177-3AD203B41FA5}">
                      <a16:colId xmlns:a16="http://schemas.microsoft.com/office/drawing/2014/main" val="2993093471"/>
                    </a:ext>
                  </a:extLst>
                </a:gridCol>
                <a:gridCol w="1856946">
                  <a:extLst>
                    <a:ext uri="{9D8B030D-6E8A-4147-A177-3AD203B41FA5}">
                      <a16:colId xmlns:a16="http://schemas.microsoft.com/office/drawing/2014/main" val="3088187167"/>
                    </a:ext>
                  </a:extLst>
                </a:gridCol>
              </a:tblGrid>
              <a:tr h="175054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Lokaliteta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700" u="none" strike="noStrike">
                          <a:effectLst/>
                        </a:rPr>
                        <a:t>Čistost z novim RefGenotip</a:t>
                      </a:r>
                      <a:endParaRPr lang="en-GB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1918197172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Obrh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66.3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216083006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Žiri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15.1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78261597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Gospič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17.7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612645009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Bled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51.7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4250964283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Tržič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69.8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395256266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Trbovlje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16.7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234067596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Zagorje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14.3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521339005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Radeče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27.3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867861718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 Koroška RD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29.6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4132019077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Ljubno ob Savinji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78.5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027677016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Ljubno ob Savinji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28.6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481573962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Železniki, Češnjica F+M, ikre iz Zale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SI" sz="700" u="none" strike="noStrike" dirty="0">
                          <a:effectLst/>
                        </a:rPr>
                        <a:t> </a:t>
                      </a:r>
                      <a:r>
                        <a:rPr lang="en-GB" sz="700" u="none" strike="noStrike" dirty="0">
                          <a:effectLst/>
                        </a:rPr>
                        <a:t>93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3039351888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Železniki, Češnjica F zgoraj, M spodaj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SI" sz="700" u="none" strike="noStrike" dirty="0">
                          <a:effectLst/>
                        </a:rPr>
                        <a:t> </a:t>
                      </a:r>
                      <a:r>
                        <a:rPr lang="en-GB" sz="700" u="none" strike="noStrike" dirty="0">
                          <a:effectLst/>
                        </a:rPr>
                        <a:t>51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4067169176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Železniki, Češnjica 3 leta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SI" sz="700" u="none" strike="noStrike" dirty="0">
                          <a:effectLst/>
                        </a:rPr>
                        <a:t> </a:t>
                      </a:r>
                      <a:r>
                        <a:rPr lang="en-GB" sz="700" u="none" strike="noStrike" dirty="0">
                          <a:effectLst/>
                        </a:rPr>
                        <a:t>55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2378331131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jata Male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86.3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408419719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Ribogojnica, jata Velike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71.1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067417329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 dirty="0" err="1">
                          <a:effectLst/>
                        </a:rPr>
                        <a:t>Ribogojnica</a:t>
                      </a:r>
                      <a:r>
                        <a:rPr lang="en-GB" sz="700" u="none" strike="noStrike" dirty="0">
                          <a:effectLst/>
                        </a:rPr>
                        <a:t> Bled: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SI" sz="700" u="none" strike="noStrike" dirty="0">
                          <a:effectLst/>
                        </a:rPr>
                        <a:t> 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3694915772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 </a:t>
                      </a:r>
                      <a:endParaRPr lang="en-SI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SI" sz="700" u="none" strike="noStrike">
                          <a:effectLst/>
                        </a:rPr>
                        <a:t> 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extLst>
                  <a:ext uri="{0D108BD9-81ED-4DB2-BD59-A6C34878D82A}">
                    <a16:rowId xmlns:a16="http://schemas.microsoft.com/office/drawing/2014/main" val="2798530245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Rotavcijski za smukanje (tavlke je povzorcu ivanc)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53.2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719168647"/>
                  </a:ext>
                </a:extLst>
              </a:tr>
              <a:tr h="3151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Rotacijski tamale (Ribogojinca samice + Samci Ribnica, Suha pa ?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56.2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809330624"/>
                  </a:ext>
                </a:extLst>
              </a:tr>
              <a:tr h="3151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Levi levi bazen (Samci ribnica12k skupaj z ribogojniskimi zdaj 0+ 30% ribogojniski samci)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67.5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64755090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Desni bazen samo ribogojnicki 0+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41.7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341639759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pl-PL" sz="700" u="none" strike="noStrike">
                          <a:effectLst/>
                        </a:rPr>
                        <a:t>Druga dva bazena na desni, ribogojniski 1+</a:t>
                      </a:r>
                      <a:endParaRPr lang="pl-PL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58.3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962332744"/>
                  </a:ext>
                </a:extLst>
              </a:tr>
              <a:tr h="315132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Zunaj Desno zgoraj dva bazena (Ribogojnica + divji samci /suha?/RibnicaZihr, 1+)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68.2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3953439519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 </a:t>
                      </a:r>
                      <a:endParaRPr lang="en-SI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 dirty="0">
                          <a:effectLst/>
                        </a:rPr>
                        <a:t> 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682807330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Unica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6.6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491528190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Črmošnjica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79.9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61045938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Klamfer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14.7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681162305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Savinja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63.8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3163449498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Savinja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36.8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107321111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Sava Dolinka (Akumulacija Moste)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41.3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410497318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>
                          <a:effectLst/>
                        </a:rPr>
                        <a:t>Suha</a:t>
                      </a:r>
                      <a:endParaRPr lang="en-GB" sz="7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75.3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200990924"/>
                  </a:ext>
                </a:extLst>
              </a:tr>
              <a:tr h="166718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 dirty="0">
                          <a:effectLst/>
                        </a:rPr>
                        <a:t>Radovna1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>
                          <a:effectLst/>
                        </a:rPr>
                        <a:t>18</a:t>
                      </a:r>
                      <a:endParaRPr lang="en-SI" sz="7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1161196051"/>
                  </a:ext>
                </a:extLst>
              </a:tr>
              <a:tr h="175054">
                <a:tc>
                  <a:txBody>
                    <a:bodyPr/>
                    <a:lstStyle/>
                    <a:p>
                      <a:pPr algn="l" fontAlgn="ctr"/>
                      <a:r>
                        <a:rPr lang="en-GB" sz="700" u="none" strike="noStrike" dirty="0">
                          <a:effectLst/>
                        </a:rPr>
                        <a:t>Radovna2</a:t>
                      </a:r>
                      <a:endParaRPr lang="en-GB" sz="7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SI" sz="700" u="none" strike="noStrike" dirty="0">
                          <a:effectLst/>
                        </a:rPr>
                        <a:t>28.4</a:t>
                      </a:r>
                      <a:endParaRPr lang="en-SI" sz="7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5797" marR="5797" marT="5797" marB="0" anchor="b"/>
                </a:tc>
                <a:extLst>
                  <a:ext uri="{0D108BD9-81ED-4DB2-BD59-A6C34878D82A}">
                    <a16:rowId xmlns:a16="http://schemas.microsoft.com/office/drawing/2014/main" val="2789395050"/>
                  </a:ext>
                </a:extLst>
              </a:tr>
            </a:tbl>
          </a:graphicData>
        </a:graphic>
      </p:graphicFrame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2" name="Rokopis 1">
                <a:extLst>
                  <a:ext uri="{FF2B5EF4-FFF2-40B4-BE49-F238E27FC236}">
                    <a16:creationId xmlns:a16="http://schemas.microsoft.com/office/drawing/2014/main" id="{28FA0F65-FF83-4C1C-97B5-53763DA215AF}"/>
                  </a:ext>
                </a:extLst>
              </p14:cNvPr>
              <p14:cNvContentPartPr/>
              <p14:nvPr/>
            </p14:nvContentPartPr>
            <p14:xfrm>
              <a:off x="2637592" y="4957552"/>
              <a:ext cx="6008616" cy="45719"/>
            </p14:xfrm>
          </p:contentPart>
        </mc:Choice>
        <mc:Fallback xmlns="">
          <p:pic>
            <p:nvPicPr>
              <p:cNvPr id="2" name="Rokopis 1">
                <a:extLst>
                  <a:ext uri="{FF2B5EF4-FFF2-40B4-BE49-F238E27FC236}">
                    <a16:creationId xmlns:a16="http://schemas.microsoft.com/office/drawing/2014/main" id="{28FA0F65-FF83-4C1C-97B5-53763DA215AF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628593" y="4948623"/>
                <a:ext cx="6026255" cy="63221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551083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23530" y="95693"/>
            <a:ext cx="11344940" cy="542260"/>
          </a:xfrm>
        </p:spPr>
        <p:txBody>
          <a:bodyPr>
            <a:normAutofit/>
          </a:bodyPr>
          <a:lstStyle/>
          <a:p>
            <a:r>
              <a:rPr lang="sl-SI" sz="2800" dirty="0">
                <a:latin typeface="Arial Nova Light" panose="020B0304020202020204" pitchFamily="34" charset="0"/>
                <a:ea typeface="Gungsuh" panose="02030600000101010101" pitchFamily="18" charset="-127"/>
              </a:rPr>
              <a:t>Rezultati populacijske genetike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19838" y="1520584"/>
            <a:ext cx="8370689" cy="3325160"/>
          </a:xfrm>
        </p:spPr>
        <p:txBody>
          <a:bodyPr>
            <a:normAutofit fontScale="92500" lnSpcReduction="10000"/>
          </a:bodyPr>
          <a:lstStyle/>
          <a:p>
            <a:pPr marL="257175" indent="-257175">
              <a:buFontTx/>
              <a:buChar char="-"/>
            </a:pPr>
            <a:endParaRPr lang="sl-SI" sz="2000" dirty="0">
              <a:latin typeface="Arial Nova Light" panose="020B0304020202020204" pitchFamily="34" charset="0"/>
            </a:endParaRPr>
          </a:p>
          <a:p>
            <a:pPr marL="257175" indent="-257175">
              <a:buFontTx/>
              <a:buChar char="-"/>
            </a:pPr>
            <a:r>
              <a:rPr lang="sl-SI" sz="2000" dirty="0">
                <a:latin typeface="Arial Nova Light" panose="020B0304020202020204" pitchFamily="34" charset="0"/>
              </a:rPr>
              <a:t>Pregledali smo 12 </a:t>
            </a:r>
            <a:r>
              <a:rPr lang="sl-SI" sz="2000" dirty="0" err="1">
                <a:latin typeface="Arial Nova Light" panose="020B0304020202020204" pitchFamily="34" charset="0"/>
              </a:rPr>
              <a:t>ribogojniških</a:t>
            </a:r>
            <a:r>
              <a:rPr lang="sl-SI" sz="2000" dirty="0">
                <a:latin typeface="Arial Nova Light" panose="020B0304020202020204" pitchFamily="34" charset="0"/>
              </a:rPr>
              <a:t> obratov </a:t>
            </a:r>
            <a:r>
              <a:rPr lang="en-GB" sz="2000" dirty="0">
                <a:latin typeface="Arial Nova Light" panose="020B0304020202020204" pitchFamily="34" charset="0"/>
              </a:rPr>
              <a:t>(</a:t>
            </a:r>
            <a:r>
              <a:rPr lang="sl-SI" sz="2000" dirty="0">
                <a:latin typeface="Arial Nova Light" panose="020B0304020202020204" pitchFamily="34" charset="0"/>
              </a:rPr>
              <a:t>18 jat</a:t>
            </a:r>
            <a:r>
              <a:rPr lang="en-GB" sz="2000" dirty="0">
                <a:latin typeface="Arial Nova Light" panose="020B0304020202020204" pitchFamily="34" charset="0"/>
              </a:rPr>
              <a:t>)</a:t>
            </a:r>
            <a:r>
              <a:rPr lang="sl-SI" sz="2000" dirty="0">
                <a:latin typeface="Arial Nova Light" panose="020B0304020202020204" pitchFamily="34" charset="0"/>
              </a:rPr>
              <a:t> – večinoma plemenskih. Ter 7 prostoživečih populacij</a:t>
            </a:r>
            <a:endParaRPr lang="en-GB" sz="2000" dirty="0">
              <a:latin typeface="Arial Nova Light" panose="020B0304020202020204" pitchFamily="34" charset="0"/>
            </a:endParaRPr>
          </a:p>
          <a:p>
            <a:pPr marL="257175" indent="-257175">
              <a:buFontTx/>
              <a:buChar char="-"/>
            </a:pPr>
            <a:r>
              <a:rPr lang="sl-SI" sz="2000" dirty="0">
                <a:latin typeface="Arial Nova Light" panose="020B0304020202020204" pitchFamily="34" charset="0"/>
              </a:rPr>
              <a:t>12 nevtralnih genetskih markerjev (</a:t>
            </a:r>
            <a:r>
              <a:rPr lang="sl-SI" sz="2000" dirty="0" err="1">
                <a:latin typeface="Arial Nova Light" panose="020B0304020202020204" pitchFamily="34" charset="0"/>
              </a:rPr>
              <a:t>mikrosateliti</a:t>
            </a:r>
            <a:r>
              <a:rPr lang="sl-SI" sz="2000" dirty="0">
                <a:latin typeface="Arial Nova Light" panose="020B0304020202020204" pitchFamily="34" charset="0"/>
              </a:rPr>
              <a:t>)</a:t>
            </a:r>
          </a:p>
          <a:p>
            <a:pPr marL="257175" indent="-257175">
              <a:buFontTx/>
              <a:buChar char="-"/>
            </a:pPr>
            <a:r>
              <a:rPr lang="sl-SI" sz="2000" dirty="0">
                <a:latin typeface="Arial Nova Light" panose="020B0304020202020204" pitchFamily="34" charset="0"/>
              </a:rPr>
              <a:t>Baza podatkov z več kot 150 populacij</a:t>
            </a:r>
            <a:r>
              <a:rPr lang="en-GB" sz="2000" dirty="0" err="1">
                <a:latin typeface="Arial Nova Light" panose="020B0304020202020204" pitchFamily="34" charset="0"/>
              </a:rPr>
              <a:t>ami</a:t>
            </a:r>
            <a:r>
              <a:rPr lang="sl-SI" sz="2000" dirty="0">
                <a:latin typeface="Arial Nova Light" panose="020B0304020202020204" pitchFamily="34" charset="0"/>
              </a:rPr>
              <a:t> iz Slovenije z referenčnimi čistimi domorodnimi populacijami in tujerodnimi </a:t>
            </a:r>
            <a:r>
              <a:rPr lang="sl-SI" sz="2000" dirty="0" err="1">
                <a:latin typeface="Arial Nova Light" panose="020B0304020202020204" pitchFamily="34" charset="0"/>
              </a:rPr>
              <a:t>ribogojniškimi</a:t>
            </a:r>
            <a:r>
              <a:rPr lang="sl-SI" sz="2000" dirty="0">
                <a:latin typeface="Arial Nova Light" panose="020B0304020202020204" pitchFamily="34" charset="0"/>
              </a:rPr>
              <a:t> linijami</a:t>
            </a:r>
          </a:p>
          <a:p>
            <a:pPr marL="257175" indent="-257175">
              <a:buFontTx/>
              <a:buChar char="-"/>
            </a:pPr>
            <a:endParaRPr lang="en-GB" sz="2000" dirty="0">
              <a:latin typeface="Arial Nova Light" panose="020B0304020202020204" pitchFamily="34" charset="0"/>
            </a:endParaRPr>
          </a:p>
          <a:p>
            <a:pPr marL="257175" indent="-257175">
              <a:buFontTx/>
              <a:buChar char="-"/>
            </a:pPr>
            <a:r>
              <a:rPr lang="en-GB" sz="2000" dirty="0" err="1">
                <a:latin typeface="Arial Nova Light" panose="020B0304020202020204" pitchFamily="34" charset="0"/>
              </a:rPr>
              <a:t>Prilagojen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genetski</a:t>
            </a:r>
            <a:r>
              <a:rPr lang="en-GB" sz="2000" dirty="0">
                <a:latin typeface="Arial Nova Light" panose="020B0304020202020204" pitchFamily="34" charset="0"/>
              </a:rPr>
              <a:t> test za </a:t>
            </a:r>
            <a:r>
              <a:rPr lang="en-GB" sz="2000" dirty="0" err="1">
                <a:latin typeface="Arial Nova Light" panose="020B0304020202020204" pitchFamily="34" charset="0"/>
              </a:rPr>
              <a:t>odkrivanje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deleža</a:t>
            </a:r>
            <a:r>
              <a:rPr lang="en-GB" sz="2000" dirty="0">
                <a:latin typeface="Arial Nova Light" panose="020B0304020202020204" pitchFamily="34" charset="0"/>
              </a:rPr>
              <a:t> ribogojniške </a:t>
            </a:r>
            <a:r>
              <a:rPr lang="en-GB" sz="2000" dirty="0" err="1">
                <a:latin typeface="Arial Nova Light" panose="020B0304020202020204" pitchFamily="34" charset="0"/>
              </a:rPr>
              <a:t>atlantske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linije</a:t>
            </a:r>
            <a:endParaRPr lang="en-GB" sz="2000" dirty="0">
              <a:latin typeface="Arial Nova Light" panose="020B0304020202020204" pitchFamily="34" charset="0"/>
            </a:endParaRPr>
          </a:p>
          <a:p>
            <a:pPr marL="257175" indent="-257175">
              <a:buFontTx/>
              <a:buChar char="-"/>
            </a:pPr>
            <a:r>
              <a:rPr lang="en-GB" sz="2000" dirty="0">
                <a:latin typeface="Arial Nova Light" panose="020B0304020202020204" pitchFamily="34" charset="0"/>
              </a:rPr>
              <a:t>V </a:t>
            </a:r>
            <a:r>
              <a:rPr lang="en-GB" sz="2000" dirty="0" err="1">
                <a:latin typeface="Arial Nova Light" panose="020B0304020202020204" pitchFamily="34" charset="0"/>
              </a:rPr>
              <a:t>trenutnih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razmerah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korelacija</a:t>
            </a:r>
            <a:r>
              <a:rPr lang="en-GB" sz="2000" dirty="0">
                <a:latin typeface="Arial Nova Light" panose="020B0304020202020204" pitchFamily="34" charset="0"/>
              </a:rPr>
              <a:t> med </a:t>
            </a:r>
            <a:r>
              <a:rPr lang="en-GB" sz="2000" dirty="0" err="1">
                <a:latin typeface="Arial Nova Light" panose="020B0304020202020204" pitchFamily="34" charset="0"/>
              </a:rPr>
              <a:t>deležem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atlantske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filogenetske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linije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ustreza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stopnji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domestikacije</a:t>
            </a:r>
            <a:r>
              <a:rPr lang="en-GB" sz="2000" dirty="0">
                <a:latin typeface="Arial Nova Light" panose="020B0304020202020204" pitchFamily="34" charset="0"/>
              </a:rPr>
              <a:t> (</a:t>
            </a:r>
            <a:r>
              <a:rPr lang="en-GB" sz="2000" dirty="0" err="1">
                <a:latin typeface="Arial Nova Light" panose="020B0304020202020204" pitchFamily="34" charset="0"/>
              </a:rPr>
              <a:t>prilagojenosti</a:t>
            </a:r>
            <a:r>
              <a:rPr lang="en-GB" sz="2000" dirty="0">
                <a:latin typeface="Arial Nova Light" panose="020B0304020202020204" pitchFamily="34" charset="0"/>
              </a:rPr>
              <a:t> </a:t>
            </a:r>
            <a:r>
              <a:rPr lang="en-GB" sz="2000" dirty="0" err="1">
                <a:latin typeface="Arial Nova Light" panose="020B0304020202020204" pitchFamily="34" charset="0"/>
              </a:rPr>
              <a:t>na</a:t>
            </a:r>
            <a:r>
              <a:rPr lang="en-GB" sz="2000" dirty="0">
                <a:latin typeface="Arial Nova Light" panose="020B0304020202020204" pitchFamily="34" charset="0"/>
              </a:rPr>
              <a:t> ribogojniške </a:t>
            </a:r>
            <a:r>
              <a:rPr lang="en-GB" sz="2000" dirty="0" err="1">
                <a:latin typeface="Arial Nova Light" panose="020B0304020202020204" pitchFamily="34" charset="0"/>
              </a:rPr>
              <a:t>razmere</a:t>
            </a:r>
            <a:r>
              <a:rPr lang="en-GB" sz="2000" dirty="0">
                <a:latin typeface="Arial Nova Light" panose="020B0304020202020204" pitchFamily="34" charset="0"/>
              </a:rPr>
              <a:t>)</a:t>
            </a:r>
            <a:endParaRPr lang="sl-SI" sz="2000" dirty="0">
              <a:latin typeface="Arial Nova Light" panose="020B0304020202020204" pitchFamily="34" charset="0"/>
            </a:endParaRPr>
          </a:p>
          <a:p>
            <a:pPr marL="257175" indent="-257175">
              <a:buFontTx/>
              <a:buChar char="-"/>
            </a:pPr>
            <a:endParaRPr lang="sl-SI" sz="2000" dirty="0">
              <a:latin typeface="Arial Nova Light" panose="020B0304020202020204" pitchFamily="34" charset="0"/>
            </a:endParaRPr>
          </a:p>
        </p:txBody>
      </p:sp>
      <p:sp>
        <p:nvSpPr>
          <p:cNvPr id="6" name="PoljeZBesedilom 5"/>
          <p:cNvSpPr txBox="1"/>
          <p:nvPr/>
        </p:nvSpPr>
        <p:spPr>
          <a:xfrm>
            <a:off x="6231015" y="6526056"/>
            <a:ext cx="3942438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7979"/>
            <a:r>
              <a:rPr lang="sl-SI" sz="1512" dirty="0">
                <a:solidFill>
                  <a:prstClr val="white"/>
                </a:solidFill>
                <a:latin typeface="Adobe Caslon Pro" pitchFamily="18" charset="0"/>
              </a:rPr>
              <a:t>Varstvena genetika potočne postrvi</a:t>
            </a:r>
          </a:p>
        </p:txBody>
      </p:sp>
      <p:pic>
        <p:nvPicPr>
          <p:cNvPr id="10" name="Picture 3" descr="C:\Users\JBravni\Desktop\CRPII_PotocnaPostrv\Vzorci\PPCRP2_Slike\RD_Bled\ZZRS_Enoletne_pregledpotokov\Zg_Bitenj_Mrzli\IMG_88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90" y="1873461"/>
            <a:ext cx="3492648" cy="261940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151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lika 4">
            <a:extLst>
              <a:ext uri="{FF2B5EF4-FFF2-40B4-BE49-F238E27FC236}">
                <a16:creationId xmlns:a16="http://schemas.microsoft.com/office/drawing/2014/main" id="{46B0B981-7BD1-DE7C-2808-155BF372C4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561" y="58595"/>
            <a:ext cx="6093240" cy="6381005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C9622CF1-1AE6-127D-30EE-38C17EAB15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7033" y="2390325"/>
            <a:ext cx="1839540" cy="2462924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pic>
        <p:nvPicPr>
          <p:cNvPr id="10" name="Slika 9">
            <a:extLst>
              <a:ext uri="{FF2B5EF4-FFF2-40B4-BE49-F238E27FC236}">
                <a16:creationId xmlns:a16="http://schemas.microsoft.com/office/drawing/2014/main" id="{6B99A959-F2EB-A0E8-75B2-22534538F2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28178" y="2349178"/>
            <a:ext cx="1727512" cy="1014478"/>
          </a:xfrm>
          <a:prstGeom prst="rect">
            <a:avLst/>
          </a:prstGeom>
          <a:ln>
            <a:noFill/>
          </a:ln>
          <a:effectLst>
            <a:softEdge rad="38100"/>
          </a:effectLst>
        </p:spPr>
      </p:pic>
      <p:pic>
        <p:nvPicPr>
          <p:cNvPr id="11" name="Picture 4" descr="C:\Users\JBravni\Desktop\CRPII_PotocnaPostrv\Koncna Predstavitev\slike\IMG_9334.JPG">
            <a:extLst>
              <a:ext uri="{FF2B5EF4-FFF2-40B4-BE49-F238E27FC236}">
                <a16:creationId xmlns:a16="http://schemas.microsoft.com/office/drawing/2014/main" id="{434A6348-6DFF-5482-D7A0-9D19568144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28" y="3962585"/>
            <a:ext cx="1503365" cy="1127490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4" name="Skupina 23">
            <a:extLst>
              <a:ext uri="{FF2B5EF4-FFF2-40B4-BE49-F238E27FC236}">
                <a16:creationId xmlns:a16="http://schemas.microsoft.com/office/drawing/2014/main" id="{532E4014-6042-B5E6-FD91-008763A6E771}"/>
              </a:ext>
            </a:extLst>
          </p:cNvPr>
          <p:cNvGrpSpPr/>
          <p:nvPr/>
        </p:nvGrpSpPr>
        <p:grpSpPr>
          <a:xfrm>
            <a:off x="7592595" y="-5203"/>
            <a:ext cx="3703777" cy="1876914"/>
            <a:chOff x="6455556" y="0"/>
            <a:chExt cx="5566536" cy="2810470"/>
          </a:xfrm>
        </p:grpSpPr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CC52E531-7515-1958-98D7-1404B182300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455556" y="0"/>
              <a:ext cx="2917626" cy="2810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Slika 11">
              <a:extLst>
                <a:ext uri="{FF2B5EF4-FFF2-40B4-BE49-F238E27FC236}">
                  <a16:creationId xmlns:a16="http://schemas.microsoft.com/office/drawing/2014/main" id="{CC2631AB-58AB-7493-8726-7AE64EDAE6F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932645" y="215277"/>
              <a:ext cx="3089447" cy="2030825"/>
            </a:xfrm>
            <a:prstGeom prst="ellipse">
              <a:avLst/>
            </a:prstGeom>
            <a:ln w="63500" cap="rnd">
              <a:solidFill>
                <a:srgbClr val="333333"/>
              </a:solidFill>
            </a:ln>
            <a:effectLst>
              <a:outerShdw blurRad="381000" dist="292100" dir="5400000" sx="-80000" sy="-18000" rotWithShape="0">
                <a:srgbClr val="000000">
                  <a:alpha val="22000"/>
                </a:srgbClr>
              </a:outerShdw>
            </a:effectLst>
            <a:scene3d>
              <a:camera prst="orthographicFront"/>
              <a:lightRig rig="contrasting" dir="t">
                <a:rot lat="0" lon="0" rev="3000000"/>
              </a:lightRig>
            </a:scene3d>
            <a:sp3d contourW="7620">
              <a:bevelT w="95250" h="31750"/>
              <a:contourClr>
                <a:srgbClr val="333333"/>
              </a:contourClr>
            </a:sp3d>
          </p:spPr>
        </p:pic>
        <p:sp>
          <p:nvSpPr>
            <p:cNvPr id="14" name="Puščica: polkrožno 13">
              <a:extLst>
                <a:ext uri="{FF2B5EF4-FFF2-40B4-BE49-F238E27FC236}">
                  <a16:creationId xmlns:a16="http://schemas.microsoft.com/office/drawing/2014/main" id="{5C83E380-364E-F43E-AA76-1FD1DCAF505F}"/>
                </a:ext>
              </a:extLst>
            </p:cNvPr>
            <p:cNvSpPr/>
            <p:nvPr/>
          </p:nvSpPr>
          <p:spPr>
            <a:xfrm rot="20334174">
              <a:off x="7791076" y="955110"/>
              <a:ext cx="2061842" cy="521386"/>
            </a:xfrm>
            <a:prstGeom prst="uturnArrow">
              <a:avLst>
                <a:gd name="adj1" fmla="val 15620"/>
                <a:gd name="adj2" fmla="val 23133"/>
                <a:gd name="adj3" fmla="val 31302"/>
                <a:gd name="adj4" fmla="val 50023"/>
                <a:gd name="adj5" fmla="val 81325"/>
              </a:avLst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SI">
                <a:solidFill>
                  <a:schemeClr val="tx1"/>
                </a:solidFill>
              </a:endParaRPr>
            </a:p>
          </p:txBody>
        </p:sp>
        <p:sp>
          <p:nvSpPr>
            <p:cNvPr id="13" name="Elipsa 12">
              <a:extLst>
                <a:ext uri="{FF2B5EF4-FFF2-40B4-BE49-F238E27FC236}">
                  <a16:creationId xmlns:a16="http://schemas.microsoft.com/office/drawing/2014/main" id="{53B1E08B-0A3B-41F5-99B9-9D33C39B8AAC}"/>
                </a:ext>
              </a:extLst>
            </p:cNvPr>
            <p:cNvSpPr/>
            <p:nvPr/>
          </p:nvSpPr>
          <p:spPr>
            <a:xfrm>
              <a:off x="7823794" y="1777466"/>
              <a:ext cx="453459" cy="478465"/>
            </a:xfrm>
            <a:prstGeom prst="ellipse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</p:grpSp>
      <p:sp>
        <p:nvSpPr>
          <p:cNvPr id="16" name="Subtitle 2">
            <a:extLst>
              <a:ext uri="{FF2B5EF4-FFF2-40B4-BE49-F238E27FC236}">
                <a16:creationId xmlns:a16="http://schemas.microsoft.com/office/drawing/2014/main" id="{2A6D83A1-BDAE-EC59-1B6E-FDCB88D4FAF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583272" y="2465164"/>
            <a:ext cx="5221416" cy="529964"/>
          </a:xfrm>
        </p:spPr>
        <p:txBody>
          <a:bodyPr>
            <a:normAutofit/>
          </a:bodyPr>
          <a:lstStyle/>
          <a:p>
            <a:pPr marL="257175" indent="-257175">
              <a:buFontTx/>
              <a:buChar char="-"/>
            </a:pPr>
            <a:endParaRPr lang="en-GB" sz="1800" dirty="0">
              <a:latin typeface="Adobe Caslon Pro" pitchFamily="18" charset="0"/>
            </a:endParaRPr>
          </a:p>
          <a:p>
            <a:pPr marL="257175" indent="-257175">
              <a:buFontTx/>
              <a:buChar char="-"/>
            </a:pPr>
            <a:endParaRPr lang="en-GB" sz="1800" dirty="0">
              <a:latin typeface="Adobe Caslon Pro" pitchFamily="18" charset="0"/>
            </a:endParaRPr>
          </a:p>
          <a:p>
            <a:pPr marL="257175" indent="-257175">
              <a:buFontTx/>
              <a:buChar char="-"/>
            </a:pPr>
            <a:endParaRPr lang="sl-SI" sz="1800" dirty="0">
              <a:latin typeface="Adobe Caslon Pro" pitchFamily="18" charset="0"/>
            </a:endParaRPr>
          </a:p>
        </p:txBody>
      </p:sp>
      <p:sp>
        <p:nvSpPr>
          <p:cNvPr id="17" name="PoljeZBesedilom 16">
            <a:extLst>
              <a:ext uri="{FF2B5EF4-FFF2-40B4-BE49-F238E27FC236}">
                <a16:creationId xmlns:a16="http://schemas.microsoft.com/office/drawing/2014/main" id="{F8919E68-FD1F-05CB-0530-2150481C557A}"/>
              </a:ext>
            </a:extLst>
          </p:cNvPr>
          <p:cNvSpPr txBox="1"/>
          <p:nvPr/>
        </p:nvSpPr>
        <p:spPr>
          <a:xfrm>
            <a:off x="1782821" y="6458062"/>
            <a:ext cx="379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17 % </a:t>
            </a:r>
            <a:r>
              <a:rPr lang="en-GB" dirty="0" err="1"/>
              <a:t>celokupne</a:t>
            </a:r>
            <a:r>
              <a:rPr lang="en-GB" dirty="0"/>
              <a:t> </a:t>
            </a:r>
            <a:r>
              <a:rPr lang="en-GB" dirty="0" err="1"/>
              <a:t>genetske</a:t>
            </a:r>
            <a:r>
              <a:rPr lang="en-GB" dirty="0"/>
              <a:t> </a:t>
            </a:r>
            <a:r>
              <a:rPr lang="en-GB" dirty="0" err="1"/>
              <a:t>variabilnosti</a:t>
            </a:r>
            <a:r>
              <a:rPr lang="en-GB" dirty="0"/>
              <a:t> </a:t>
            </a:r>
            <a:endParaRPr lang="en-SI" dirty="0"/>
          </a:p>
        </p:txBody>
      </p:sp>
      <p:sp>
        <p:nvSpPr>
          <p:cNvPr id="18" name="PoljeZBesedilom 17">
            <a:extLst>
              <a:ext uri="{FF2B5EF4-FFF2-40B4-BE49-F238E27FC236}">
                <a16:creationId xmlns:a16="http://schemas.microsoft.com/office/drawing/2014/main" id="{FF9F4B77-A308-46F6-0614-A11D71B893F7}"/>
              </a:ext>
            </a:extLst>
          </p:cNvPr>
          <p:cNvSpPr txBox="1"/>
          <p:nvPr/>
        </p:nvSpPr>
        <p:spPr>
          <a:xfrm rot="16200000">
            <a:off x="-1483921" y="3005818"/>
            <a:ext cx="37991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14 % </a:t>
            </a:r>
            <a:r>
              <a:rPr lang="en-GB" dirty="0" err="1"/>
              <a:t>celokupne</a:t>
            </a:r>
            <a:r>
              <a:rPr lang="en-GB" dirty="0"/>
              <a:t> </a:t>
            </a:r>
            <a:r>
              <a:rPr lang="en-GB" dirty="0" err="1"/>
              <a:t>genetske</a:t>
            </a:r>
            <a:r>
              <a:rPr lang="en-GB" dirty="0"/>
              <a:t> </a:t>
            </a:r>
            <a:r>
              <a:rPr lang="en-GB" dirty="0" err="1"/>
              <a:t>variabilnosti</a:t>
            </a:r>
            <a:r>
              <a:rPr lang="en-GB" dirty="0"/>
              <a:t> </a:t>
            </a:r>
            <a:endParaRPr lang="en-SI" dirty="0"/>
          </a:p>
        </p:txBody>
      </p:sp>
      <p:cxnSp>
        <p:nvCxnSpPr>
          <p:cNvPr id="20" name="Raven puščični povezovalnik 19">
            <a:extLst>
              <a:ext uri="{FF2B5EF4-FFF2-40B4-BE49-F238E27FC236}">
                <a16:creationId xmlns:a16="http://schemas.microsoft.com/office/drawing/2014/main" id="{82CAE3C3-C5CC-DEEA-9B95-F4A681598178}"/>
              </a:ext>
            </a:extLst>
          </p:cNvPr>
          <p:cNvCxnSpPr/>
          <p:nvPr/>
        </p:nvCxnSpPr>
        <p:spPr>
          <a:xfrm>
            <a:off x="1331275" y="6510121"/>
            <a:ext cx="4572000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Raven puščični povezovalnik 21">
            <a:extLst>
              <a:ext uri="{FF2B5EF4-FFF2-40B4-BE49-F238E27FC236}">
                <a16:creationId xmlns:a16="http://schemas.microsoft.com/office/drawing/2014/main" id="{C8ECF991-388B-B76A-E6C1-EE6C3ADD2C5F}"/>
              </a:ext>
            </a:extLst>
          </p:cNvPr>
          <p:cNvCxnSpPr/>
          <p:nvPr/>
        </p:nvCxnSpPr>
        <p:spPr>
          <a:xfrm flipV="1">
            <a:off x="589704" y="766240"/>
            <a:ext cx="0" cy="48742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PoljeZBesedilom 22">
            <a:extLst>
              <a:ext uri="{FF2B5EF4-FFF2-40B4-BE49-F238E27FC236}">
                <a16:creationId xmlns:a16="http://schemas.microsoft.com/office/drawing/2014/main" id="{F36D6D5B-2EAE-D05A-63D8-BB2534C2339A}"/>
              </a:ext>
            </a:extLst>
          </p:cNvPr>
          <p:cNvSpPr txBox="1"/>
          <p:nvPr/>
        </p:nvSpPr>
        <p:spPr>
          <a:xfrm>
            <a:off x="7095226" y="1783351"/>
            <a:ext cx="4853829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600" dirty="0">
                <a:latin typeface="Arial Nova Light" panose="020B0304020202020204" pitchFamily="34" charset="0"/>
              </a:rPr>
              <a:t>- Nizka pestrost prenesenih postrvi atlantske linije,</a:t>
            </a:r>
          </a:p>
          <a:p>
            <a:r>
              <a:rPr lang="sl-SI" sz="1600" dirty="0">
                <a:latin typeface="Arial Nova Light" panose="020B0304020202020204" pitchFamily="34" charset="0"/>
              </a:rPr>
              <a:t>- Domestikacija in neprilagojenost lokalnim razmeram</a:t>
            </a:r>
          </a:p>
          <a:p>
            <a:endParaRPr lang="sl-SI" sz="1600" dirty="0">
              <a:latin typeface="Arial Nova Light" panose="020B0304020202020204" pitchFamily="34" charset="0"/>
            </a:endParaRPr>
          </a:p>
        </p:txBody>
      </p:sp>
      <p:sp>
        <p:nvSpPr>
          <p:cNvPr id="25" name="PoljeZBesedilom 24">
            <a:extLst>
              <a:ext uri="{FF2B5EF4-FFF2-40B4-BE49-F238E27FC236}">
                <a16:creationId xmlns:a16="http://schemas.microsoft.com/office/drawing/2014/main" id="{8BA72EE3-5BB6-8B92-6462-2C25820905AF}"/>
              </a:ext>
            </a:extLst>
          </p:cNvPr>
          <p:cNvSpPr txBox="1"/>
          <p:nvPr/>
        </p:nvSpPr>
        <p:spPr>
          <a:xfrm>
            <a:off x="7157793" y="5648743"/>
            <a:ext cx="47686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sl-SI" sz="1600" dirty="0">
                <a:latin typeface="Arial Nova Light" panose="020B0304020202020204" pitchFamily="34" charset="0"/>
              </a:rPr>
              <a:t>Visoka variabilnost čistih domorodnih populacij</a:t>
            </a:r>
          </a:p>
          <a:p>
            <a:pPr marL="285750" indent="-285750">
              <a:buFontTx/>
              <a:buChar char="-"/>
            </a:pPr>
            <a:r>
              <a:rPr lang="sl-SI" sz="1600" dirty="0">
                <a:latin typeface="Arial Nova Light" panose="020B0304020202020204" pitchFamily="34" charset="0"/>
              </a:rPr>
              <a:t>Majhna genetska pestrost posamezne populacije</a:t>
            </a:r>
          </a:p>
          <a:p>
            <a:pPr marL="285750" indent="-285750">
              <a:buFontTx/>
              <a:buChar char="-"/>
            </a:pPr>
            <a:r>
              <a:rPr lang="sl-SI" sz="1600" dirty="0">
                <a:latin typeface="Arial Nova Light" panose="020B0304020202020204" pitchFamily="34" charset="0"/>
              </a:rPr>
              <a:t>Majhne populacije - ogrožene</a:t>
            </a:r>
          </a:p>
        </p:txBody>
      </p:sp>
      <p:cxnSp>
        <p:nvCxnSpPr>
          <p:cNvPr id="27" name="Raven puščični povezovalnik 26">
            <a:extLst>
              <a:ext uri="{FF2B5EF4-FFF2-40B4-BE49-F238E27FC236}">
                <a16:creationId xmlns:a16="http://schemas.microsoft.com/office/drawing/2014/main" id="{5F8C77C6-6543-17E4-7122-C9AA9C6B9335}"/>
              </a:ext>
            </a:extLst>
          </p:cNvPr>
          <p:cNvCxnSpPr>
            <a:cxnSpLocks/>
          </p:cNvCxnSpPr>
          <p:nvPr/>
        </p:nvCxnSpPr>
        <p:spPr>
          <a:xfrm flipV="1">
            <a:off x="5231218" y="2094674"/>
            <a:ext cx="1961389" cy="183483"/>
          </a:xfrm>
          <a:prstGeom prst="straightConnector1">
            <a:avLst/>
          </a:prstGeom>
          <a:ln w="5715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ven puščični povezovalnik 27">
            <a:extLst>
              <a:ext uri="{FF2B5EF4-FFF2-40B4-BE49-F238E27FC236}">
                <a16:creationId xmlns:a16="http://schemas.microsoft.com/office/drawing/2014/main" id="{442E766B-4EE0-2FE6-B089-9DE20DBDDDE0}"/>
              </a:ext>
            </a:extLst>
          </p:cNvPr>
          <p:cNvCxnSpPr>
            <a:cxnSpLocks/>
            <a:endCxn id="25" idx="1"/>
          </p:cNvCxnSpPr>
          <p:nvPr/>
        </p:nvCxnSpPr>
        <p:spPr>
          <a:xfrm>
            <a:off x="2903523" y="2346792"/>
            <a:ext cx="4254270" cy="3717450"/>
          </a:xfrm>
          <a:prstGeom prst="straightConnector1">
            <a:avLst/>
          </a:prstGeom>
          <a:ln w="57150">
            <a:solidFill>
              <a:schemeClr val="accent6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591C4841-30A0-5822-BD29-69A622CDF26D}"/>
              </a:ext>
            </a:extLst>
          </p:cNvPr>
          <p:cNvSpPr txBox="1"/>
          <p:nvPr/>
        </p:nvSpPr>
        <p:spPr>
          <a:xfrm rot="21319315">
            <a:off x="4277861" y="2239978"/>
            <a:ext cx="27367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FF0000"/>
                </a:solidFill>
              </a:rPr>
              <a:t>Atlantska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u="sng" dirty="0">
                <a:solidFill>
                  <a:srgbClr val="FF0000"/>
                </a:solidFill>
              </a:rPr>
              <a:t>ribogojniške</a:t>
            </a:r>
            <a:r>
              <a:rPr lang="en-GB" dirty="0">
                <a:solidFill>
                  <a:srgbClr val="FF0000"/>
                </a:solidFill>
              </a:rPr>
              <a:t> </a:t>
            </a:r>
            <a:r>
              <a:rPr lang="en-GB" dirty="0" err="1">
                <a:solidFill>
                  <a:srgbClr val="FF0000"/>
                </a:solidFill>
              </a:rPr>
              <a:t>linija</a:t>
            </a:r>
            <a:endParaRPr lang="en-SI" dirty="0">
              <a:solidFill>
                <a:srgbClr val="FF0000"/>
              </a:solidFill>
            </a:endParaRPr>
          </a:p>
        </p:txBody>
      </p:sp>
      <p:sp>
        <p:nvSpPr>
          <p:cNvPr id="32" name="PoljeZBesedilom 31">
            <a:extLst>
              <a:ext uri="{FF2B5EF4-FFF2-40B4-BE49-F238E27FC236}">
                <a16:creationId xmlns:a16="http://schemas.microsoft.com/office/drawing/2014/main" id="{2DF38281-F929-BCD8-691A-A864FD022233}"/>
              </a:ext>
            </a:extLst>
          </p:cNvPr>
          <p:cNvSpPr txBox="1"/>
          <p:nvPr/>
        </p:nvSpPr>
        <p:spPr>
          <a:xfrm rot="2457489">
            <a:off x="3560568" y="4460920"/>
            <a:ext cx="3226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err="1">
                <a:solidFill>
                  <a:srgbClr val="92D050"/>
                </a:solidFill>
              </a:rPr>
              <a:t>Donavska</a:t>
            </a:r>
            <a:r>
              <a:rPr lang="en-GB" dirty="0">
                <a:solidFill>
                  <a:srgbClr val="92D050"/>
                </a:solidFill>
              </a:rPr>
              <a:t> </a:t>
            </a:r>
            <a:r>
              <a:rPr lang="en-GB" dirty="0" err="1">
                <a:solidFill>
                  <a:srgbClr val="92D050"/>
                </a:solidFill>
              </a:rPr>
              <a:t>linija</a:t>
            </a:r>
            <a:r>
              <a:rPr lang="en-GB" dirty="0">
                <a:solidFill>
                  <a:srgbClr val="92D050"/>
                </a:solidFill>
              </a:rPr>
              <a:t> (</a:t>
            </a:r>
            <a:r>
              <a:rPr lang="en-GB" dirty="0" err="1">
                <a:solidFill>
                  <a:srgbClr val="92D050"/>
                </a:solidFill>
              </a:rPr>
              <a:t>čiste</a:t>
            </a:r>
            <a:r>
              <a:rPr lang="en-GB" dirty="0">
                <a:solidFill>
                  <a:srgbClr val="92D050"/>
                </a:solidFill>
              </a:rPr>
              <a:t> </a:t>
            </a:r>
            <a:r>
              <a:rPr lang="en-GB" dirty="0" err="1">
                <a:solidFill>
                  <a:srgbClr val="92D050"/>
                </a:solidFill>
              </a:rPr>
              <a:t>populacije</a:t>
            </a:r>
            <a:r>
              <a:rPr lang="en-GB" dirty="0">
                <a:solidFill>
                  <a:srgbClr val="92D050"/>
                </a:solidFill>
              </a:rPr>
              <a:t>)</a:t>
            </a:r>
            <a:endParaRPr lang="en-SI" dirty="0">
              <a:solidFill>
                <a:srgbClr val="92D050"/>
              </a:solidFill>
            </a:endParaRPr>
          </a:p>
        </p:txBody>
      </p:sp>
      <p:pic>
        <p:nvPicPr>
          <p:cNvPr id="33" name="Picture 2" descr="C:\Users\JBravni\Desktop\CRPII_PotocnaPostrv\Koncna Predstavitev\slike\IMG_9452.JPG">
            <a:extLst>
              <a:ext uri="{FF2B5EF4-FFF2-40B4-BE49-F238E27FC236}">
                <a16:creationId xmlns:a16="http://schemas.microsoft.com/office/drawing/2014/main" id="{2B89AC81-C781-858D-32BC-E21A94951B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1161" y="4331863"/>
            <a:ext cx="1744906" cy="1308640"/>
          </a:xfrm>
          <a:prstGeom prst="rect">
            <a:avLst/>
          </a:prstGeom>
          <a:ln>
            <a:noFill/>
          </a:ln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5" name="Raven puščični povezovalnik 34">
            <a:extLst>
              <a:ext uri="{FF2B5EF4-FFF2-40B4-BE49-F238E27FC236}">
                <a16:creationId xmlns:a16="http://schemas.microsoft.com/office/drawing/2014/main" id="{BC938587-E68A-281F-49C1-30188175391C}"/>
              </a:ext>
            </a:extLst>
          </p:cNvPr>
          <p:cNvCxnSpPr>
            <a:cxnSpLocks/>
            <a:stCxn id="37" idx="0"/>
          </p:cNvCxnSpPr>
          <p:nvPr/>
        </p:nvCxnSpPr>
        <p:spPr>
          <a:xfrm flipV="1">
            <a:off x="1527950" y="3411193"/>
            <a:ext cx="765873" cy="32698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PoljeZBesedilom 36">
            <a:extLst>
              <a:ext uri="{FF2B5EF4-FFF2-40B4-BE49-F238E27FC236}">
                <a16:creationId xmlns:a16="http://schemas.microsoft.com/office/drawing/2014/main" id="{2F3EA0A1-20D8-AA1D-F93B-E66940A7D198}"/>
              </a:ext>
            </a:extLst>
          </p:cNvPr>
          <p:cNvSpPr txBox="1"/>
          <p:nvPr/>
        </p:nvSpPr>
        <p:spPr>
          <a:xfrm>
            <a:off x="1083757" y="3738175"/>
            <a:ext cx="88838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>
                <a:latin typeface="Arial Nova Light" panose="020B0304020202020204" pitchFamily="34" charset="0"/>
              </a:rPr>
              <a:t>1 </a:t>
            </a:r>
            <a:r>
              <a:rPr lang="en-GB" sz="1400" dirty="0" err="1">
                <a:latin typeface="Arial Nova Light" panose="020B0304020202020204" pitchFamily="34" charset="0"/>
              </a:rPr>
              <a:t>osebek</a:t>
            </a:r>
            <a:endParaRPr lang="en-SI" sz="1400" dirty="0">
              <a:latin typeface="Arial Nova Light" panose="020B0304020202020204" pitchFamily="34" charset="0"/>
            </a:endParaRPr>
          </a:p>
        </p:txBody>
      </p:sp>
      <p:sp>
        <p:nvSpPr>
          <p:cNvPr id="39" name="Elipsa 38">
            <a:extLst>
              <a:ext uri="{FF2B5EF4-FFF2-40B4-BE49-F238E27FC236}">
                <a16:creationId xmlns:a16="http://schemas.microsoft.com/office/drawing/2014/main" id="{1C968D7C-B807-191A-C00F-23158A2EA4DF}"/>
              </a:ext>
            </a:extLst>
          </p:cNvPr>
          <p:cNvSpPr/>
          <p:nvPr/>
        </p:nvSpPr>
        <p:spPr>
          <a:xfrm>
            <a:off x="3997842" y="1658679"/>
            <a:ext cx="2579533" cy="1027301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40" name="Elipsa 39">
            <a:extLst>
              <a:ext uri="{FF2B5EF4-FFF2-40B4-BE49-F238E27FC236}">
                <a16:creationId xmlns:a16="http://schemas.microsoft.com/office/drawing/2014/main" id="{06CD1C04-8F5F-FA3A-BEB2-7C79D24E04EE}"/>
              </a:ext>
            </a:extLst>
          </p:cNvPr>
          <p:cNvSpPr/>
          <p:nvPr/>
        </p:nvSpPr>
        <p:spPr>
          <a:xfrm rot="21154510">
            <a:off x="1901231" y="289603"/>
            <a:ext cx="1713337" cy="5596697"/>
          </a:xfrm>
          <a:prstGeom prst="ellipse">
            <a:avLst/>
          </a:prstGeom>
          <a:noFill/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438952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Slika 2">
            <a:extLst>
              <a:ext uri="{FF2B5EF4-FFF2-40B4-BE49-F238E27FC236}">
                <a16:creationId xmlns:a16="http://schemas.microsoft.com/office/drawing/2014/main" id="{2CFC1858-863A-EE16-7C15-25A61C232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72" y="197159"/>
            <a:ext cx="6172188" cy="6463682"/>
          </a:xfrm>
          <a:prstGeom prst="rect">
            <a:avLst/>
          </a:prstGeom>
        </p:spPr>
      </p:pic>
      <p:pic>
        <p:nvPicPr>
          <p:cNvPr id="4" name="Slika 3" descr="D:\GIS_Layers\Delavno\CRP_PP\PotocnaCRP.png">
            <a:extLst>
              <a:ext uri="{FF2B5EF4-FFF2-40B4-BE49-F238E27FC236}">
                <a16:creationId xmlns:a16="http://schemas.microsoft.com/office/drawing/2014/main" id="{4CC84972-20A8-9DD1-5C3D-39F4AC2A6C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9393" y="53165"/>
            <a:ext cx="5478935" cy="411083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Elipsa 5">
            <a:extLst>
              <a:ext uri="{FF2B5EF4-FFF2-40B4-BE49-F238E27FC236}">
                <a16:creationId xmlns:a16="http://schemas.microsoft.com/office/drawing/2014/main" id="{5F803292-9470-C9DC-63E2-09F3EE9317A5}"/>
              </a:ext>
            </a:extLst>
          </p:cNvPr>
          <p:cNvSpPr/>
          <p:nvPr/>
        </p:nvSpPr>
        <p:spPr>
          <a:xfrm>
            <a:off x="8092867" y="1136591"/>
            <a:ext cx="435835" cy="418744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7" name="Elipsa 6">
            <a:extLst>
              <a:ext uri="{FF2B5EF4-FFF2-40B4-BE49-F238E27FC236}">
                <a16:creationId xmlns:a16="http://schemas.microsoft.com/office/drawing/2014/main" id="{02214976-38B3-1879-6415-96B81133FAFE}"/>
              </a:ext>
            </a:extLst>
          </p:cNvPr>
          <p:cNvSpPr/>
          <p:nvPr/>
        </p:nvSpPr>
        <p:spPr>
          <a:xfrm>
            <a:off x="7360769" y="1425724"/>
            <a:ext cx="435835" cy="418744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8" name="Elipsa 7">
            <a:extLst>
              <a:ext uri="{FF2B5EF4-FFF2-40B4-BE49-F238E27FC236}">
                <a16:creationId xmlns:a16="http://schemas.microsoft.com/office/drawing/2014/main" id="{F69D80C7-BE27-02AB-D46F-8FD52F5C5296}"/>
              </a:ext>
            </a:extLst>
          </p:cNvPr>
          <p:cNvSpPr/>
          <p:nvPr/>
        </p:nvSpPr>
        <p:spPr>
          <a:xfrm>
            <a:off x="7738926" y="1632248"/>
            <a:ext cx="707881" cy="843184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9" name="Elipsa 8">
            <a:extLst>
              <a:ext uri="{FF2B5EF4-FFF2-40B4-BE49-F238E27FC236}">
                <a16:creationId xmlns:a16="http://schemas.microsoft.com/office/drawing/2014/main" id="{FE4BBC4A-CD99-469D-4570-D557CF5A53FD}"/>
              </a:ext>
            </a:extLst>
          </p:cNvPr>
          <p:cNvSpPr/>
          <p:nvPr/>
        </p:nvSpPr>
        <p:spPr>
          <a:xfrm>
            <a:off x="8966137" y="1145139"/>
            <a:ext cx="531264" cy="504202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0" name="Elipsa 9">
            <a:extLst>
              <a:ext uri="{FF2B5EF4-FFF2-40B4-BE49-F238E27FC236}">
                <a16:creationId xmlns:a16="http://schemas.microsoft.com/office/drawing/2014/main" id="{D428FF7C-2E83-A628-C813-621B5EC99BF6}"/>
              </a:ext>
            </a:extLst>
          </p:cNvPr>
          <p:cNvSpPr/>
          <p:nvPr/>
        </p:nvSpPr>
        <p:spPr>
          <a:xfrm>
            <a:off x="9786544" y="982773"/>
            <a:ext cx="531264" cy="504202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1" name="Elipsa 10">
            <a:extLst>
              <a:ext uri="{FF2B5EF4-FFF2-40B4-BE49-F238E27FC236}">
                <a16:creationId xmlns:a16="http://schemas.microsoft.com/office/drawing/2014/main" id="{7959B636-5727-C740-28F3-67D0FF7808D1}"/>
              </a:ext>
            </a:extLst>
          </p:cNvPr>
          <p:cNvSpPr/>
          <p:nvPr/>
        </p:nvSpPr>
        <p:spPr>
          <a:xfrm>
            <a:off x="8389129" y="2429389"/>
            <a:ext cx="435835" cy="418744"/>
          </a:xfrm>
          <a:prstGeom prst="ellipse">
            <a:avLst/>
          </a:prstGeom>
          <a:noFill/>
          <a:ln w="38100">
            <a:solidFill>
              <a:srgbClr val="00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8" name="Picture 3">
            <a:extLst>
              <a:ext uri="{FF2B5EF4-FFF2-40B4-BE49-F238E27FC236}">
                <a16:creationId xmlns:a16="http://schemas.microsoft.com/office/drawing/2014/main" id="{95DA40CF-928F-D8F9-9CF9-13E081EA639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99" r="16213"/>
          <a:stretch/>
        </p:blipFill>
        <p:spPr bwMode="auto">
          <a:xfrm>
            <a:off x="4708405" y="4965405"/>
            <a:ext cx="1502995" cy="1601414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Subtitle 2">
            <a:extLst>
              <a:ext uri="{FF2B5EF4-FFF2-40B4-BE49-F238E27FC236}">
                <a16:creationId xmlns:a16="http://schemas.microsoft.com/office/drawing/2014/main" id="{C05389C0-3AE0-8EA4-6678-5891E6D69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15504" y="4240910"/>
            <a:ext cx="5032530" cy="1880915"/>
          </a:xfrm>
        </p:spPr>
        <p:txBody>
          <a:bodyPr>
            <a:normAutofit/>
          </a:bodyPr>
          <a:lstStyle/>
          <a:p>
            <a:pPr marL="257175" indent="-257175" algn="l">
              <a:buFontTx/>
              <a:buChar char="-"/>
            </a:pPr>
            <a:endParaRPr lang="sl-SI" sz="1800" dirty="0">
              <a:latin typeface="Arial Nova Light" panose="020B0304020202020204" pitchFamily="34" charset="0"/>
            </a:endParaRPr>
          </a:p>
          <a:p>
            <a:pPr marL="257175" indent="-257175" algn="l">
              <a:buFontTx/>
              <a:buChar char="-"/>
            </a:pPr>
            <a:r>
              <a:rPr lang="sl-SI" sz="1800" dirty="0">
                <a:latin typeface="Arial Nova Light" panose="020B0304020202020204" pitchFamily="34" charset="0"/>
              </a:rPr>
              <a:t>6 območij kjer se nahajajo čiste populacije</a:t>
            </a:r>
          </a:p>
          <a:p>
            <a:pPr marL="257175" indent="-257175" algn="l">
              <a:buFontTx/>
              <a:buChar char="-"/>
            </a:pPr>
            <a:r>
              <a:rPr lang="sl-SI" sz="1800" dirty="0">
                <a:latin typeface="Arial Nova Light" panose="020B0304020202020204" pitchFamily="34" charset="0"/>
              </a:rPr>
              <a:t>24 čistih domorodnih populacij </a:t>
            </a:r>
          </a:p>
          <a:p>
            <a:pPr marL="257175" indent="-257175" algn="l">
              <a:buFontTx/>
              <a:buChar char="-"/>
            </a:pPr>
            <a:r>
              <a:rPr lang="sl-SI" sz="1800" dirty="0">
                <a:latin typeface="Arial Nova Light" panose="020B0304020202020204" pitchFamily="34" charset="0"/>
              </a:rPr>
              <a:t>Velik delež ne</a:t>
            </a:r>
            <a:r>
              <a:rPr lang="en-GB" sz="1800" dirty="0">
                <a:latin typeface="Arial Nova Light" panose="020B0304020202020204" pitchFamily="34" charset="0"/>
              </a:rPr>
              <a:t>-</a:t>
            </a:r>
            <a:r>
              <a:rPr lang="sl-SI" sz="1800" dirty="0">
                <a:latin typeface="Arial Nova Light" panose="020B0304020202020204" pitchFamily="34" charset="0"/>
              </a:rPr>
              <a:t>upravljanih populacij z deležem &gt;50%</a:t>
            </a:r>
          </a:p>
          <a:p>
            <a:pPr marL="257175" indent="-257175" algn="l">
              <a:buFontTx/>
              <a:buChar char="-"/>
            </a:pPr>
            <a:endParaRPr lang="sl-SI" sz="1800" dirty="0">
              <a:latin typeface="Arial Nova Light" panose="020B0304020202020204" pitchFamily="34" charset="0"/>
            </a:endParaRPr>
          </a:p>
          <a:p>
            <a:pPr marL="257175" indent="-257175" algn="l">
              <a:buFontTx/>
              <a:buChar char="-"/>
            </a:pPr>
            <a:endParaRPr lang="sl-SI" sz="1800" dirty="0">
              <a:latin typeface="Arial Nova Light" panose="020B0304020202020204" pitchFamily="34" charset="0"/>
            </a:endParaRPr>
          </a:p>
          <a:p>
            <a:pPr marL="257175" indent="-257175" algn="l">
              <a:buFontTx/>
              <a:buChar char="-"/>
            </a:pPr>
            <a:endParaRPr lang="sl-SI" sz="1800" dirty="0">
              <a:latin typeface="Arial Nova Light" panose="020B0304020202020204" pitchFamily="34" charset="0"/>
            </a:endParaRPr>
          </a:p>
        </p:txBody>
      </p:sp>
      <p:cxnSp>
        <p:nvCxnSpPr>
          <p:cNvPr id="20" name="Raven puščični povezovalnik 19">
            <a:extLst>
              <a:ext uri="{FF2B5EF4-FFF2-40B4-BE49-F238E27FC236}">
                <a16:creationId xmlns:a16="http://schemas.microsoft.com/office/drawing/2014/main" id="{02E698BF-9E2A-A3CB-E357-5CEBE8EF775C}"/>
              </a:ext>
            </a:extLst>
          </p:cNvPr>
          <p:cNvCxnSpPr>
            <a:cxnSpLocks/>
          </p:cNvCxnSpPr>
          <p:nvPr/>
        </p:nvCxnSpPr>
        <p:spPr>
          <a:xfrm>
            <a:off x="733647" y="549534"/>
            <a:ext cx="212822" cy="45020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PoljeZBesedilom 20">
            <a:extLst>
              <a:ext uri="{FF2B5EF4-FFF2-40B4-BE49-F238E27FC236}">
                <a16:creationId xmlns:a16="http://schemas.microsoft.com/office/drawing/2014/main" id="{46CD0B1B-3D82-06BD-EC21-0E157BC163A2}"/>
              </a:ext>
            </a:extLst>
          </p:cNvPr>
          <p:cNvSpPr txBox="1"/>
          <p:nvPr/>
        </p:nvSpPr>
        <p:spPr>
          <a:xfrm>
            <a:off x="143672" y="241757"/>
            <a:ext cx="15256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>
                <a:latin typeface="Arial Nova Light" panose="020B0304020202020204" pitchFamily="34" charset="0"/>
              </a:rPr>
              <a:t>1 </a:t>
            </a:r>
            <a:r>
              <a:rPr lang="en-GB" sz="1400" dirty="0" err="1">
                <a:latin typeface="Arial Nova Light" panose="020B0304020202020204" pitchFamily="34" charset="0"/>
              </a:rPr>
              <a:t>populacija</a:t>
            </a:r>
            <a:endParaRPr lang="en-SI" sz="1400" dirty="0"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22112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ED1C9C52-8BD4-934E-544E-A84C131A3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72" y="197159"/>
            <a:ext cx="6172188" cy="6463682"/>
          </a:xfrm>
          <a:prstGeom prst="rect">
            <a:avLst/>
          </a:prstGeom>
        </p:spPr>
      </p:pic>
      <p:pic>
        <p:nvPicPr>
          <p:cNvPr id="6" name="Slika 5">
            <a:extLst>
              <a:ext uri="{FF2B5EF4-FFF2-40B4-BE49-F238E27FC236}">
                <a16:creationId xmlns:a16="http://schemas.microsoft.com/office/drawing/2014/main" id="{6D2C5374-756B-2442-EBF4-E9CCEBA4F8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4494" y="147854"/>
            <a:ext cx="1232592" cy="2612254"/>
          </a:xfrm>
          <a:prstGeom prst="rect">
            <a:avLst/>
          </a:prstGeom>
        </p:spPr>
      </p:pic>
      <p:pic>
        <p:nvPicPr>
          <p:cNvPr id="8" name="Slika 7">
            <a:extLst>
              <a:ext uri="{FF2B5EF4-FFF2-40B4-BE49-F238E27FC236}">
                <a16:creationId xmlns:a16="http://schemas.microsoft.com/office/drawing/2014/main" id="{C2E06E92-41E2-236C-8150-DFD682CE042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194" y="197159"/>
            <a:ext cx="1232592" cy="2350052"/>
          </a:xfrm>
          <a:prstGeom prst="rect">
            <a:avLst/>
          </a:prstGeom>
        </p:spPr>
      </p:pic>
      <p:pic>
        <p:nvPicPr>
          <p:cNvPr id="10" name="Slika 9" descr="Slika, ki vsebuje besede besedilo, nepremičen&#10;&#10;Opis je samodejno ustvarjen">
            <a:extLst>
              <a:ext uri="{FF2B5EF4-FFF2-40B4-BE49-F238E27FC236}">
                <a16:creationId xmlns:a16="http://schemas.microsoft.com/office/drawing/2014/main" id="{3328F351-C968-4A03-E26D-C60E8795B3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137" y="3180274"/>
            <a:ext cx="881379" cy="2794615"/>
          </a:xfrm>
          <a:prstGeom prst="rect">
            <a:avLst/>
          </a:prstGeom>
        </p:spPr>
      </p:pic>
      <p:pic>
        <p:nvPicPr>
          <p:cNvPr id="12" name="Slika 11">
            <a:extLst>
              <a:ext uri="{FF2B5EF4-FFF2-40B4-BE49-F238E27FC236}">
                <a16:creationId xmlns:a16="http://schemas.microsoft.com/office/drawing/2014/main" id="{856FF1EE-9560-E757-917F-B37B23A496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92676" y="3244102"/>
            <a:ext cx="2303484" cy="2626780"/>
          </a:xfrm>
          <a:prstGeom prst="rect">
            <a:avLst/>
          </a:prstGeom>
        </p:spPr>
      </p:pic>
      <p:pic>
        <p:nvPicPr>
          <p:cNvPr id="14" name="Slika 13">
            <a:extLst>
              <a:ext uri="{FF2B5EF4-FFF2-40B4-BE49-F238E27FC236}">
                <a16:creationId xmlns:a16="http://schemas.microsoft.com/office/drawing/2014/main" id="{A963C208-70FC-39F5-1D42-227183BD76F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401" y="147854"/>
            <a:ext cx="1622234" cy="2730764"/>
          </a:xfrm>
          <a:prstGeom prst="rect">
            <a:avLst/>
          </a:prstGeom>
        </p:spPr>
      </p:pic>
      <p:pic>
        <p:nvPicPr>
          <p:cNvPr id="16" name="Slika 15">
            <a:extLst>
              <a:ext uri="{FF2B5EF4-FFF2-40B4-BE49-F238E27FC236}">
                <a16:creationId xmlns:a16="http://schemas.microsoft.com/office/drawing/2014/main" id="{6385CFCA-5F61-4BD3-3CB3-874C2F36FBC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6692" y="3207572"/>
            <a:ext cx="1838243" cy="2740021"/>
          </a:xfrm>
          <a:prstGeom prst="rect">
            <a:avLst/>
          </a:prstGeom>
        </p:spPr>
      </p:pic>
      <p:sp>
        <p:nvSpPr>
          <p:cNvPr id="18" name="Prostoročno: oblika 17">
            <a:extLst>
              <a:ext uri="{FF2B5EF4-FFF2-40B4-BE49-F238E27FC236}">
                <a16:creationId xmlns:a16="http://schemas.microsoft.com/office/drawing/2014/main" id="{CDC8067B-7590-5981-78C9-814D7BA56A80}"/>
              </a:ext>
            </a:extLst>
          </p:cNvPr>
          <p:cNvSpPr/>
          <p:nvPr/>
        </p:nvSpPr>
        <p:spPr>
          <a:xfrm rot="21271297">
            <a:off x="7580817" y="6011371"/>
            <a:ext cx="572568" cy="452927"/>
          </a:xfrm>
          <a:custGeom>
            <a:avLst/>
            <a:gdLst>
              <a:gd name="connsiteX0" fmla="*/ 0 w 572568"/>
              <a:gd name="connsiteY0" fmla="*/ 188007 h 452927"/>
              <a:gd name="connsiteX1" fmla="*/ 76912 w 572568"/>
              <a:gd name="connsiteY1" fmla="*/ 299102 h 452927"/>
              <a:gd name="connsiteX2" fmla="*/ 85458 w 572568"/>
              <a:gd name="connsiteY2" fmla="*/ 341831 h 452927"/>
              <a:gd name="connsiteX3" fmla="*/ 111095 w 572568"/>
              <a:gd name="connsiteY3" fmla="*/ 393106 h 452927"/>
              <a:gd name="connsiteX4" fmla="*/ 136733 w 572568"/>
              <a:gd name="connsiteY4" fmla="*/ 427289 h 452927"/>
              <a:gd name="connsiteX5" fmla="*/ 153824 w 572568"/>
              <a:gd name="connsiteY5" fmla="*/ 452927 h 452927"/>
              <a:gd name="connsiteX6" fmla="*/ 188008 w 572568"/>
              <a:gd name="connsiteY6" fmla="*/ 376015 h 452927"/>
              <a:gd name="connsiteX7" fmla="*/ 470019 w 572568"/>
              <a:gd name="connsiteY7" fmla="*/ 59820 h 452927"/>
              <a:gd name="connsiteX8" fmla="*/ 495656 w 572568"/>
              <a:gd name="connsiteY8" fmla="*/ 51274 h 452927"/>
              <a:gd name="connsiteX9" fmla="*/ 572568 w 572568"/>
              <a:gd name="connsiteY9" fmla="*/ 0 h 45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568" h="452927">
                <a:moveTo>
                  <a:pt x="0" y="188007"/>
                </a:moveTo>
                <a:cubicBezTo>
                  <a:pt x="67642" y="274975"/>
                  <a:pt x="45296" y="235869"/>
                  <a:pt x="76912" y="299102"/>
                </a:cubicBezTo>
                <a:cubicBezTo>
                  <a:pt x="79761" y="313345"/>
                  <a:pt x="80494" y="328180"/>
                  <a:pt x="85458" y="341831"/>
                </a:cubicBezTo>
                <a:cubicBezTo>
                  <a:pt x="91988" y="359790"/>
                  <a:pt x="101263" y="376720"/>
                  <a:pt x="111095" y="393106"/>
                </a:cubicBezTo>
                <a:cubicBezTo>
                  <a:pt x="118423" y="405319"/>
                  <a:pt x="128454" y="415699"/>
                  <a:pt x="136733" y="427289"/>
                </a:cubicBezTo>
                <a:cubicBezTo>
                  <a:pt x="142703" y="435647"/>
                  <a:pt x="148127" y="444381"/>
                  <a:pt x="153824" y="452927"/>
                </a:cubicBezTo>
                <a:cubicBezTo>
                  <a:pt x="165219" y="427290"/>
                  <a:pt x="172946" y="399684"/>
                  <a:pt x="188008" y="376015"/>
                </a:cubicBezTo>
                <a:cubicBezTo>
                  <a:pt x="235037" y="302112"/>
                  <a:pt x="436038" y="71147"/>
                  <a:pt x="470019" y="59820"/>
                </a:cubicBezTo>
                <a:cubicBezTo>
                  <a:pt x="478565" y="56971"/>
                  <a:pt x="487875" y="55813"/>
                  <a:pt x="495656" y="51274"/>
                </a:cubicBezTo>
                <a:cubicBezTo>
                  <a:pt x="522271" y="35749"/>
                  <a:pt x="572568" y="0"/>
                  <a:pt x="57256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9" name="Prostoročno: oblika 18">
            <a:extLst>
              <a:ext uri="{FF2B5EF4-FFF2-40B4-BE49-F238E27FC236}">
                <a16:creationId xmlns:a16="http://schemas.microsoft.com/office/drawing/2014/main" id="{50D455DE-F1FD-F287-29AD-7BF852F37AA1}"/>
              </a:ext>
            </a:extLst>
          </p:cNvPr>
          <p:cNvSpPr/>
          <p:nvPr/>
        </p:nvSpPr>
        <p:spPr>
          <a:xfrm rot="21271297">
            <a:off x="11574882" y="2722631"/>
            <a:ext cx="572568" cy="452927"/>
          </a:xfrm>
          <a:custGeom>
            <a:avLst/>
            <a:gdLst>
              <a:gd name="connsiteX0" fmla="*/ 0 w 572568"/>
              <a:gd name="connsiteY0" fmla="*/ 188007 h 452927"/>
              <a:gd name="connsiteX1" fmla="*/ 76912 w 572568"/>
              <a:gd name="connsiteY1" fmla="*/ 299102 h 452927"/>
              <a:gd name="connsiteX2" fmla="*/ 85458 w 572568"/>
              <a:gd name="connsiteY2" fmla="*/ 341831 h 452927"/>
              <a:gd name="connsiteX3" fmla="*/ 111095 w 572568"/>
              <a:gd name="connsiteY3" fmla="*/ 393106 h 452927"/>
              <a:gd name="connsiteX4" fmla="*/ 136733 w 572568"/>
              <a:gd name="connsiteY4" fmla="*/ 427289 h 452927"/>
              <a:gd name="connsiteX5" fmla="*/ 153824 w 572568"/>
              <a:gd name="connsiteY5" fmla="*/ 452927 h 452927"/>
              <a:gd name="connsiteX6" fmla="*/ 188008 w 572568"/>
              <a:gd name="connsiteY6" fmla="*/ 376015 h 452927"/>
              <a:gd name="connsiteX7" fmla="*/ 470019 w 572568"/>
              <a:gd name="connsiteY7" fmla="*/ 59820 h 452927"/>
              <a:gd name="connsiteX8" fmla="*/ 495656 w 572568"/>
              <a:gd name="connsiteY8" fmla="*/ 51274 h 452927"/>
              <a:gd name="connsiteX9" fmla="*/ 572568 w 572568"/>
              <a:gd name="connsiteY9" fmla="*/ 0 h 45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568" h="452927">
                <a:moveTo>
                  <a:pt x="0" y="188007"/>
                </a:moveTo>
                <a:cubicBezTo>
                  <a:pt x="67642" y="274975"/>
                  <a:pt x="45296" y="235869"/>
                  <a:pt x="76912" y="299102"/>
                </a:cubicBezTo>
                <a:cubicBezTo>
                  <a:pt x="79761" y="313345"/>
                  <a:pt x="80494" y="328180"/>
                  <a:pt x="85458" y="341831"/>
                </a:cubicBezTo>
                <a:cubicBezTo>
                  <a:pt x="91988" y="359790"/>
                  <a:pt x="101263" y="376720"/>
                  <a:pt x="111095" y="393106"/>
                </a:cubicBezTo>
                <a:cubicBezTo>
                  <a:pt x="118423" y="405319"/>
                  <a:pt x="128454" y="415699"/>
                  <a:pt x="136733" y="427289"/>
                </a:cubicBezTo>
                <a:cubicBezTo>
                  <a:pt x="142703" y="435647"/>
                  <a:pt x="148127" y="444381"/>
                  <a:pt x="153824" y="452927"/>
                </a:cubicBezTo>
                <a:cubicBezTo>
                  <a:pt x="165219" y="427290"/>
                  <a:pt x="172946" y="399684"/>
                  <a:pt x="188008" y="376015"/>
                </a:cubicBezTo>
                <a:cubicBezTo>
                  <a:pt x="235037" y="302112"/>
                  <a:pt x="436038" y="71147"/>
                  <a:pt x="470019" y="59820"/>
                </a:cubicBezTo>
                <a:cubicBezTo>
                  <a:pt x="478565" y="56971"/>
                  <a:pt x="487875" y="55813"/>
                  <a:pt x="495656" y="51274"/>
                </a:cubicBezTo>
                <a:cubicBezTo>
                  <a:pt x="522271" y="35749"/>
                  <a:pt x="572568" y="0"/>
                  <a:pt x="57256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20" name="Prostoročno: oblika 19">
            <a:extLst>
              <a:ext uri="{FF2B5EF4-FFF2-40B4-BE49-F238E27FC236}">
                <a16:creationId xmlns:a16="http://schemas.microsoft.com/office/drawing/2014/main" id="{0D0008D4-ACE4-C7E9-EEEB-775730E45E3D}"/>
              </a:ext>
            </a:extLst>
          </p:cNvPr>
          <p:cNvSpPr/>
          <p:nvPr/>
        </p:nvSpPr>
        <p:spPr>
          <a:xfrm rot="21271297">
            <a:off x="7811217" y="2690867"/>
            <a:ext cx="572568" cy="452927"/>
          </a:xfrm>
          <a:custGeom>
            <a:avLst/>
            <a:gdLst>
              <a:gd name="connsiteX0" fmla="*/ 0 w 572568"/>
              <a:gd name="connsiteY0" fmla="*/ 188007 h 452927"/>
              <a:gd name="connsiteX1" fmla="*/ 76912 w 572568"/>
              <a:gd name="connsiteY1" fmla="*/ 299102 h 452927"/>
              <a:gd name="connsiteX2" fmla="*/ 85458 w 572568"/>
              <a:gd name="connsiteY2" fmla="*/ 341831 h 452927"/>
              <a:gd name="connsiteX3" fmla="*/ 111095 w 572568"/>
              <a:gd name="connsiteY3" fmla="*/ 393106 h 452927"/>
              <a:gd name="connsiteX4" fmla="*/ 136733 w 572568"/>
              <a:gd name="connsiteY4" fmla="*/ 427289 h 452927"/>
              <a:gd name="connsiteX5" fmla="*/ 153824 w 572568"/>
              <a:gd name="connsiteY5" fmla="*/ 452927 h 452927"/>
              <a:gd name="connsiteX6" fmla="*/ 188008 w 572568"/>
              <a:gd name="connsiteY6" fmla="*/ 376015 h 452927"/>
              <a:gd name="connsiteX7" fmla="*/ 470019 w 572568"/>
              <a:gd name="connsiteY7" fmla="*/ 59820 h 452927"/>
              <a:gd name="connsiteX8" fmla="*/ 495656 w 572568"/>
              <a:gd name="connsiteY8" fmla="*/ 51274 h 452927"/>
              <a:gd name="connsiteX9" fmla="*/ 572568 w 572568"/>
              <a:gd name="connsiteY9" fmla="*/ 0 h 452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72568" h="452927">
                <a:moveTo>
                  <a:pt x="0" y="188007"/>
                </a:moveTo>
                <a:cubicBezTo>
                  <a:pt x="67642" y="274975"/>
                  <a:pt x="45296" y="235869"/>
                  <a:pt x="76912" y="299102"/>
                </a:cubicBezTo>
                <a:cubicBezTo>
                  <a:pt x="79761" y="313345"/>
                  <a:pt x="80494" y="328180"/>
                  <a:pt x="85458" y="341831"/>
                </a:cubicBezTo>
                <a:cubicBezTo>
                  <a:pt x="91988" y="359790"/>
                  <a:pt x="101263" y="376720"/>
                  <a:pt x="111095" y="393106"/>
                </a:cubicBezTo>
                <a:cubicBezTo>
                  <a:pt x="118423" y="405319"/>
                  <a:pt x="128454" y="415699"/>
                  <a:pt x="136733" y="427289"/>
                </a:cubicBezTo>
                <a:cubicBezTo>
                  <a:pt x="142703" y="435647"/>
                  <a:pt x="148127" y="444381"/>
                  <a:pt x="153824" y="452927"/>
                </a:cubicBezTo>
                <a:cubicBezTo>
                  <a:pt x="165219" y="427290"/>
                  <a:pt x="172946" y="399684"/>
                  <a:pt x="188008" y="376015"/>
                </a:cubicBezTo>
                <a:cubicBezTo>
                  <a:pt x="235037" y="302112"/>
                  <a:pt x="436038" y="71147"/>
                  <a:pt x="470019" y="59820"/>
                </a:cubicBezTo>
                <a:cubicBezTo>
                  <a:pt x="478565" y="56971"/>
                  <a:pt x="487875" y="55813"/>
                  <a:pt x="495656" y="51274"/>
                </a:cubicBezTo>
                <a:cubicBezTo>
                  <a:pt x="522271" y="35749"/>
                  <a:pt x="572568" y="0"/>
                  <a:pt x="572568" y="0"/>
                </a:cubicBezTo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grpSp>
        <p:nvGrpSpPr>
          <p:cNvPr id="24" name="Skupina 23">
            <a:extLst>
              <a:ext uri="{FF2B5EF4-FFF2-40B4-BE49-F238E27FC236}">
                <a16:creationId xmlns:a16="http://schemas.microsoft.com/office/drawing/2014/main" id="{58F9B511-AF85-E964-8FF8-A382BE3E69AB}"/>
              </a:ext>
            </a:extLst>
          </p:cNvPr>
          <p:cNvGrpSpPr/>
          <p:nvPr/>
        </p:nvGrpSpPr>
        <p:grpSpPr>
          <a:xfrm>
            <a:off x="9242637" y="5986038"/>
            <a:ext cx="384562" cy="470202"/>
            <a:chOff x="9690930" y="2384093"/>
            <a:chExt cx="384562" cy="470202"/>
          </a:xfrm>
        </p:grpSpPr>
        <p:sp>
          <p:nvSpPr>
            <p:cNvPr id="22" name="Prostoročno: oblika 21">
              <a:extLst>
                <a:ext uri="{FF2B5EF4-FFF2-40B4-BE49-F238E27FC236}">
                  <a16:creationId xmlns:a16="http://schemas.microsoft.com/office/drawing/2014/main" id="{AEA423E5-1D79-962D-B31C-5E9945C3E64F}"/>
                </a:ext>
              </a:extLst>
            </p:cNvPr>
            <p:cNvSpPr/>
            <p:nvPr/>
          </p:nvSpPr>
          <p:spPr>
            <a:xfrm>
              <a:off x="9690931" y="2392822"/>
              <a:ext cx="384561" cy="461473"/>
            </a:xfrm>
            <a:custGeom>
              <a:avLst/>
              <a:gdLst>
                <a:gd name="connsiteX0" fmla="*/ 0 w 384561"/>
                <a:gd name="connsiteY0" fmla="*/ 461473 h 461473"/>
                <a:gd name="connsiteX1" fmla="*/ 42729 w 384561"/>
                <a:gd name="connsiteY1" fmla="*/ 435836 h 461473"/>
                <a:gd name="connsiteX2" fmla="*/ 179462 w 384561"/>
                <a:gd name="connsiteY2" fmla="*/ 247828 h 461473"/>
                <a:gd name="connsiteX3" fmla="*/ 273465 w 384561"/>
                <a:gd name="connsiteY3" fmla="*/ 111096 h 461473"/>
                <a:gd name="connsiteX4" fmla="*/ 350377 w 384561"/>
                <a:gd name="connsiteY4" fmla="*/ 34184 h 461473"/>
                <a:gd name="connsiteX5" fmla="*/ 384561 w 384561"/>
                <a:gd name="connsiteY5" fmla="*/ 0 h 46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4561" h="461473">
                  <a:moveTo>
                    <a:pt x="0" y="461473"/>
                  </a:moveTo>
                  <a:cubicBezTo>
                    <a:pt x="14243" y="452927"/>
                    <a:pt x="30524" y="447102"/>
                    <a:pt x="42729" y="435836"/>
                  </a:cubicBezTo>
                  <a:cubicBezTo>
                    <a:pt x="118570" y="365829"/>
                    <a:pt x="120261" y="338187"/>
                    <a:pt x="179462" y="247828"/>
                  </a:cubicBezTo>
                  <a:cubicBezTo>
                    <a:pt x="209773" y="201564"/>
                    <a:pt x="241880" y="156500"/>
                    <a:pt x="273465" y="111096"/>
                  </a:cubicBezTo>
                  <a:cubicBezTo>
                    <a:pt x="321593" y="41911"/>
                    <a:pt x="295319" y="61712"/>
                    <a:pt x="350377" y="34184"/>
                  </a:cubicBezTo>
                  <a:lnTo>
                    <a:pt x="384561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23" name="Prostoročno: oblika 22">
              <a:extLst>
                <a:ext uri="{FF2B5EF4-FFF2-40B4-BE49-F238E27FC236}">
                  <a16:creationId xmlns:a16="http://schemas.microsoft.com/office/drawing/2014/main" id="{B8D2E069-7A7F-CD63-D3CC-1DAF0EDC3E5A}"/>
                </a:ext>
              </a:extLst>
            </p:cNvPr>
            <p:cNvSpPr/>
            <p:nvPr/>
          </p:nvSpPr>
          <p:spPr>
            <a:xfrm flipH="1">
              <a:off x="9690930" y="2384093"/>
              <a:ext cx="384561" cy="461473"/>
            </a:xfrm>
            <a:custGeom>
              <a:avLst/>
              <a:gdLst>
                <a:gd name="connsiteX0" fmla="*/ 0 w 384561"/>
                <a:gd name="connsiteY0" fmla="*/ 461473 h 461473"/>
                <a:gd name="connsiteX1" fmla="*/ 42729 w 384561"/>
                <a:gd name="connsiteY1" fmla="*/ 435836 h 461473"/>
                <a:gd name="connsiteX2" fmla="*/ 179462 w 384561"/>
                <a:gd name="connsiteY2" fmla="*/ 247828 h 461473"/>
                <a:gd name="connsiteX3" fmla="*/ 273465 w 384561"/>
                <a:gd name="connsiteY3" fmla="*/ 111096 h 461473"/>
                <a:gd name="connsiteX4" fmla="*/ 350377 w 384561"/>
                <a:gd name="connsiteY4" fmla="*/ 34184 h 461473"/>
                <a:gd name="connsiteX5" fmla="*/ 384561 w 384561"/>
                <a:gd name="connsiteY5" fmla="*/ 0 h 46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4561" h="461473">
                  <a:moveTo>
                    <a:pt x="0" y="461473"/>
                  </a:moveTo>
                  <a:cubicBezTo>
                    <a:pt x="14243" y="452927"/>
                    <a:pt x="30524" y="447102"/>
                    <a:pt x="42729" y="435836"/>
                  </a:cubicBezTo>
                  <a:cubicBezTo>
                    <a:pt x="118570" y="365829"/>
                    <a:pt x="120261" y="338187"/>
                    <a:pt x="179462" y="247828"/>
                  </a:cubicBezTo>
                  <a:cubicBezTo>
                    <a:pt x="209773" y="201564"/>
                    <a:pt x="241880" y="156500"/>
                    <a:pt x="273465" y="111096"/>
                  </a:cubicBezTo>
                  <a:cubicBezTo>
                    <a:pt x="321593" y="41911"/>
                    <a:pt x="295319" y="61712"/>
                    <a:pt x="350377" y="34184"/>
                  </a:cubicBezTo>
                  <a:lnTo>
                    <a:pt x="384561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</p:grp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76798F5C-E1BE-0A9E-3F34-B83A90DAEA2F}"/>
              </a:ext>
            </a:extLst>
          </p:cNvPr>
          <p:cNvGrpSpPr/>
          <p:nvPr/>
        </p:nvGrpSpPr>
        <p:grpSpPr>
          <a:xfrm>
            <a:off x="11374501" y="5964369"/>
            <a:ext cx="384562" cy="470202"/>
            <a:chOff x="9690930" y="2384093"/>
            <a:chExt cx="384562" cy="470202"/>
          </a:xfrm>
        </p:grpSpPr>
        <p:sp>
          <p:nvSpPr>
            <p:cNvPr id="26" name="Prostoročno: oblika 25">
              <a:extLst>
                <a:ext uri="{FF2B5EF4-FFF2-40B4-BE49-F238E27FC236}">
                  <a16:creationId xmlns:a16="http://schemas.microsoft.com/office/drawing/2014/main" id="{8A377E30-DE94-3043-6A3C-2952F954E575}"/>
                </a:ext>
              </a:extLst>
            </p:cNvPr>
            <p:cNvSpPr/>
            <p:nvPr/>
          </p:nvSpPr>
          <p:spPr>
            <a:xfrm>
              <a:off x="9690931" y="2392822"/>
              <a:ext cx="384561" cy="461473"/>
            </a:xfrm>
            <a:custGeom>
              <a:avLst/>
              <a:gdLst>
                <a:gd name="connsiteX0" fmla="*/ 0 w 384561"/>
                <a:gd name="connsiteY0" fmla="*/ 461473 h 461473"/>
                <a:gd name="connsiteX1" fmla="*/ 42729 w 384561"/>
                <a:gd name="connsiteY1" fmla="*/ 435836 h 461473"/>
                <a:gd name="connsiteX2" fmla="*/ 179462 w 384561"/>
                <a:gd name="connsiteY2" fmla="*/ 247828 h 461473"/>
                <a:gd name="connsiteX3" fmla="*/ 273465 w 384561"/>
                <a:gd name="connsiteY3" fmla="*/ 111096 h 461473"/>
                <a:gd name="connsiteX4" fmla="*/ 350377 w 384561"/>
                <a:gd name="connsiteY4" fmla="*/ 34184 h 461473"/>
                <a:gd name="connsiteX5" fmla="*/ 384561 w 384561"/>
                <a:gd name="connsiteY5" fmla="*/ 0 h 46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4561" h="461473">
                  <a:moveTo>
                    <a:pt x="0" y="461473"/>
                  </a:moveTo>
                  <a:cubicBezTo>
                    <a:pt x="14243" y="452927"/>
                    <a:pt x="30524" y="447102"/>
                    <a:pt x="42729" y="435836"/>
                  </a:cubicBezTo>
                  <a:cubicBezTo>
                    <a:pt x="118570" y="365829"/>
                    <a:pt x="120261" y="338187"/>
                    <a:pt x="179462" y="247828"/>
                  </a:cubicBezTo>
                  <a:cubicBezTo>
                    <a:pt x="209773" y="201564"/>
                    <a:pt x="241880" y="156500"/>
                    <a:pt x="273465" y="111096"/>
                  </a:cubicBezTo>
                  <a:cubicBezTo>
                    <a:pt x="321593" y="41911"/>
                    <a:pt x="295319" y="61712"/>
                    <a:pt x="350377" y="34184"/>
                  </a:cubicBezTo>
                  <a:lnTo>
                    <a:pt x="384561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  <p:sp>
          <p:nvSpPr>
            <p:cNvPr id="27" name="Prostoročno: oblika 26">
              <a:extLst>
                <a:ext uri="{FF2B5EF4-FFF2-40B4-BE49-F238E27FC236}">
                  <a16:creationId xmlns:a16="http://schemas.microsoft.com/office/drawing/2014/main" id="{276AD7B8-9660-1EA3-1E9D-92A6A3D8C6BD}"/>
                </a:ext>
              </a:extLst>
            </p:cNvPr>
            <p:cNvSpPr/>
            <p:nvPr/>
          </p:nvSpPr>
          <p:spPr>
            <a:xfrm flipH="1">
              <a:off x="9690930" y="2384093"/>
              <a:ext cx="384561" cy="461473"/>
            </a:xfrm>
            <a:custGeom>
              <a:avLst/>
              <a:gdLst>
                <a:gd name="connsiteX0" fmla="*/ 0 w 384561"/>
                <a:gd name="connsiteY0" fmla="*/ 461473 h 461473"/>
                <a:gd name="connsiteX1" fmla="*/ 42729 w 384561"/>
                <a:gd name="connsiteY1" fmla="*/ 435836 h 461473"/>
                <a:gd name="connsiteX2" fmla="*/ 179462 w 384561"/>
                <a:gd name="connsiteY2" fmla="*/ 247828 h 461473"/>
                <a:gd name="connsiteX3" fmla="*/ 273465 w 384561"/>
                <a:gd name="connsiteY3" fmla="*/ 111096 h 461473"/>
                <a:gd name="connsiteX4" fmla="*/ 350377 w 384561"/>
                <a:gd name="connsiteY4" fmla="*/ 34184 h 461473"/>
                <a:gd name="connsiteX5" fmla="*/ 384561 w 384561"/>
                <a:gd name="connsiteY5" fmla="*/ 0 h 4614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384561" h="461473">
                  <a:moveTo>
                    <a:pt x="0" y="461473"/>
                  </a:moveTo>
                  <a:cubicBezTo>
                    <a:pt x="14243" y="452927"/>
                    <a:pt x="30524" y="447102"/>
                    <a:pt x="42729" y="435836"/>
                  </a:cubicBezTo>
                  <a:cubicBezTo>
                    <a:pt x="118570" y="365829"/>
                    <a:pt x="120261" y="338187"/>
                    <a:pt x="179462" y="247828"/>
                  </a:cubicBezTo>
                  <a:cubicBezTo>
                    <a:pt x="209773" y="201564"/>
                    <a:pt x="241880" y="156500"/>
                    <a:pt x="273465" y="111096"/>
                  </a:cubicBezTo>
                  <a:cubicBezTo>
                    <a:pt x="321593" y="41911"/>
                    <a:pt x="295319" y="61712"/>
                    <a:pt x="350377" y="34184"/>
                  </a:cubicBezTo>
                  <a:lnTo>
                    <a:pt x="384561" y="0"/>
                  </a:ln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SI"/>
            </a:p>
          </p:txBody>
        </p:sp>
      </p:grpSp>
      <p:sp>
        <p:nvSpPr>
          <p:cNvPr id="28" name="PoljeZBesedilom 27">
            <a:extLst>
              <a:ext uri="{FF2B5EF4-FFF2-40B4-BE49-F238E27FC236}">
                <a16:creationId xmlns:a16="http://schemas.microsoft.com/office/drawing/2014/main" id="{71411F91-C26C-E9E3-9EB3-7E2FA2E97D75}"/>
              </a:ext>
            </a:extLst>
          </p:cNvPr>
          <p:cNvSpPr txBox="1"/>
          <p:nvPr/>
        </p:nvSpPr>
        <p:spPr>
          <a:xfrm>
            <a:off x="6537549" y="2648311"/>
            <a:ext cx="16737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SAVA BOHINJKA</a:t>
            </a:r>
            <a:endParaRPr lang="en-SI" u="sng" dirty="0"/>
          </a:p>
        </p:txBody>
      </p:sp>
      <p:sp>
        <p:nvSpPr>
          <p:cNvPr id="32" name="Prostoročno: oblika 31">
            <a:extLst>
              <a:ext uri="{FF2B5EF4-FFF2-40B4-BE49-F238E27FC236}">
                <a16:creationId xmlns:a16="http://schemas.microsoft.com/office/drawing/2014/main" id="{118145B8-5E33-7175-4322-6164AC3EA595}"/>
              </a:ext>
            </a:extLst>
          </p:cNvPr>
          <p:cNvSpPr/>
          <p:nvPr/>
        </p:nvSpPr>
        <p:spPr>
          <a:xfrm>
            <a:off x="9198933" y="2690777"/>
            <a:ext cx="384561" cy="453781"/>
          </a:xfrm>
          <a:custGeom>
            <a:avLst/>
            <a:gdLst>
              <a:gd name="connsiteX0" fmla="*/ 196553 w 384561"/>
              <a:gd name="connsiteY0" fmla="*/ 854 h 453781"/>
              <a:gd name="connsiteX1" fmla="*/ 111095 w 384561"/>
              <a:gd name="connsiteY1" fmla="*/ 17945 h 453781"/>
              <a:gd name="connsiteX2" fmla="*/ 25638 w 384561"/>
              <a:gd name="connsiteY2" fmla="*/ 69220 h 453781"/>
              <a:gd name="connsiteX3" fmla="*/ 17092 w 384561"/>
              <a:gd name="connsiteY3" fmla="*/ 103403 h 453781"/>
              <a:gd name="connsiteX4" fmla="*/ 0 w 384561"/>
              <a:gd name="connsiteY4" fmla="*/ 180316 h 453781"/>
              <a:gd name="connsiteX5" fmla="*/ 8546 w 384561"/>
              <a:gd name="connsiteY5" fmla="*/ 265773 h 453781"/>
              <a:gd name="connsiteX6" fmla="*/ 17092 w 384561"/>
              <a:gd name="connsiteY6" fmla="*/ 308502 h 453781"/>
              <a:gd name="connsiteX7" fmla="*/ 59821 w 384561"/>
              <a:gd name="connsiteY7" fmla="*/ 368323 h 453781"/>
              <a:gd name="connsiteX8" fmla="*/ 136733 w 384561"/>
              <a:gd name="connsiteY8" fmla="*/ 453781 h 453781"/>
              <a:gd name="connsiteX9" fmla="*/ 222191 w 384561"/>
              <a:gd name="connsiteY9" fmla="*/ 419598 h 453781"/>
              <a:gd name="connsiteX10" fmla="*/ 256374 w 384561"/>
              <a:gd name="connsiteY10" fmla="*/ 376869 h 453781"/>
              <a:gd name="connsiteX11" fmla="*/ 299103 w 384561"/>
              <a:gd name="connsiteY11" fmla="*/ 351231 h 453781"/>
              <a:gd name="connsiteX12" fmla="*/ 341832 w 384561"/>
              <a:gd name="connsiteY12" fmla="*/ 299957 h 453781"/>
              <a:gd name="connsiteX13" fmla="*/ 376015 w 384561"/>
              <a:gd name="connsiteY13" fmla="*/ 265773 h 453781"/>
              <a:gd name="connsiteX14" fmla="*/ 384561 w 384561"/>
              <a:gd name="connsiteY14" fmla="*/ 180316 h 453781"/>
              <a:gd name="connsiteX15" fmla="*/ 376015 w 384561"/>
              <a:gd name="connsiteY15" fmla="*/ 137587 h 453781"/>
              <a:gd name="connsiteX16" fmla="*/ 307649 w 384561"/>
              <a:gd name="connsiteY16" fmla="*/ 86312 h 453781"/>
              <a:gd name="connsiteX17" fmla="*/ 273466 w 384561"/>
              <a:gd name="connsiteY17" fmla="*/ 77766 h 453781"/>
              <a:gd name="connsiteX18" fmla="*/ 213645 w 384561"/>
              <a:gd name="connsiteY18" fmla="*/ 43583 h 453781"/>
              <a:gd name="connsiteX19" fmla="*/ 196553 w 384561"/>
              <a:gd name="connsiteY19" fmla="*/ 854 h 4537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84561" h="453781">
                <a:moveTo>
                  <a:pt x="196553" y="854"/>
                </a:moveTo>
                <a:cubicBezTo>
                  <a:pt x="179461" y="-3419"/>
                  <a:pt x="138823" y="9280"/>
                  <a:pt x="111095" y="17945"/>
                </a:cubicBezTo>
                <a:cubicBezTo>
                  <a:pt x="74519" y="29375"/>
                  <a:pt x="54658" y="47456"/>
                  <a:pt x="25638" y="69220"/>
                </a:cubicBezTo>
                <a:cubicBezTo>
                  <a:pt x="22789" y="80614"/>
                  <a:pt x="19640" y="91938"/>
                  <a:pt x="17092" y="103403"/>
                </a:cubicBezTo>
                <a:cubicBezTo>
                  <a:pt x="-4610" y="201057"/>
                  <a:pt x="20844" y="96940"/>
                  <a:pt x="0" y="180316"/>
                </a:cubicBezTo>
                <a:cubicBezTo>
                  <a:pt x="2849" y="208802"/>
                  <a:pt x="4762" y="237396"/>
                  <a:pt x="8546" y="265773"/>
                </a:cubicBezTo>
                <a:cubicBezTo>
                  <a:pt x="10466" y="280171"/>
                  <a:pt x="10596" y="295510"/>
                  <a:pt x="17092" y="308502"/>
                </a:cubicBezTo>
                <a:cubicBezTo>
                  <a:pt x="28051" y="330420"/>
                  <a:pt x="44682" y="349054"/>
                  <a:pt x="59821" y="368323"/>
                </a:cubicBezTo>
                <a:cubicBezTo>
                  <a:pt x="95968" y="414329"/>
                  <a:pt x="103105" y="420154"/>
                  <a:pt x="136733" y="453781"/>
                </a:cubicBezTo>
                <a:cubicBezTo>
                  <a:pt x="165219" y="442387"/>
                  <a:pt x="196383" y="436189"/>
                  <a:pt x="222191" y="419598"/>
                </a:cubicBezTo>
                <a:cubicBezTo>
                  <a:pt x="237534" y="409735"/>
                  <a:pt x="242741" y="388987"/>
                  <a:pt x="256374" y="376869"/>
                </a:cubicBezTo>
                <a:cubicBezTo>
                  <a:pt x="268789" y="365834"/>
                  <a:pt x="286757" y="362343"/>
                  <a:pt x="299103" y="351231"/>
                </a:cubicBezTo>
                <a:cubicBezTo>
                  <a:pt x="315640" y="336348"/>
                  <a:pt x="326949" y="316494"/>
                  <a:pt x="341832" y="299957"/>
                </a:cubicBezTo>
                <a:cubicBezTo>
                  <a:pt x="352612" y="287979"/>
                  <a:pt x="364621" y="277168"/>
                  <a:pt x="376015" y="265773"/>
                </a:cubicBezTo>
                <a:cubicBezTo>
                  <a:pt x="378864" y="237287"/>
                  <a:pt x="384561" y="208944"/>
                  <a:pt x="384561" y="180316"/>
                </a:cubicBezTo>
                <a:cubicBezTo>
                  <a:pt x="384561" y="165791"/>
                  <a:pt x="383069" y="150284"/>
                  <a:pt x="376015" y="137587"/>
                </a:cubicBezTo>
                <a:cubicBezTo>
                  <a:pt x="362463" y="113192"/>
                  <a:pt x="332814" y="95749"/>
                  <a:pt x="307649" y="86312"/>
                </a:cubicBezTo>
                <a:cubicBezTo>
                  <a:pt x="296652" y="82188"/>
                  <a:pt x="284860" y="80615"/>
                  <a:pt x="273466" y="77766"/>
                </a:cubicBezTo>
                <a:cubicBezTo>
                  <a:pt x="224759" y="29061"/>
                  <a:pt x="273901" y="69408"/>
                  <a:pt x="213645" y="43583"/>
                </a:cubicBezTo>
                <a:cubicBezTo>
                  <a:pt x="162704" y="21750"/>
                  <a:pt x="213645" y="5127"/>
                  <a:pt x="196553" y="854"/>
                </a:cubicBezTo>
                <a:close/>
              </a:path>
            </a:pathLst>
          </a:cu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0" name="PoljeZBesedilom 29">
            <a:extLst>
              <a:ext uri="{FF2B5EF4-FFF2-40B4-BE49-F238E27FC236}">
                <a16:creationId xmlns:a16="http://schemas.microsoft.com/office/drawing/2014/main" id="{51965CC3-175A-3535-A8A3-2AA05E0B4DD9}"/>
              </a:ext>
            </a:extLst>
          </p:cNvPr>
          <p:cNvSpPr txBox="1"/>
          <p:nvPr/>
        </p:nvSpPr>
        <p:spPr>
          <a:xfrm>
            <a:off x="8758520" y="2655023"/>
            <a:ext cx="7008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SORA</a:t>
            </a:r>
            <a:endParaRPr lang="en-SI" u="sng" dirty="0"/>
          </a:p>
        </p:txBody>
      </p:sp>
      <p:sp>
        <p:nvSpPr>
          <p:cNvPr id="31" name="PoljeZBesedilom 30">
            <a:extLst>
              <a:ext uri="{FF2B5EF4-FFF2-40B4-BE49-F238E27FC236}">
                <a16:creationId xmlns:a16="http://schemas.microsoft.com/office/drawing/2014/main" id="{6DE23E7E-2D11-CC49-495F-5999F31BB383}"/>
              </a:ext>
            </a:extLst>
          </p:cNvPr>
          <p:cNvSpPr txBox="1"/>
          <p:nvPr/>
        </p:nvSpPr>
        <p:spPr>
          <a:xfrm>
            <a:off x="9643951" y="2639275"/>
            <a:ext cx="25428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TRŽIŠKA BISTRICA &amp; ZZRS</a:t>
            </a:r>
            <a:endParaRPr lang="en-SI" u="sng" dirty="0"/>
          </a:p>
        </p:txBody>
      </p:sp>
      <p:sp>
        <p:nvSpPr>
          <p:cNvPr id="33" name="PoljeZBesedilom 32">
            <a:extLst>
              <a:ext uri="{FF2B5EF4-FFF2-40B4-BE49-F238E27FC236}">
                <a16:creationId xmlns:a16="http://schemas.microsoft.com/office/drawing/2014/main" id="{B7DC5CAC-5697-DD65-997F-EC9090E00850}"/>
              </a:ext>
            </a:extLst>
          </p:cNvPr>
          <p:cNvSpPr txBox="1"/>
          <p:nvPr/>
        </p:nvSpPr>
        <p:spPr>
          <a:xfrm>
            <a:off x="6914212" y="5988090"/>
            <a:ext cx="9528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SAVINJA</a:t>
            </a:r>
            <a:endParaRPr lang="en-SI" u="sng" dirty="0"/>
          </a:p>
        </p:txBody>
      </p:sp>
      <p:sp>
        <p:nvSpPr>
          <p:cNvPr id="34" name="PoljeZBesedilom 33">
            <a:extLst>
              <a:ext uri="{FF2B5EF4-FFF2-40B4-BE49-F238E27FC236}">
                <a16:creationId xmlns:a16="http://schemas.microsoft.com/office/drawing/2014/main" id="{E67F3C98-BA47-6B6D-85C6-E8A2D05CDE0D}"/>
              </a:ext>
            </a:extLst>
          </p:cNvPr>
          <p:cNvSpPr txBox="1"/>
          <p:nvPr/>
        </p:nvSpPr>
        <p:spPr>
          <a:xfrm>
            <a:off x="8554126" y="5974889"/>
            <a:ext cx="10803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KOROŠKA</a:t>
            </a:r>
            <a:endParaRPr lang="en-SI" u="sng" dirty="0"/>
          </a:p>
        </p:txBody>
      </p:sp>
      <p:sp>
        <p:nvSpPr>
          <p:cNvPr id="35" name="PoljeZBesedilom 34">
            <a:extLst>
              <a:ext uri="{FF2B5EF4-FFF2-40B4-BE49-F238E27FC236}">
                <a16:creationId xmlns:a16="http://schemas.microsoft.com/office/drawing/2014/main" id="{E53CB96B-21BD-8027-0684-8E57259FCB5C}"/>
              </a:ext>
            </a:extLst>
          </p:cNvPr>
          <p:cNvSpPr txBox="1"/>
          <p:nvPr/>
        </p:nvSpPr>
        <p:spPr>
          <a:xfrm>
            <a:off x="10006230" y="5970508"/>
            <a:ext cx="218059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SPODNJA SAVA </a:t>
            </a:r>
            <a:br>
              <a:rPr lang="en-GB" u="sng" dirty="0"/>
            </a:br>
            <a:r>
              <a:rPr lang="en-GB" dirty="0"/>
              <a:t>(</a:t>
            </a:r>
            <a:r>
              <a:rPr lang="en-GB" dirty="0" err="1"/>
              <a:t>brez</a:t>
            </a:r>
            <a:r>
              <a:rPr lang="en-GB" dirty="0"/>
              <a:t> </a:t>
            </a:r>
            <a:r>
              <a:rPr lang="en-GB" dirty="0" err="1"/>
              <a:t>čistih</a:t>
            </a:r>
            <a:r>
              <a:rPr lang="en-GB" dirty="0"/>
              <a:t> </a:t>
            </a:r>
            <a:r>
              <a:rPr lang="en-GB" dirty="0" err="1"/>
              <a:t>populacij</a:t>
            </a:r>
            <a:r>
              <a:rPr lang="en-GB" dirty="0"/>
              <a:t>)</a:t>
            </a:r>
            <a:endParaRPr lang="en-SI" dirty="0"/>
          </a:p>
        </p:txBody>
      </p:sp>
      <p:sp>
        <p:nvSpPr>
          <p:cNvPr id="36" name="Puščica: desno 35">
            <a:extLst>
              <a:ext uri="{FF2B5EF4-FFF2-40B4-BE49-F238E27FC236}">
                <a16:creationId xmlns:a16="http://schemas.microsoft.com/office/drawing/2014/main" id="{6EEEA1F4-9978-DB7F-C873-C2A302E31F48}"/>
              </a:ext>
            </a:extLst>
          </p:cNvPr>
          <p:cNvSpPr/>
          <p:nvPr/>
        </p:nvSpPr>
        <p:spPr>
          <a:xfrm>
            <a:off x="7325833" y="4040372"/>
            <a:ext cx="350874" cy="25518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37" name="Je enako 36">
            <a:extLst>
              <a:ext uri="{FF2B5EF4-FFF2-40B4-BE49-F238E27FC236}">
                <a16:creationId xmlns:a16="http://schemas.microsoft.com/office/drawing/2014/main" id="{5CF0790D-E1A8-ECB0-6195-41DD46B0B9B3}"/>
              </a:ext>
            </a:extLst>
          </p:cNvPr>
          <p:cNvSpPr/>
          <p:nvPr/>
        </p:nvSpPr>
        <p:spPr>
          <a:xfrm>
            <a:off x="7255652" y="965038"/>
            <a:ext cx="270009" cy="265814"/>
          </a:xfrm>
          <a:prstGeom prst="mathEqua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367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lika 3">
            <a:extLst>
              <a:ext uri="{FF2B5EF4-FFF2-40B4-BE49-F238E27FC236}">
                <a16:creationId xmlns:a16="http://schemas.microsoft.com/office/drawing/2014/main" id="{ED1C9C52-8BD4-934E-544E-A84C131A34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672" y="197159"/>
            <a:ext cx="6172188" cy="6463682"/>
          </a:xfrm>
          <a:prstGeom prst="rect">
            <a:avLst/>
          </a:prstGeom>
        </p:spPr>
      </p:pic>
      <p:pic>
        <p:nvPicPr>
          <p:cNvPr id="3" name="Slika 2">
            <a:extLst>
              <a:ext uri="{FF2B5EF4-FFF2-40B4-BE49-F238E27FC236}">
                <a16:creationId xmlns:a16="http://schemas.microsoft.com/office/drawing/2014/main" id="{3DB08129-743A-98D7-F789-8068B5CF5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4793" y="290008"/>
            <a:ext cx="3672915" cy="2872944"/>
          </a:xfrm>
          <a:prstGeom prst="rect">
            <a:avLst/>
          </a:prstGeom>
        </p:spPr>
      </p:pic>
      <p:pic>
        <p:nvPicPr>
          <p:cNvPr id="7" name="Slika 6">
            <a:extLst>
              <a:ext uri="{FF2B5EF4-FFF2-40B4-BE49-F238E27FC236}">
                <a16:creationId xmlns:a16="http://schemas.microsoft.com/office/drawing/2014/main" id="{6F21D95F-FA5D-6794-12C1-AAB7B56143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9862" y="3725672"/>
            <a:ext cx="4616887" cy="2820673"/>
          </a:xfrm>
          <a:prstGeom prst="rect">
            <a:avLst/>
          </a:prstGeom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8DBAE9DC-90F6-FE60-C03B-612E82907605}"/>
              </a:ext>
            </a:extLst>
          </p:cNvPr>
          <p:cNvSpPr txBox="1"/>
          <p:nvPr/>
        </p:nvSpPr>
        <p:spPr>
          <a:xfrm>
            <a:off x="6363027" y="131879"/>
            <a:ext cx="2429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NOVE PLEMENSKE JATE:</a:t>
            </a:r>
            <a:endParaRPr lang="en-SI" u="sng" dirty="0"/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D4E99DA6-9F3F-37BD-0819-4BA09D915D6A}"/>
              </a:ext>
            </a:extLst>
          </p:cNvPr>
          <p:cNvSpPr txBox="1"/>
          <p:nvPr/>
        </p:nvSpPr>
        <p:spPr>
          <a:xfrm>
            <a:off x="6363027" y="3429000"/>
            <a:ext cx="2456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u="sng" dirty="0"/>
              <a:t>STARE PLEMENSKE JATE:</a:t>
            </a:r>
            <a:endParaRPr lang="en-SI" u="sng" dirty="0"/>
          </a:p>
        </p:txBody>
      </p:sp>
      <p:pic>
        <p:nvPicPr>
          <p:cNvPr id="13" name="Picture 2" descr="C:\Users\JBravni\Desktop\gojenkaBledn copy.png">
            <a:extLst>
              <a:ext uri="{FF2B5EF4-FFF2-40B4-BE49-F238E27FC236}">
                <a16:creationId xmlns:a16="http://schemas.microsoft.com/office/drawing/2014/main" id="{5E62BBAA-8F1F-4504-7FAD-A706270EB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800" y="4335825"/>
            <a:ext cx="2306122" cy="72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5" descr="C:\Users\JBravni\Desktop\najvecjaCista copy.png">
            <a:extLst>
              <a:ext uri="{FF2B5EF4-FFF2-40B4-BE49-F238E27FC236}">
                <a16:creationId xmlns:a16="http://schemas.microsoft.com/office/drawing/2014/main" id="{E9B4E92A-FFAE-10CB-6931-56C4487420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027" y="1317540"/>
            <a:ext cx="2534291" cy="700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59441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5" name="Raven povezovalnik 34">
            <a:extLst>
              <a:ext uri="{FF2B5EF4-FFF2-40B4-BE49-F238E27FC236}">
                <a16:creationId xmlns:a16="http://schemas.microsoft.com/office/drawing/2014/main" id="{D612928C-BD30-A498-8417-913A9AFCDEC9}"/>
              </a:ext>
            </a:extLst>
          </p:cNvPr>
          <p:cNvCxnSpPr>
            <a:cxnSpLocks/>
            <a:endCxn id="10" idx="1"/>
          </p:cNvCxnSpPr>
          <p:nvPr/>
        </p:nvCxnSpPr>
        <p:spPr>
          <a:xfrm>
            <a:off x="606056" y="2014367"/>
            <a:ext cx="1758904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Raven povezovalnik 37">
            <a:extLst>
              <a:ext uri="{FF2B5EF4-FFF2-40B4-BE49-F238E27FC236}">
                <a16:creationId xmlns:a16="http://schemas.microsoft.com/office/drawing/2014/main" id="{15B403AD-9AB8-950A-9694-43C95F8885BA}"/>
              </a:ext>
            </a:extLst>
          </p:cNvPr>
          <p:cNvCxnSpPr>
            <a:cxnSpLocks/>
          </p:cNvCxnSpPr>
          <p:nvPr/>
        </p:nvCxnSpPr>
        <p:spPr>
          <a:xfrm>
            <a:off x="606056" y="2656305"/>
            <a:ext cx="109914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Raven povezovalnik 39">
            <a:extLst>
              <a:ext uri="{FF2B5EF4-FFF2-40B4-BE49-F238E27FC236}">
                <a16:creationId xmlns:a16="http://schemas.microsoft.com/office/drawing/2014/main" id="{A89DA4F7-BE87-2578-02C4-CCCFF1236AAB}"/>
              </a:ext>
            </a:extLst>
          </p:cNvPr>
          <p:cNvCxnSpPr>
            <a:cxnSpLocks/>
          </p:cNvCxnSpPr>
          <p:nvPr/>
        </p:nvCxnSpPr>
        <p:spPr>
          <a:xfrm>
            <a:off x="606056" y="3219837"/>
            <a:ext cx="10851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aven povezovalnik 41">
            <a:extLst>
              <a:ext uri="{FF2B5EF4-FFF2-40B4-BE49-F238E27FC236}">
                <a16:creationId xmlns:a16="http://schemas.microsoft.com/office/drawing/2014/main" id="{A10DD333-86F5-569D-7D90-60EB3485BAC9}"/>
              </a:ext>
            </a:extLst>
          </p:cNvPr>
          <p:cNvCxnSpPr>
            <a:cxnSpLocks/>
          </p:cNvCxnSpPr>
          <p:nvPr/>
        </p:nvCxnSpPr>
        <p:spPr>
          <a:xfrm flipV="1">
            <a:off x="605952" y="3881534"/>
            <a:ext cx="1429128" cy="912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7" name="Raven povezovalnik 26">
            <a:extLst>
              <a:ext uri="{FF2B5EF4-FFF2-40B4-BE49-F238E27FC236}">
                <a16:creationId xmlns:a16="http://schemas.microsoft.com/office/drawing/2014/main" id="{9A1410BA-DD82-3E3C-3FAE-62D1316F86F9}"/>
              </a:ext>
            </a:extLst>
          </p:cNvPr>
          <p:cNvCxnSpPr>
            <a:cxnSpLocks/>
          </p:cNvCxnSpPr>
          <p:nvPr/>
        </p:nvCxnSpPr>
        <p:spPr>
          <a:xfrm>
            <a:off x="8644792" y="2657385"/>
            <a:ext cx="2941256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Raven povezovalnik 29">
            <a:extLst>
              <a:ext uri="{FF2B5EF4-FFF2-40B4-BE49-F238E27FC236}">
                <a16:creationId xmlns:a16="http://schemas.microsoft.com/office/drawing/2014/main" id="{C3624FF8-7E03-D3D4-26C1-AEAED5F25BAC}"/>
              </a:ext>
            </a:extLst>
          </p:cNvPr>
          <p:cNvCxnSpPr>
            <a:cxnSpLocks/>
          </p:cNvCxnSpPr>
          <p:nvPr/>
        </p:nvCxnSpPr>
        <p:spPr>
          <a:xfrm>
            <a:off x="8664706" y="3219837"/>
            <a:ext cx="2921342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Raven povezovalnik 30">
            <a:extLst>
              <a:ext uri="{FF2B5EF4-FFF2-40B4-BE49-F238E27FC236}">
                <a16:creationId xmlns:a16="http://schemas.microsoft.com/office/drawing/2014/main" id="{4438B0EB-7881-2CD8-A735-DE1B3C08DE4E}"/>
              </a:ext>
            </a:extLst>
          </p:cNvPr>
          <p:cNvCxnSpPr>
            <a:cxnSpLocks/>
            <a:stCxn id="13" idx="3"/>
          </p:cNvCxnSpPr>
          <p:nvPr/>
        </p:nvCxnSpPr>
        <p:spPr>
          <a:xfrm flipV="1">
            <a:off x="8383595" y="3868627"/>
            <a:ext cx="3202453" cy="12907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Raven povezovalnik 25">
            <a:extLst>
              <a:ext uri="{FF2B5EF4-FFF2-40B4-BE49-F238E27FC236}">
                <a16:creationId xmlns:a16="http://schemas.microsoft.com/office/drawing/2014/main" id="{EE784FA5-3D61-F4A8-C81D-118775AEAAF4}"/>
              </a:ext>
            </a:extLst>
          </p:cNvPr>
          <p:cNvCxnSpPr>
            <a:cxnSpLocks/>
            <a:stCxn id="10" idx="3"/>
          </p:cNvCxnSpPr>
          <p:nvPr/>
        </p:nvCxnSpPr>
        <p:spPr>
          <a:xfrm>
            <a:off x="7795293" y="2014367"/>
            <a:ext cx="3790755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32310" y="214909"/>
            <a:ext cx="8370689" cy="585355"/>
          </a:xfrm>
        </p:spPr>
        <p:txBody>
          <a:bodyPr>
            <a:noAutofit/>
          </a:bodyPr>
          <a:lstStyle/>
          <a:p>
            <a:r>
              <a:rPr lang="sl-SI" sz="2800" dirty="0">
                <a:latin typeface="Arial Nova Light" panose="020B0304020202020204" pitchFamily="34" charset="0"/>
                <a:ea typeface="Gungsuh" panose="02030600000101010101" pitchFamily="18" charset="-127"/>
              </a:rPr>
              <a:t>Vpliv selekcije na ribogojniške razmere</a:t>
            </a:r>
          </a:p>
        </p:txBody>
      </p:sp>
      <p:pic>
        <p:nvPicPr>
          <p:cNvPr id="14" name="Picture 2" descr="C:\Users\JBravni\Desktop\CRPII_PotocnaPostrv\Vzorci\PPCRP2_Slike\RD_Bled\ZZRS_Enoletne_pregledpotokov\Sp_Mednca\IMG_882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70435" y="71666"/>
            <a:ext cx="1387723" cy="1040761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JBravni\Desktop\CRPII_PotocnaPostrv\Vzorci\PPCRP2_Slike\RD_Bled\EggPlanting_7_1_15\Ikre_7_1_15\IMG_774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2677" y="55685"/>
            <a:ext cx="1285047" cy="963756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Pravokotnik 15"/>
          <p:cNvSpPr/>
          <p:nvPr/>
        </p:nvSpPr>
        <p:spPr>
          <a:xfrm>
            <a:off x="722903" y="1168769"/>
            <a:ext cx="368166" cy="4163360"/>
          </a:xfrm>
          <a:prstGeom prst="rect">
            <a:avLst/>
          </a:prstGeom>
          <a:solidFill>
            <a:schemeClr val="bg1"/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767979"/>
            <a:r>
              <a:rPr lang="sl-SI" sz="1512" dirty="0">
                <a:solidFill>
                  <a:prstClr val="black"/>
                </a:solidFill>
                <a:latin typeface="Arial Nova Light" panose="020B0304020202020204" pitchFamily="34" charset="0"/>
              </a:rPr>
              <a:t>Stopnja </a:t>
            </a:r>
            <a:r>
              <a:rPr lang="sl-SI" sz="1512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selekcioniranosti</a:t>
            </a:r>
            <a:r>
              <a:rPr lang="sl-SI" sz="1512" dirty="0">
                <a:solidFill>
                  <a:prstClr val="black"/>
                </a:solidFill>
                <a:latin typeface="Arial Nova Light" panose="020B0304020202020204" pitchFamily="34" charset="0"/>
              </a:rPr>
              <a:t> na ribogojniške pogoje</a:t>
            </a:r>
          </a:p>
        </p:txBody>
      </p:sp>
      <p:sp>
        <p:nvSpPr>
          <p:cNvPr id="19" name="Pravokotnik 18"/>
          <p:cNvSpPr/>
          <p:nvPr/>
        </p:nvSpPr>
        <p:spPr>
          <a:xfrm>
            <a:off x="1630070" y="4773003"/>
            <a:ext cx="835719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Višja smrtnost v </a:t>
            </a:r>
            <a:r>
              <a:rPr lang="sl-SI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ribogojniškem</a:t>
            </a: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 okolju praviloma pomeni boljše preživetje v naravi</a:t>
            </a:r>
            <a:b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</a:b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r>
              <a:rPr lang="sl-SI" dirty="0">
                <a:solidFill>
                  <a:prstClr val="black"/>
                </a:solidFill>
                <a:latin typeface="Arial Nova Light" panose="020B0304020202020204" pitchFamily="34" charset="0"/>
              </a:rPr>
              <a:t>Vpliv selekcije do faze iker z očmi zanemarljiv, izrazita selekcija </a:t>
            </a:r>
            <a:r>
              <a:rPr lang="en-GB" dirty="0">
                <a:solidFill>
                  <a:prstClr val="black"/>
                </a:solidFill>
                <a:latin typeface="Arial Nova Light" panose="020B0304020202020204" pitchFamily="34" charset="0"/>
              </a:rPr>
              <a:t>od faze </a:t>
            </a:r>
            <a:r>
              <a:rPr lang="en-GB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samostojnega</a:t>
            </a:r>
            <a:r>
              <a:rPr lang="en-GB" dirty="0">
                <a:solidFill>
                  <a:prstClr val="black"/>
                </a:solidFill>
                <a:latin typeface="Arial Nova Light" panose="020B0304020202020204" pitchFamily="34" charset="0"/>
              </a:rPr>
              <a:t> </a:t>
            </a:r>
            <a:r>
              <a:rPr lang="en-GB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hranjenja</a:t>
            </a:r>
            <a:r>
              <a:rPr lang="en-GB" dirty="0">
                <a:solidFill>
                  <a:prstClr val="black"/>
                </a:solidFill>
                <a:latin typeface="Arial Nova Light" panose="020B0304020202020204" pitchFamily="34" charset="0"/>
              </a:rPr>
              <a:t> do </a:t>
            </a:r>
            <a:r>
              <a:rPr lang="en-GB" dirty="0" err="1">
                <a:solidFill>
                  <a:prstClr val="black"/>
                </a:solidFill>
                <a:latin typeface="Arial Nova Light" panose="020B0304020202020204" pitchFamily="34" charset="0"/>
              </a:rPr>
              <a:t>mladic</a:t>
            </a: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  <p:sp>
        <p:nvSpPr>
          <p:cNvPr id="3" name="Enakokraki trikotnik 2">
            <a:extLst>
              <a:ext uri="{FF2B5EF4-FFF2-40B4-BE49-F238E27FC236}">
                <a16:creationId xmlns:a16="http://schemas.microsoft.com/office/drawing/2014/main" id="{B9EFB1BF-412F-04AA-711C-72A5A2E1C332}"/>
              </a:ext>
            </a:extLst>
          </p:cNvPr>
          <p:cNvSpPr/>
          <p:nvPr/>
        </p:nvSpPr>
        <p:spPr>
          <a:xfrm>
            <a:off x="9419318" y="1476712"/>
            <a:ext cx="388637" cy="33067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146EA9A2-20D2-6DEB-89BF-A800F77D2E65}"/>
              </a:ext>
            </a:extLst>
          </p:cNvPr>
          <p:cNvSpPr txBox="1"/>
          <p:nvPr/>
        </p:nvSpPr>
        <p:spPr>
          <a:xfrm>
            <a:off x="2364960" y="1829701"/>
            <a:ext cx="54303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Arial Nova Light" panose="020B0304020202020204" pitchFamily="34" charset="0"/>
              </a:rPr>
              <a:t>Potomci čistih populacij -&gt; preživetje </a:t>
            </a:r>
            <a:r>
              <a:rPr lang="en-GB" dirty="0">
                <a:latin typeface="Arial Nova Light" panose="020B0304020202020204" pitchFamily="34" charset="0"/>
              </a:rPr>
              <a:t>do </a:t>
            </a:r>
            <a:r>
              <a:rPr lang="sl-SI" dirty="0">
                <a:latin typeface="Arial Nova Light" panose="020B0304020202020204" pitchFamily="34" charset="0"/>
              </a:rPr>
              <a:t>mladice 10%</a:t>
            </a:r>
          </a:p>
        </p:txBody>
      </p:sp>
      <p:sp>
        <p:nvSpPr>
          <p:cNvPr id="11" name="PoljeZBesedilom 10">
            <a:extLst>
              <a:ext uri="{FF2B5EF4-FFF2-40B4-BE49-F238E27FC236}">
                <a16:creationId xmlns:a16="http://schemas.microsoft.com/office/drawing/2014/main" id="{6BD07E68-B1E6-A36B-039F-E61C6FA3674E}"/>
              </a:ext>
            </a:extLst>
          </p:cNvPr>
          <p:cNvSpPr txBox="1"/>
          <p:nvPr/>
        </p:nvSpPr>
        <p:spPr>
          <a:xfrm>
            <a:off x="1632310" y="2471639"/>
            <a:ext cx="709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Arial Nova Light" panose="020B0304020202020204" pitchFamily="34" charset="0"/>
              </a:rPr>
              <a:t>F1 ribogojniške samice + divji čisti samci -&gt; preživetje do mladice 20%</a:t>
            </a:r>
          </a:p>
        </p:txBody>
      </p:sp>
      <p:sp>
        <p:nvSpPr>
          <p:cNvPr id="12" name="PoljeZBesedilom 11">
            <a:extLst>
              <a:ext uri="{FF2B5EF4-FFF2-40B4-BE49-F238E27FC236}">
                <a16:creationId xmlns:a16="http://schemas.microsoft.com/office/drawing/2014/main" id="{61DD468E-38D3-2A29-9E56-160A27FE50D6}"/>
              </a:ext>
            </a:extLst>
          </p:cNvPr>
          <p:cNvSpPr txBox="1"/>
          <p:nvPr/>
        </p:nvSpPr>
        <p:spPr>
          <a:xfrm>
            <a:off x="1632310" y="3048078"/>
            <a:ext cx="70958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>
                <a:latin typeface="Arial Nova Light" panose="020B0304020202020204" pitchFamily="34" charset="0"/>
              </a:rPr>
              <a:t>F2 ribogojniške samice + divji čisti samci -&gt; preživetje do mladice 30%</a:t>
            </a:r>
          </a:p>
        </p:txBody>
      </p:sp>
      <p:sp>
        <p:nvSpPr>
          <p:cNvPr id="13" name="PoljeZBesedilom 12">
            <a:extLst>
              <a:ext uri="{FF2B5EF4-FFF2-40B4-BE49-F238E27FC236}">
                <a16:creationId xmlns:a16="http://schemas.microsoft.com/office/drawing/2014/main" id="{DC64B3E8-4D2D-C8B6-D645-E3A736EF56CD}"/>
              </a:ext>
            </a:extLst>
          </p:cNvPr>
          <p:cNvSpPr txBox="1"/>
          <p:nvPr/>
        </p:nvSpPr>
        <p:spPr>
          <a:xfrm>
            <a:off x="1983445" y="3696868"/>
            <a:ext cx="64001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dirty="0" err="1">
                <a:latin typeface="Arial Nova Light" panose="020B0304020202020204" pitchFamily="34" charset="0"/>
              </a:rPr>
              <a:t>Domesticirane</a:t>
            </a:r>
            <a:r>
              <a:rPr lang="sl-SI" dirty="0">
                <a:latin typeface="Arial Nova Light" panose="020B0304020202020204" pitchFamily="34" charset="0"/>
              </a:rPr>
              <a:t> ribogojniške linije </a:t>
            </a:r>
            <a:r>
              <a:rPr lang="en-GB" dirty="0">
                <a:latin typeface="Arial Nova Light" panose="020B0304020202020204" pitchFamily="34" charset="0"/>
              </a:rPr>
              <a:t>-</a:t>
            </a:r>
            <a:r>
              <a:rPr lang="sl-SI" dirty="0">
                <a:latin typeface="Arial Nova Light" panose="020B0304020202020204" pitchFamily="34" charset="0"/>
              </a:rPr>
              <a:t>&gt; preživetje do mladice </a:t>
            </a:r>
            <a:r>
              <a:rPr lang="en-GB" dirty="0">
                <a:latin typeface="Arial Nova Light" panose="020B0304020202020204" pitchFamily="34" charset="0"/>
              </a:rPr>
              <a:t>9</a:t>
            </a:r>
            <a:r>
              <a:rPr lang="sl-SI" dirty="0">
                <a:latin typeface="Arial Nova Light" panose="020B0304020202020204" pitchFamily="34" charset="0"/>
              </a:rPr>
              <a:t>0%+</a:t>
            </a:r>
          </a:p>
        </p:txBody>
      </p:sp>
      <p:sp>
        <p:nvSpPr>
          <p:cNvPr id="20" name="Pravokotnik 19">
            <a:extLst>
              <a:ext uri="{FF2B5EF4-FFF2-40B4-BE49-F238E27FC236}">
                <a16:creationId xmlns:a16="http://schemas.microsoft.com/office/drawing/2014/main" id="{A2E4420E-C96C-0293-DCA4-5A7593E809A9}"/>
              </a:ext>
            </a:extLst>
          </p:cNvPr>
          <p:cNvSpPr/>
          <p:nvPr/>
        </p:nvSpPr>
        <p:spPr>
          <a:xfrm>
            <a:off x="8952877" y="1538101"/>
            <a:ext cx="388636" cy="3019881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767979"/>
            <a:r>
              <a:rPr lang="sl-SI" sz="1512" dirty="0">
                <a:solidFill>
                  <a:prstClr val="black"/>
                </a:solidFill>
                <a:latin typeface="Arial Nova Light" panose="020B0304020202020204" pitchFamily="34" charset="0"/>
              </a:rPr>
              <a:t>Stopnje preživetja v RIBOGOJNICI</a:t>
            </a:r>
          </a:p>
        </p:txBody>
      </p:sp>
      <p:sp>
        <p:nvSpPr>
          <p:cNvPr id="21" name="Enakokraki trikotnik 20">
            <a:extLst>
              <a:ext uri="{FF2B5EF4-FFF2-40B4-BE49-F238E27FC236}">
                <a16:creationId xmlns:a16="http://schemas.microsoft.com/office/drawing/2014/main" id="{544BF2F8-8C87-BEC7-037E-F8266726738F}"/>
              </a:ext>
            </a:extLst>
          </p:cNvPr>
          <p:cNvSpPr/>
          <p:nvPr/>
        </p:nvSpPr>
        <p:spPr>
          <a:xfrm flipV="1">
            <a:off x="11115386" y="1516005"/>
            <a:ext cx="388637" cy="3306762"/>
          </a:xfrm>
          <a:prstGeom prst="triangl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Enakokraki trikotnik 22">
            <a:extLst>
              <a:ext uri="{FF2B5EF4-FFF2-40B4-BE49-F238E27FC236}">
                <a16:creationId xmlns:a16="http://schemas.microsoft.com/office/drawing/2014/main" id="{62DA2662-E7B0-35A6-D5C4-282B24F3A167}"/>
              </a:ext>
            </a:extLst>
          </p:cNvPr>
          <p:cNvSpPr/>
          <p:nvPr/>
        </p:nvSpPr>
        <p:spPr>
          <a:xfrm>
            <a:off x="1145009" y="1476712"/>
            <a:ext cx="388637" cy="330676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4" name="Pravokotnik 23">
            <a:extLst>
              <a:ext uri="{FF2B5EF4-FFF2-40B4-BE49-F238E27FC236}">
                <a16:creationId xmlns:a16="http://schemas.microsoft.com/office/drawing/2014/main" id="{DB8DBBC8-4582-DA22-476C-0BEBE598D559}"/>
              </a:ext>
            </a:extLst>
          </p:cNvPr>
          <p:cNvSpPr/>
          <p:nvPr/>
        </p:nvSpPr>
        <p:spPr>
          <a:xfrm>
            <a:off x="10648944" y="1732904"/>
            <a:ext cx="388636" cy="282507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defTabSz="767979"/>
            <a:r>
              <a:rPr lang="sl-SI" sz="1512" dirty="0">
                <a:solidFill>
                  <a:prstClr val="black"/>
                </a:solidFill>
                <a:latin typeface="Arial Nova Light" panose="020B0304020202020204" pitchFamily="34" charset="0"/>
              </a:rPr>
              <a:t>Stopnje preživetja v NARAVI</a:t>
            </a:r>
          </a:p>
        </p:txBody>
      </p:sp>
      <p:sp>
        <p:nvSpPr>
          <p:cNvPr id="45" name="PoljeZBesedilom 44">
            <a:extLst>
              <a:ext uri="{FF2B5EF4-FFF2-40B4-BE49-F238E27FC236}">
                <a16:creationId xmlns:a16="http://schemas.microsoft.com/office/drawing/2014/main" id="{1C8DD105-8CE0-F48D-E451-EEBC8CB33DE4}"/>
              </a:ext>
            </a:extLst>
          </p:cNvPr>
          <p:cNvSpPr txBox="1"/>
          <p:nvPr/>
        </p:nvSpPr>
        <p:spPr>
          <a:xfrm>
            <a:off x="5808666" y="2102441"/>
            <a:ext cx="8899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latin typeface="Arial Nova Light" panose="020B0304020202020204" pitchFamily="34" charset="0"/>
              </a:rPr>
              <a:t>v ribogojnici</a:t>
            </a:r>
          </a:p>
        </p:txBody>
      </p:sp>
      <p:sp>
        <p:nvSpPr>
          <p:cNvPr id="46" name="PoljeZBesedilom 45">
            <a:extLst>
              <a:ext uri="{FF2B5EF4-FFF2-40B4-BE49-F238E27FC236}">
                <a16:creationId xmlns:a16="http://schemas.microsoft.com/office/drawing/2014/main" id="{5F0B0AA6-5EB7-150C-E038-7EC0D3297FB6}"/>
              </a:ext>
            </a:extLst>
          </p:cNvPr>
          <p:cNvSpPr txBox="1"/>
          <p:nvPr/>
        </p:nvSpPr>
        <p:spPr>
          <a:xfrm>
            <a:off x="6755459" y="2745136"/>
            <a:ext cx="8899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latin typeface="Arial Nova Light" panose="020B0304020202020204" pitchFamily="34" charset="0"/>
              </a:rPr>
              <a:t>v ribogojnici</a:t>
            </a:r>
          </a:p>
        </p:txBody>
      </p:sp>
      <p:sp>
        <p:nvSpPr>
          <p:cNvPr id="47" name="PoljeZBesedilom 46">
            <a:extLst>
              <a:ext uri="{FF2B5EF4-FFF2-40B4-BE49-F238E27FC236}">
                <a16:creationId xmlns:a16="http://schemas.microsoft.com/office/drawing/2014/main" id="{83314322-79D0-BC86-45AB-FD1258773193}"/>
              </a:ext>
            </a:extLst>
          </p:cNvPr>
          <p:cNvSpPr txBox="1"/>
          <p:nvPr/>
        </p:nvSpPr>
        <p:spPr>
          <a:xfrm>
            <a:off x="6755459" y="3301085"/>
            <a:ext cx="8899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latin typeface="Arial Nova Light" panose="020B0304020202020204" pitchFamily="34" charset="0"/>
              </a:rPr>
              <a:t>v ribogojnici</a:t>
            </a:r>
          </a:p>
        </p:txBody>
      </p:sp>
      <p:sp>
        <p:nvSpPr>
          <p:cNvPr id="48" name="PoljeZBesedilom 47">
            <a:extLst>
              <a:ext uri="{FF2B5EF4-FFF2-40B4-BE49-F238E27FC236}">
                <a16:creationId xmlns:a16="http://schemas.microsoft.com/office/drawing/2014/main" id="{99C291C5-7720-11F6-1B43-0DDC6D0A91C6}"/>
              </a:ext>
            </a:extLst>
          </p:cNvPr>
          <p:cNvSpPr txBox="1"/>
          <p:nvPr/>
        </p:nvSpPr>
        <p:spPr>
          <a:xfrm>
            <a:off x="6490785" y="3949875"/>
            <a:ext cx="88998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050" dirty="0">
                <a:latin typeface="Arial Nova Light" panose="020B0304020202020204" pitchFamily="34" charset="0"/>
              </a:rPr>
              <a:t>v ribogojnici</a:t>
            </a:r>
          </a:p>
        </p:txBody>
      </p:sp>
      <p:sp>
        <p:nvSpPr>
          <p:cNvPr id="58" name="Pravokotnik 57">
            <a:extLst>
              <a:ext uri="{FF2B5EF4-FFF2-40B4-BE49-F238E27FC236}">
                <a16:creationId xmlns:a16="http://schemas.microsoft.com/office/drawing/2014/main" id="{B99D05AB-B30B-B4DA-090F-57C614FDE4FF}"/>
              </a:ext>
            </a:extLst>
          </p:cNvPr>
          <p:cNvSpPr/>
          <p:nvPr/>
        </p:nvSpPr>
        <p:spPr>
          <a:xfrm>
            <a:off x="1062677" y="6234069"/>
            <a:ext cx="1027471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767979"/>
            <a:r>
              <a:rPr lang="sl-SI" sz="1400" dirty="0">
                <a:solidFill>
                  <a:prstClr val="black"/>
                </a:solidFill>
                <a:latin typeface="Arial Nova Light" panose="020B0304020202020204" pitchFamily="34" charset="0"/>
              </a:rPr>
              <a:t>Prilagojenost na okolje in genetska pestrost postaneta nujni v spreminjajočih se okoljih in degradiranih habitatih. V idealnih habitatih in stabilnih razmerah, preživetje atlantske ribogojniške linije včasih ni tako ogroženo – Unica, </a:t>
            </a:r>
            <a:r>
              <a:rPr lang="sl-SI" sz="1400" i="1" dirty="0">
                <a:solidFill>
                  <a:prstClr val="black"/>
                </a:solidFill>
                <a:latin typeface="Arial Nova Light" panose="020B0304020202020204" pitchFamily="34" charset="0"/>
              </a:rPr>
              <a:t>Yellowstone, Nova Zelandija</a:t>
            </a:r>
            <a:endParaRPr lang="sl-SI" sz="1400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  <a:p>
            <a:pPr marL="257175" indent="-257175" defTabSz="767979">
              <a:buFontTx/>
              <a:buChar char="-"/>
            </a:pPr>
            <a:endParaRPr lang="sl-SI" dirty="0">
              <a:solidFill>
                <a:prstClr val="black"/>
              </a:solidFill>
              <a:latin typeface="Arial Nova Light" panose="020B03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98195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jeZBesedilom 5"/>
          <p:cNvSpPr txBox="1"/>
          <p:nvPr/>
        </p:nvSpPr>
        <p:spPr>
          <a:xfrm>
            <a:off x="6231015" y="6526056"/>
            <a:ext cx="3402378" cy="325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67979"/>
            <a:r>
              <a:rPr lang="sl-SI" sz="1512" dirty="0">
                <a:solidFill>
                  <a:prstClr val="white"/>
                </a:solidFill>
                <a:latin typeface="Adobe Caslon Pro" pitchFamily="18" charset="0"/>
              </a:rPr>
              <a:t>Varstvena genetika potočne postrvi</a:t>
            </a:r>
          </a:p>
        </p:txBody>
      </p:sp>
      <p:pic>
        <p:nvPicPr>
          <p:cNvPr id="5122" name="Picture 2" descr="C:\Users\JBravni\Desktop\CRPII_PotocnaPostrv\Vzorci\PPCRP2_Slike\RD_Bled\Smukanje_25_27_11_14\25_11_14_Suha_RDBLEDsmukanje\P10209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9080" y="1599254"/>
            <a:ext cx="1970501" cy="1477809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JBravni\Desktop\CRPII_PotocnaPostrv\Vzorci\PPCRP2_Slike\RD_Bled\Smukanje_25_27_11_14\25_11_14_Suha_RDBLEDsmukanje\Suha_S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173" y="367981"/>
            <a:ext cx="1970500" cy="1477808"/>
          </a:xfrm>
          <a:prstGeom prst="rect">
            <a:avLst/>
          </a:prstGeom>
          <a:noFill/>
          <a:effectLst>
            <a:softEdge rad="25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JBravni\Desktop\CRPII_PotocnaPostrv\Vzorci\PPCRP2_Slike\RD_Bled\EggPlanting_7_1_15\Embriji_20_1_15\IMG_779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425" y="2841954"/>
            <a:ext cx="1645976" cy="2194701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Bravni\Desktop\CRPII_PotocnaPostrv\Vzorci\PPCRP2_Slike\RD_Bled\EggPlanting_7_1_15\ZgPotok_BitenjPotok\IMG_777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3555" y="5036655"/>
            <a:ext cx="1738778" cy="1304044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uščica: desno 9">
            <a:extLst>
              <a:ext uri="{FF2B5EF4-FFF2-40B4-BE49-F238E27FC236}">
                <a16:creationId xmlns:a16="http://schemas.microsoft.com/office/drawing/2014/main" id="{EB77BE4C-3ADA-FB49-7D66-E8950A3F8328}"/>
              </a:ext>
            </a:extLst>
          </p:cNvPr>
          <p:cNvSpPr/>
          <p:nvPr/>
        </p:nvSpPr>
        <p:spPr>
          <a:xfrm rot="1565099">
            <a:off x="2371788" y="1744677"/>
            <a:ext cx="1067074" cy="202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2" name="Puščica: desno 11">
            <a:extLst>
              <a:ext uri="{FF2B5EF4-FFF2-40B4-BE49-F238E27FC236}">
                <a16:creationId xmlns:a16="http://schemas.microsoft.com/office/drawing/2014/main" id="{E4575845-3062-F973-5F90-6AC6A6A3A15E}"/>
              </a:ext>
            </a:extLst>
          </p:cNvPr>
          <p:cNvSpPr/>
          <p:nvPr/>
        </p:nvSpPr>
        <p:spPr>
          <a:xfrm rot="1565099">
            <a:off x="5383965" y="3215923"/>
            <a:ext cx="1067074" cy="202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  <p:sp>
        <p:nvSpPr>
          <p:cNvPr id="13" name="Puščica: desno 12">
            <a:extLst>
              <a:ext uri="{FF2B5EF4-FFF2-40B4-BE49-F238E27FC236}">
                <a16:creationId xmlns:a16="http://schemas.microsoft.com/office/drawing/2014/main" id="{B5510899-9FF9-B2EA-D49F-E8FDE78985F4}"/>
              </a:ext>
            </a:extLst>
          </p:cNvPr>
          <p:cNvSpPr/>
          <p:nvPr/>
        </p:nvSpPr>
        <p:spPr>
          <a:xfrm rot="1565099">
            <a:off x="8360056" y="4860085"/>
            <a:ext cx="1067074" cy="2022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SI"/>
          </a:p>
        </p:txBody>
      </p:sp>
    </p:spTree>
    <p:extLst>
      <p:ext uri="{BB962C8B-B14F-4D97-AF65-F5344CB8AC3E}">
        <p14:creationId xmlns:p14="http://schemas.microsoft.com/office/powerpoint/2010/main" val="4153822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C28AB43-000E-1B10-9416-6643E763E4AD}"/>
              </a:ext>
            </a:extLst>
          </p:cNvPr>
          <p:cNvSpPr txBox="1"/>
          <p:nvPr/>
        </p:nvSpPr>
        <p:spPr>
          <a:xfrm>
            <a:off x="2308992" y="241459"/>
            <a:ext cx="84593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rial Nova Light" panose="020B0304020202020204" pitchFamily="34" charset="0"/>
              </a:rPr>
              <a:t>UKREP: DOMORODNI GENETSKI DELEŽ PLEMENSKIH JAT DVIGNITI NA &gt;50% </a:t>
            </a:r>
            <a:endParaRPr lang="en-SI" dirty="0">
              <a:latin typeface="Arial Nova Light" panose="020B0304020202020204" pitchFamily="34" charset="0"/>
            </a:endParaRPr>
          </a:p>
        </p:txBody>
      </p:sp>
      <p:sp>
        <p:nvSpPr>
          <p:cNvPr id="6" name="PoljeZBesedilom 5">
            <a:extLst>
              <a:ext uri="{FF2B5EF4-FFF2-40B4-BE49-F238E27FC236}">
                <a16:creationId xmlns:a16="http://schemas.microsoft.com/office/drawing/2014/main" id="{979E561B-1974-97AF-3234-46F54016F5D3}"/>
              </a:ext>
            </a:extLst>
          </p:cNvPr>
          <p:cNvSpPr txBox="1"/>
          <p:nvPr/>
        </p:nvSpPr>
        <p:spPr>
          <a:xfrm>
            <a:off x="1670740" y="1135693"/>
            <a:ext cx="9735870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GB" dirty="0" err="1">
                <a:latin typeface="Arial Nova Light" panose="020B0304020202020204" pitchFamily="34" charset="0"/>
              </a:rPr>
              <a:t>Ukrep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omogoča</a:t>
            </a:r>
            <a:r>
              <a:rPr lang="sl-SI" dirty="0">
                <a:latin typeface="Arial Nova Light" panose="020B0304020202020204" pitchFamily="34" charset="0"/>
              </a:rPr>
              <a:t>:</a:t>
            </a:r>
          </a:p>
          <a:p>
            <a:pPr marL="285750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Izboljša</a:t>
            </a:r>
            <a:r>
              <a:rPr lang="en-GB" dirty="0" err="1">
                <a:latin typeface="Arial Nova Light" panose="020B0304020202020204" pitchFamily="34" charset="0"/>
              </a:rPr>
              <a:t>nje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staleža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sl-SI" dirty="0">
                <a:latin typeface="Arial Nova Light" panose="020B0304020202020204" pitchFamily="34" charset="0"/>
              </a:rPr>
              <a:t>prostoživečih populacij (</a:t>
            </a:r>
            <a:r>
              <a:rPr lang="en-GB" dirty="0">
                <a:latin typeface="Arial Nova Light" panose="020B0304020202020204" pitchFamily="34" charset="0"/>
              </a:rPr>
              <a:t>v </a:t>
            </a:r>
            <a:r>
              <a:rPr lang="en-GB" dirty="0" err="1">
                <a:latin typeface="Arial Nova Light" panose="020B0304020202020204" pitchFamily="34" charset="0"/>
              </a:rPr>
              <a:t>sozvočju</a:t>
            </a:r>
            <a:r>
              <a:rPr lang="en-GB" dirty="0">
                <a:latin typeface="Arial Nova Light" panose="020B0304020202020204" pitchFamily="34" charset="0"/>
              </a:rPr>
              <a:t> z </a:t>
            </a:r>
            <a:r>
              <a:rPr lang="en-GB" dirty="0" err="1">
                <a:latin typeface="Arial Nova Light" panose="020B0304020202020204" pitchFamily="34" charset="0"/>
              </a:rPr>
              <a:t>drugimi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en-GB" dirty="0" err="1">
                <a:latin typeface="Arial Nova Light" panose="020B0304020202020204" pitchFamily="34" charset="0"/>
              </a:rPr>
              <a:t>ukrepi</a:t>
            </a:r>
            <a:r>
              <a:rPr lang="sl-SI" dirty="0">
                <a:latin typeface="Arial Nova Light" panose="020B0304020202020204" pitchFamily="34" charset="0"/>
              </a:rPr>
              <a:t>)</a:t>
            </a: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Uporabo prostoživečih osebkov iz “manj” upravljanih populacij</a:t>
            </a:r>
            <a:br>
              <a:rPr lang="sl-SI" dirty="0">
                <a:latin typeface="Arial Nova Light" panose="020B0304020202020204" pitchFamily="34" charset="0"/>
              </a:rPr>
            </a:br>
            <a:r>
              <a:rPr lang="sl-SI" dirty="0">
                <a:latin typeface="Arial Nova Light" panose="020B0304020202020204" pitchFamily="34" charset="0"/>
              </a:rPr>
              <a:t>						-&gt; zmanjšanje domestikacije</a:t>
            </a: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Zvišanje genetske pestrosti in posledično preživetja v spreminjajočih se razmerah v naravi</a:t>
            </a: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Zvišanje prilagojenosti na lokalno okolje </a:t>
            </a:r>
          </a:p>
          <a:p>
            <a:pPr lvl="4"/>
            <a:r>
              <a:rPr lang="sl-SI" dirty="0">
                <a:latin typeface="Arial Nova Light" panose="020B0304020202020204" pitchFamily="34" charset="0"/>
              </a:rPr>
              <a:t>     -&gt; Na nekaterih območjih najvišji genetski</a:t>
            </a:r>
            <a:r>
              <a:rPr lang="en-GB" dirty="0">
                <a:latin typeface="Arial Nova Light" panose="020B0304020202020204" pitchFamily="34" charset="0"/>
              </a:rPr>
              <a:t> </a:t>
            </a:r>
            <a:r>
              <a:rPr lang="sl-SI" dirty="0">
                <a:latin typeface="Arial Nova Light" panose="020B0304020202020204" pitchFamily="34" charset="0"/>
              </a:rPr>
              <a:t>delež lokalnih populacij &lt;70% DA</a:t>
            </a:r>
          </a:p>
          <a:p>
            <a:pPr marL="742950" lvl="1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742950" lvl="1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285750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Zakaj ravno 50%?</a:t>
            </a:r>
          </a:p>
          <a:p>
            <a:pPr marL="285750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Veliko populacij z minimalnim upravljanjem dosega domorodne deleže &gt;60%</a:t>
            </a:r>
            <a:r>
              <a:rPr lang="en-GB" dirty="0">
                <a:latin typeface="Arial Nova Light" panose="020B0304020202020204" pitchFamily="34" charset="0"/>
              </a:rPr>
              <a:t> DA</a:t>
            </a:r>
            <a:endParaRPr lang="sl-SI" dirty="0">
              <a:latin typeface="Arial Nova Light" panose="020B0304020202020204" pitchFamily="34" charset="0"/>
            </a:endParaRP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Višji delež bi pomenil pritisk na čiste populacije, ki morajo ostati nedotaknjene</a:t>
            </a: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Omogoča relativno </a:t>
            </a:r>
            <a:r>
              <a:rPr lang="en-GB" dirty="0" err="1">
                <a:latin typeface="Arial Nova Light" panose="020B0304020202020204" pitchFamily="34" charset="0"/>
              </a:rPr>
              <a:t>visoko</a:t>
            </a:r>
            <a:r>
              <a:rPr lang="sl-SI" dirty="0">
                <a:latin typeface="Arial Nova Light" panose="020B0304020202020204" pitchFamily="34" charset="0"/>
              </a:rPr>
              <a:t> preživetje v ribogojnicah in naravi, s tem na voljo</a:t>
            </a:r>
            <a:br>
              <a:rPr lang="sl-SI" dirty="0">
                <a:latin typeface="Arial Nova Light" panose="020B0304020202020204" pitchFamily="34" charset="0"/>
              </a:rPr>
            </a:br>
            <a:r>
              <a:rPr lang="sl-SI" dirty="0">
                <a:latin typeface="Arial Nova Light" panose="020B0304020202020204" pitchFamily="34" charset="0"/>
              </a:rPr>
              <a:t>zadostne količine vložka</a:t>
            </a:r>
          </a:p>
          <a:p>
            <a:pPr marL="742950" lvl="1" indent="-285750">
              <a:buFontTx/>
              <a:buChar char="-"/>
            </a:pPr>
            <a:r>
              <a:rPr lang="sl-SI" dirty="0">
                <a:latin typeface="Arial Nova Light" panose="020B0304020202020204" pitchFamily="34" charset="0"/>
              </a:rPr>
              <a:t>Onemogočiti </a:t>
            </a:r>
            <a:r>
              <a:rPr lang="en-GB" dirty="0" err="1">
                <a:latin typeface="Arial Nova Light" panose="020B0304020202020204" pitchFamily="34" charset="0"/>
              </a:rPr>
              <a:t>uvoz</a:t>
            </a:r>
            <a:r>
              <a:rPr lang="sl-SI" dirty="0">
                <a:latin typeface="Arial Nova Light" panose="020B0304020202020204" pitchFamily="34" charset="0"/>
              </a:rPr>
              <a:t> novih tipov tujerodnih plemenskih jat</a:t>
            </a:r>
          </a:p>
          <a:p>
            <a:pPr marL="742950" lvl="1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285750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pPr marL="285750" indent="-285750">
              <a:buFontTx/>
              <a:buChar char="-"/>
            </a:pPr>
            <a:endParaRPr lang="sl-SI" dirty="0">
              <a:latin typeface="Arial Nova Light" panose="020B0304020202020204" pitchFamily="34" charset="0"/>
            </a:endParaRPr>
          </a:p>
          <a:p>
            <a:endParaRPr lang="sl-SI" dirty="0">
              <a:latin typeface="Arial Nova Light" panose="020B030402020202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B833CF93-EFCC-00A7-3251-30D31261AB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464" y="5312485"/>
            <a:ext cx="2867591" cy="1421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58101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585</TotalTime>
  <Words>923</Words>
  <Application>Microsoft Office PowerPoint</Application>
  <PresentationFormat>Širokozaslonsko</PresentationFormat>
  <Paragraphs>183</Paragraphs>
  <Slides>17</Slides>
  <Notes>7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17</vt:i4>
      </vt:variant>
    </vt:vector>
  </HeadingPairs>
  <TitlesOfParts>
    <vt:vector size="23" baseType="lpstr">
      <vt:lpstr>Adobe Caslon Pro</vt:lpstr>
      <vt:lpstr>Arial</vt:lpstr>
      <vt:lpstr>Arial Nova Light</vt:lpstr>
      <vt:lpstr>Calibri</vt:lpstr>
      <vt:lpstr>Calibri Light</vt:lpstr>
      <vt:lpstr>Officeova tema</vt:lpstr>
      <vt:lpstr>CRP V4-2027 :  Izdelava strategije upravljanja s potočno postrvjo v Sloveniji Genetski del - rezultati</vt:lpstr>
      <vt:lpstr>Rezultati populacijske genetike</vt:lpstr>
      <vt:lpstr>PowerPointova predstavitev</vt:lpstr>
      <vt:lpstr>PowerPointova predstavitev</vt:lpstr>
      <vt:lpstr>PowerPointova predstavitev</vt:lpstr>
      <vt:lpstr>PowerPointova predstavitev</vt:lpstr>
      <vt:lpstr>Vpliv selekcije na ribogojniške razmere</vt:lpstr>
      <vt:lpstr>PowerPointova predstavitev</vt:lpstr>
      <vt:lpstr>PowerPointova predstavitev</vt:lpstr>
      <vt:lpstr>PowerPointova predstavitev</vt:lpstr>
      <vt:lpstr>PowerPointova predstavitev</vt:lpstr>
      <vt:lpstr>KATASTROFALNE POPLAVE</vt:lpstr>
      <vt:lpstr>PowerPointova predstavitev</vt:lpstr>
      <vt:lpstr>PowerPointova predstavitev</vt:lpstr>
      <vt:lpstr>PowerPointova predstavitev</vt:lpstr>
      <vt:lpstr>PowerPointova predstavitev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CRP V4-2027 :  Izdelava strategije upravljanja s potočno postrvjo v Sloveniji Genetika</dc:title>
  <dc:creator>Bravničar, Jernej</dc:creator>
  <cp:lastModifiedBy>sekretar rzs</cp:lastModifiedBy>
  <cp:revision>9</cp:revision>
  <dcterms:created xsi:type="dcterms:W3CDTF">2023-01-12T18:59:39Z</dcterms:created>
  <dcterms:modified xsi:type="dcterms:W3CDTF">2023-10-18T16:06:42Z</dcterms:modified>
</cp:coreProperties>
</file>