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1"/>
  </p:notesMasterIdLst>
  <p:sldIdLst>
    <p:sldId id="285" r:id="rId2"/>
    <p:sldId id="257" r:id="rId3"/>
    <p:sldId id="258" r:id="rId4"/>
    <p:sldId id="286" r:id="rId5"/>
    <p:sldId id="259" r:id="rId6"/>
    <p:sldId id="263" r:id="rId7"/>
    <p:sldId id="264" r:id="rId8"/>
    <p:sldId id="265" r:id="rId9"/>
    <p:sldId id="266" r:id="rId10"/>
    <p:sldId id="267" r:id="rId11"/>
    <p:sldId id="268" r:id="rId12"/>
    <p:sldId id="269" r:id="rId13"/>
    <p:sldId id="271" r:id="rId14"/>
    <p:sldId id="270" r:id="rId15"/>
    <p:sldId id="272" r:id="rId16"/>
    <p:sldId id="261" r:id="rId17"/>
    <p:sldId id="273" r:id="rId18"/>
    <p:sldId id="274" r:id="rId19"/>
    <p:sldId id="275" r:id="rId20"/>
    <p:sldId id="276" r:id="rId21"/>
    <p:sldId id="277" r:id="rId22"/>
    <p:sldId id="278" r:id="rId23"/>
    <p:sldId id="279" r:id="rId24"/>
    <p:sldId id="280" r:id="rId25"/>
    <p:sldId id="281" r:id="rId26"/>
    <p:sldId id="282" r:id="rId27"/>
    <p:sldId id="283" r:id="rId28"/>
    <p:sldId id="262" r:id="rId29"/>
    <p:sldId id="284" r:id="rId30"/>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2" d="100"/>
          <a:sy n="82" d="100"/>
        </p:scale>
        <p:origin x="114"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2F1D8E-389C-486C-BCEF-11DA3F56D503}" type="doc">
      <dgm:prSet loTypeId="urn:microsoft.com/office/officeart/2008/layout/PictureAccentList" loCatId="picture" qsTypeId="urn:microsoft.com/office/officeart/2005/8/quickstyle/simple1" qsCatId="simple" csTypeId="urn:microsoft.com/office/officeart/2005/8/colors/accent1_2" csCatId="accent1" phldr="1"/>
      <dgm:spPr/>
      <dgm:t>
        <a:bodyPr/>
        <a:lstStyle/>
        <a:p>
          <a:endParaRPr lang="sl-SI"/>
        </a:p>
      </dgm:t>
    </dgm:pt>
    <dgm:pt modelId="{22F3450B-15E8-43A0-9869-A33C211022C3}">
      <dgm:prSet phldrT="[besedilo]" custT="1"/>
      <dgm:spPr/>
      <dgm:t>
        <a:bodyPr/>
        <a:lstStyle/>
        <a:p>
          <a:r>
            <a:rPr lang="sl-SI" sz="4800" b="1" dirty="0"/>
            <a:t>VRSTE NADZORA</a:t>
          </a:r>
        </a:p>
      </dgm:t>
    </dgm:pt>
    <dgm:pt modelId="{2402BB2D-45A1-484F-8EBD-2468028390F4}" type="parTrans" cxnId="{E68EF1A3-EC63-456D-B008-31E773DC1585}">
      <dgm:prSet/>
      <dgm:spPr/>
      <dgm:t>
        <a:bodyPr/>
        <a:lstStyle/>
        <a:p>
          <a:endParaRPr lang="sl-SI"/>
        </a:p>
      </dgm:t>
    </dgm:pt>
    <dgm:pt modelId="{095C5F01-4200-4837-8235-BB56129E12B6}" type="sibTrans" cxnId="{E68EF1A3-EC63-456D-B008-31E773DC1585}">
      <dgm:prSet/>
      <dgm:spPr/>
      <dgm:t>
        <a:bodyPr/>
        <a:lstStyle/>
        <a:p>
          <a:endParaRPr lang="sl-SI"/>
        </a:p>
      </dgm:t>
    </dgm:pt>
    <dgm:pt modelId="{842D5CF0-7DB4-4CA4-A1B3-00BF8B354C1D}">
      <dgm:prSet phldrT="[besedilo]" custT="1"/>
      <dgm:spPr/>
      <dgm:t>
        <a:bodyPr/>
        <a:lstStyle/>
        <a:p>
          <a:r>
            <a:rPr lang="sl-SI" sz="4000" b="1" dirty="0"/>
            <a:t>NOTRANJI NADZOR</a:t>
          </a:r>
        </a:p>
        <a:p>
          <a:r>
            <a:rPr lang="sl-SI" sz="2800" b="1" dirty="0">
              <a:effectLst>
                <a:outerShdw blurRad="38100" dist="38100" dir="2700000" algn="tl">
                  <a:srgbClr val="000000">
                    <a:alpha val="43137"/>
                  </a:srgbClr>
                </a:outerShdw>
              </a:effectLst>
            </a:rPr>
            <a:t>NADZORNI ODBOR RD</a:t>
          </a:r>
        </a:p>
      </dgm:t>
    </dgm:pt>
    <dgm:pt modelId="{F25FB174-8FDC-4C0A-85B9-176FA9561BC3}" type="parTrans" cxnId="{BBFC7EE1-46E0-471E-8AD3-440DB9F975BC}">
      <dgm:prSet/>
      <dgm:spPr/>
      <dgm:t>
        <a:bodyPr/>
        <a:lstStyle/>
        <a:p>
          <a:endParaRPr lang="sl-SI"/>
        </a:p>
      </dgm:t>
    </dgm:pt>
    <dgm:pt modelId="{ED37E11A-AC8B-449F-A668-60C46BF0908C}" type="sibTrans" cxnId="{BBFC7EE1-46E0-471E-8AD3-440DB9F975BC}">
      <dgm:prSet/>
      <dgm:spPr/>
      <dgm:t>
        <a:bodyPr/>
        <a:lstStyle/>
        <a:p>
          <a:endParaRPr lang="sl-SI"/>
        </a:p>
      </dgm:t>
    </dgm:pt>
    <dgm:pt modelId="{BF490CD1-3AE8-48AE-91E0-CBF2171C03BE}">
      <dgm:prSet phldrT="[besedilo]" custT="1"/>
      <dgm:spPr/>
      <dgm:t>
        <a:bodyPr/>
        <a:lstStyle/>
        <a:p>
          <a:r>
            <a:rPr lang="sl-SI" sz="4000" b="1" dirty="0">
              <a:effectLst>
                <a:outerShdw blurRad="38100" dist="38100" dir="2700000" algn="tl">
                  <a:srgbClr val="000000">
                    <a:alpha val="43137"/>
                  </a:srgbClr>
                </a:outerShdw>
              </a:effectLst>
            </a:rPr>
            <a:t>ZUNANJI NADZOR</a:t>
          </a:r>
        </a:p>
      </dgm:t>
    </dgm:pt>
    <dgm:pt modelId="{E2F22405-4948-4C16-824F-785A12A1AA3F}" type="parTrans" cxnId="{C7CB5385-BBAD-49EE-B422-D61DEFC909F7}">
      <dgm:prSet/>
      <dgm:spPr/>
      <dgm:t>
        <a:bodyPr/>
        <a:lstStyle/>
        <a:p>
          <a:endParaRPr lang="sl-SI"/>
        </a:p>
      </dgm:t>
    </dgm:pt>
    <dgm:pt modelId="{0AE97B2E-7D0B-4FA3-A6BA-C8F81C0B2316}" type="sibTrans" cxnId="{C7CB5385-BBAD-49EE-B422-D61DEFC909F7}">
      <dgm:prSet/>
      <dgm:spPr/>
      <dgm:t>
        <a:bodyPr/>
        <a:lstStyle/>
        <a:p>
          <a:endParaRPr lang="sl-SI"/>
        </a:p>
      </dgm:t>
    </dgm:pt>
    <dgm:pt modelId="{90DABFBE-B738-4018-A586-F05F33AAA5B7}" type="pres">
      <dgm:prSet presAssocID="{CE2F1D8E-389C-486C-BCEF-11DA3F56D503}" presName="layout" presStyleCnt="0">
        <dgm:presLayoutVars>
          <dgm:chMax/>
          <dgm:chPref/>
          <dgm:dir/>
          <dgm:animOne val="branch"/>
          <dgm:animLvl val="lvl"/>
          <dgm:resizeHandles/>
        </dgm:presLayoutVars>
      </dgm:prSet>
      <dgm:spPr/>
    </dgm:pt>
    <dgm:pt modelId="{0ACC20F0-20B4-48DC-81AE-FD1F85DF27C7}" type="pres">
      <dgm:prSet presAssocID="{22F3450B-15E8-43A0-9869-A33C211022C3}" presName="root" presStyleCnt="0">
        <dgm:presLayoutVars>
          <dgm:chMax/>
          <dgm:chPref val="4"/>
        </dgm:presLayoutVars>
      </dgm:prSet>
      <dgm:spPr/>
    </dgm:pt>
    <dgm:pt modelId="{2A651E26-5A1F-4944-9CC9-DD195950F32F}" type="pres">
      <dgm:prSet presAssocID="{22F3450B-15E8-43A0-9869-A33C211022C3}" presName="rootComposite" presStyleCnt="0">
        <dgm:presLayoutVars/>
      </dgm:prSet>
      <dgm:spPr/>
    </dgm:pt>
    <dgm:pt modelId="{F269F9A5-3E3C-4DEE-A909-E05E23947309}" type="pres">
      <dgm:prSet presAssocID="{22F3450B-15E8-43A0-9869-A33C211022C3}" presName="rootText" presStyleLbl="node0" presStyleIdx="0" presStyleCnt="1" custLinFactNeighborX="916" custLinFactNeighborY="3706">
        <dgm:presLayoutVars>
          <dgm:chMax/>
          <dgm:chPref val="4"/>
        </dgm:presLayoutVars>
      </dgm:prSet>
      <dgm:spPr/>
    </dgm:pt>
    <dgm:pt modelId="{D0710E61-5C52-4BA8-8834-C86230C1001D}" type="pres">
      <dgm:prSet presAssocID="{22F3450B-15E8-43A0-9869-A33C211022C3}" presName="childShape" presStyleCnt="0">
        <dgm:presLayoutVars>
          <dgm:chMax val="0"/>
          <dgm:chPref val="0"/>
        </dgm:presLayoutVars>
      </dgm:prSet>
      <dgm:spPr/>
    </dgm:pt>
    <dgm:pt modelId="{BD136C93-A83D-4DCF-B1E4-46E5C4A3168D}" type="pres">
      <dgm:prSet presAssocID="{842D5CF0-7DB4-4CA4-A1B3-00BF8B354C1D}" presName="childComposite" presStyleCnt="0">
        <dgm:presLayoutVars>
          <dgm:chMax val="0"/>
          <dgm:chPref val="0"/>
        </dgm:presLayoutVars>
      </dgm:prSet>
      <dgm:spPr/>
    </dgm:pt>
    <dgm:pt modelId="{21941A69-0FD6-4BCF-A2A7-DCD06D49554A}" type="pres">
      <dgm:prSet presAssocID="{842D5CF0-7DB4-4CA4-A1B3-00BF8B354C1D}" presName="Image"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Ekipa"/>
        </a:ext>
      </dgm:extLst>
    </dgm:pt>
    <dgm:pt modelId="{DEFC6AE8-A732-418F-A5F3-789ABA942CE1}" type="pres">
      <dgm:prSet presAssocID="{842D5CF0-7DB4-4CA4-A1B3-00BF8B354C1D}" presName="childText" presStyleLbl="lnNode1" presStyleIdx="0" presStyleCnt="2" custLinFactNeighborX="159" custLinFactNeighborY="-3000">
        <dgm:presLayoutVars>
          <dgm:chMax val="0"/>
          <dgm:chPref val="0"/>
          <dgm:bulletEnabled val="1"/>
        </dgm:presLayoutVars>
      </dgm:prSet>
      <dgm:spPr/>
    </dgm:pt>
    <dgm:pt modelId="{FB0F5439-EEEA-4B26-8619-38F159011E40}" type="pres">
      <dgm:prSet presAssocID="{BF490CD1-3AE8-48AE-91E0-CBF2171C03BE}" presName="childComposite" presStyleCnt="0">
        <dgm:presLayoutVars>
          <dgm:chMax val="0"/>
          <dgm:chPref val="0"/>
        </dgm:presLayoutVars>
      </dgm:prSet>
      <dgm:spPr/>
    </dgm:pt>
    <dgm:pt modelId="{B78BCF61-5247-43A0-B41A-5E283016DF73}" type="pres">
      <dgm:prSet presAssocID="{BF490CD1-3AE8-48AE-91E0-CBF2171C03BE}" presName="Image"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Aktovka"/>
        </a:ext>
      </dgm:extLst>
    </dgm:pt>
    <dgm:pt modelId="{B1ABF31F-18A2-4A45-B905-5F00D2699DCE}" type="pres">
      <dgm:prSet presAssocID="{BF490CD1-3AE8-48AE-91E0-CBF2171C03BE}" presName="childText" presStyleLbl="lnNode1" presStyleIdx="1" presStyleCnt="2">
        <dgm:presLayoutVars>
          <dgm:chMax val="0"/>
          <dgm:chPref val="0"/>
          <dgm:bulletEnabled val="1"/>
        </dgm:presLayoutVars>
      </dgm:prSet>
      <dgm:spPr/>
    </dgm:pt>
  </dgm:ptLst>
  <dgm:cxnLst>
    <dgm:cxn modelId="{C97F5315-119F-4B5E-BA73-2F788A722352}" type="presOf" srcId="{CE2F1D8E-389C-486C-BCEF-11DA3F56D503}" destId="{90DABFBE-B738-4018-A586-F05F33AAA5B7}" srcOrd="0" destOrd="0" presId="urn:microsoft.com/office/officeart/2008/layout/PictureAccentList"/>
    <dgm:cxn modelId="{CFF8C83E-5A66-49A5-B51A-087097964730}" type="presOf" srcId="{842D5CF0-7DB4-4CA4-A1B3-00BF8B354C1D}" destId="{DEFC6AE8-A732-418F-A5F3-789ABA942CE1}" srcOrd="0" destOrd="0" presId="urn:microsoft.com/office/officeart/2008/layout/PictureAccentList"/>
    <dgm:cxn modelId="{C7CB5385-BBAD-49EE-B422-D61DEFC909F7}" srcId="{22F3450B-15E8-43A0-9869-A33C211022C3}" destId="{BF490CD1-3AE8-48AE-91E0-CBF2171C03BE}" srcOrd="1" destOrd="0" parTransId="{E2F22405-4948-4C16-824F-785A12A1AA3F}" sibTransId="{0AE97B2E-7D0B-4FA3-A6BA-C8F81C0B2316}"/>
    <dgm:cxn modelId="{E68EF1A3-EC63-456D-B008-31E773DC1585}" srcId="{CE2F1D8E-389C-486C-BCEF-11DA3F56D503}" destId="{22F3450B-15E8-43A0-9869-A33C211022C3}" srcOrd="0" destOrd="0" parTransId="{2402BB2D-45A1-484F-8EBD-2468028390F4}" sibTransId="{095C5F01-4200-4837-8235-BB56129E12B6}"/>
    <dgm:cxn modelId="{886238AA-16FE-4F9B-A147-568198CCBCF1}" type="presOf" srcId="{BF490CD1-3AE8-48AE-91E0-CBF2171C03BE}" destId="{B1ABF31F-18A2-4A45-B905-5F00D2699DCE}" srcOrd="0" destOrd="0" presId="urn:microsoft.com/office/officeart/2008/layout/PictureAccentList"/>
    <dgm:cxn modelId="{BBFC7EE1-46E0-471E-8AD3-440DB9F975BC}" srcId="{22F3450B-15E8-43A0-9869-A33C211022C3}" destId="{842D5CF0-7DB4-4CA4-A1B3-00BF8B354C1D}" srcOrd="0" destOrd="0" parTransId="{F25FB174-8FDC-4C0A-85B9-176FA9561BC3}" sibTransId="{ED37E11A-AC8B-449F-A668-60C46BF0908C}"/>
    <dgm:cxn modelId="{8D8F86F5-9137-4E30-808C-5402827DD969}" type="presOf" srcId="{22F3450B-15E8-43A0-9869-A33C211022C3}" destId="{F269F9A5-3E3C-4DEE-A909-E05E23947309}" srcOrd="0" destOrd="0" presId="urn:microsoft.com/office/officeart/2008/layout/PictureAccentList"/>
    <dgm:cxn modelId="{75E872CF-ACD4-4E58-8A75-AE3229263E29}" type="presParOf" srcId="{90DABFBE-B738-4018-A586-F05F33AAA5B7}" destId="{0ACC20F0-20B4-48DC-81AE-FD1F85DF27C7}" srcOrd="0" destOrd="0" presId="urn:microsoft.com/office/officeart/2008/layout/PictureAccentList"/>
    <dgm:cxn modelId="{06F3E6F6-373A-44AE-AE41-D13F77B75A7B}" type="presParOf" srcId="{0ACC20F0-20B4-48DC-81AE-FD1F85DF27C7}" destId="{2A651E26-5A1F-4944-9CC9-DD195950F32F}" srcOrd="0" destOrd="0" presId="urn:microsoft.com/office/officeart/2008/layout/PictureAccentList"/>
    <dgm:cxn modelId="{EDB58C58-A05C-4E17-B466-EBE343335B17}" type="presParOf" srcId="{2A651E26-5A1F-4944-9CC9-DD195950F32F}" destId="{F269F9A5-3E3C-4DEE-A909-E05E23947309}" srcOrd="0" destOrd="0" presId="urn:microsoft.com/office/officeart/2008/layout/PictureAccentList"/>
    <dgm:cxn modelId="{953B09DE-33EF-487E-9094-E176CD889F5E}" type="presParOf" srcId="{0ACC20F0-20B4-48DC-81AE-FD1F85DF27C7}" destId="{D0710E61-5C52-4BA8-8834-C86230C1001D}" srcOrd="1" destOrd="0" presId="urn:microsoft.com/office/officeart/2008/layout/PictureAccentList"/>
    <dgm:cxn modelId="{D85BB24E-8A9A-4741-A2EA-17580A5363B8}" type="presParOf" srcId="{D0710E61-5C52-4BA8-8834-C86230C1001D}" destId="{BD136C93-A83D-4DCF-B1E4-46E5C4A3168D}" srcOrd="0" destOrd="0" presId="urn:microsoft.com/office/officeart/2008/layout/PictureAccentList"/>
    <dgm:cxn modelId="{50BFB925-CAF5-4FFB-9031-62AC5E2ED7F6}" type="presParOf" srcId="{BD136C93-A83D-4DCF-B1E4-46E5C4A3168D}" destId="{21941A69-0FD6-4BCF-A2A7-DCD06D49554A}" srcOrd="0" destOrd="0" presId="urn:microsoft.com/office/officeart/2008/layout/PictureAccentList"/>
    <dgm:cxn modelId="{D7961AD9-6DB0-4BBF-BB50-20C36B15B411}" type="presParOf" srcId="{BD136C93-A83D-4DCF-B1E4-46E5C4A3168D}" destId="{DEFC6AE8-A732-418F-A5F3-789ABA942CE1}" srcOrd="1" destOrd="0" presId="urn:microsoft.com/office/officeart/2008/layout/PictureAccentList"/>
    <dgm:cxn modelId="{650751E1-79BB-4987-AB37-1E684A7AC5E5}" type="presParOf" srcId="{D0710E61-5C52-4BA8-8834-C86230C1001D}" destId="{FB0F5439-EEEA-4B26-8619-38F159011E40}" srcOrd="1" destOrd="0" presId="urn:microsoft.com/office/officeart/2008/layout/PictureAccentList"/>
    <dgm:cxn modelId="{A1A28227-D8A3-460A-BBE0-D43571DC01E1}" type="presParOf" srcId="{FB0F5439-EEEA-4B26-8619-38F159011E40}" destId="{B78BCF61-5247-43A0-B41A-5E283016DF73}" srcOrd="0" destOrd="0" presId="urn:microsoft.com/office/officeart/2008/layout/PictureAccentList"/>
    <dgm:cxn modelId="{02659356-7671-4FBD-A4E4-3D89674CF78D}" type="presParOf" srcId="{FB0F5439-EEEA-4B26-8619-38F159011E40}" destId="{B1ABF31F-18A2-4A45-B905-5F00D2699DCE}" srcOrd="1" destOrd="0" presId="urn:microsoft.com/office/officeart/2008/layout/Picture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69F9A5-3E3C-4DEE-A909-E05E23947309}">
      <dsp:nvSpPr>
        <dsp:cNvPr id="0" name=""/>
        <dsp:cNvSpPr/>
      </dsp:nvSpPr>
      <dsp:spPr>
        <a:xfrm>
          <a:off x="0" y="524337"/>
          <a:ext cx="8128000" cy="13546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60960" rIns="91440" bIns="60960" numCol="1" spcCol="1270" anchor="ctr" anchorCtr="0">
          <a:noAutofit/>
        </a:bodyPr>
        <a:lstStyle/>
        <a:p>
          <a:pPr marL="0" lvl="0" indent="0" algn="ctr" defTabSz="2133600">
            <a:lnSpc>
              <a:spcPct val="90000"/>
            </a:lnSpc>
            <a:spcBef>
              <a:spcPct val="0"/>
            </a:spcBef>
            <a:spcAft>
              <a:spcPct val="35000"/>
            </a:spcAft>
            <a:buNone/>
          </a:pPr>
          <a:r>
            <a:rPr lang="sl-SI" sz="4800" b="1" kern="1200" dirty="0"/>
            <a:t>VRSTE NADZORA</a:t>
          </a:r>
        </a:p>
      </dsp:txBody>
      <dsp:txXfrm>
        <a:off x="39677" y="564014"/>
        <a:ext cx="8048646" cy="1275312"/>
      </dsp:txXfrm>
    </dsp:sp>
    <dsp:sp modelId="{21941A69-0FD6-4BCF-A2A7-DCD06D49554A}">
      <dsp:nvSpPr>
        <dsp:cNvPr id="0" name=""/>
        <dsp:cNvSpPr/>
      </dsp:nvSpPr>
      <dsp:spPr>
        <a:xfrm>
          <a:off x="0" y="2072640"/>
          <a:ext cx="1354666" cy="1354666"/>
        </a:xfrm>
        <a:prstGeom prst="roundRect">
          <a:avLst>
            <a:gd name="adj" fmla="val 16670"/>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EFC6AE8-A732-418F-A5F3-789ABA942CE1}">
      <dsp:nvSpPr>
        <dsp:cNvPr id="0" name=""/>
        <dsp:cNvSpPr/>
      </dsp:nvSpPr>
      <dsp:spPr>
        <a:xfrm>
          <a:off x="1435946" y="2032000"/>
          <a:ext cx="6692053" cy="1354666"/>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r>
            <a:rPr lang="sl-SI" sz="4000" b="1" kern="1200" dirty="0"/>
            <a:t>NOTRANJI NADZOR</a:t>
          </a:r>
        </a:p>
        <a:p>
          <a:pPr marL="0" lvl="0" indent="0" algn="ctr" defTabSz="1778000">
            <a:lnSpc>
              <a:spcPct val="90000"/>
            </a:lnSpc>
            <a:spcBef>
              <a:spcPct val="0"/>
            </a:spcBef>
            <a:spcAft>
              <a:spcPct val="35000"/>
            </a:spcAft>
            <a:buNone/>
          </a:pPr>
          <a:r>
            <a:rPr lang="sl-SI" sz="2800" b="1" kern="1200" dirty="0">
              <a:effectLst>
                <a:outerShdw blurRad="38100" dist="38100" dir="2700000" algn="tl">
                  <a:srgbClr val="000000">
                    <a:alpha val="43137"/>
                  </a:srgbClr>
                </a:outerShdw>
              </a:effectLst>
            </a:rPr>
            <a:t>NADZORNI ODBOR RD</a:t>
          </a:r>
        </a:p>
      </dsp:txBody>
      <dsp:txXfrm>
        <a:off x="1502087" y="2098141"/>
        <a:ext cx="6559771" cy="1222384"/>
      </dsp:txXfrm>
    </dsp:sp>
    <dsp:sp modelId="{B78BCF61-5247-43A0-B41A-5E283016DF73}">
      <dsp:nvSpPr>
        <dsp:cNvPr id="0" name=""/>
        <dsp:cNvSpPr/>
      </dsp:nvSpPr>
      <dsp:spPr>
        <a:xfrm>
          <a:off x="0" y="3589866"/>
          <a:ext cx="1354666" cy="1354666"/>
        </a:xfrm>
        <a:prstGeom prst="roundRect">
          <a:avLst>
            <a:gd name="adj" fmla="val 16670"/>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ABF31F-18A2-4A45-B905-5F00D2699DCE}">
      <dsp:nvSpPr>
        <dsp:cNvPr id="0" name=""/>
        <dsp:cNvSpPr/>
      </dsp:nvSpPr>
      <dsp:spPr>
        <a:xfrm>
          <a:off x="1435946" y="3589866"/>
          <a:ext cx="6692053" cy="1354666"/>
        </a:xfrm>
        <a:prstGeom prst="roundRect">
          <a:avLst>
            <a:gd name="adj"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r>
            <a:rPr lang="sl-SI" sz="4000" b="1" kern="1200" dirty="0">
              <a:effectLst>
                <a:outerShdw blurRad="38100" dist="38100" dir="2700000" algn="tl">
                  <a:srgbClr val="000000">
                    <a:alpha val="43137"/>
                  </a:srgbClr>
                </a:outerShdw>
              </a:effectLst>
            </a:rPr>
            <a:t>ZUNANJI NADZOR</a:t>
          </a:r>
        </a:p>
      </dsp:txBody>
      <dsp:txXfrm>
        <a:off x="1502087" y="3656007"/>
        <a:ext cx="6559771" cy="1222384"/>
      </dsp:txXfrm>
    </dsp:sp>
  </dsp:spTree>
</dsp:drawing>
</file>

<file path=ppt/diagrams/layout1.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9C67A7-84F1-407F-B271-25D32EF251B6}" type="datetimeFigureOut">
              <a:rPr lang="sl-SI" smtClean="0"/>
              <a:t>27.2.2018</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95A246-EA5F-4D91-8280-1B0D5358B82E}" type="slidenum">
              <a:rPr lang="sl-SI" smtClean="0"/>
              <a:t>‹#›</a:t>
            </a:fld>
            <a:endParaRPr lang="sl-SI"/>
          </a:p>
        </p:txBody>
      </p:sp>
    </p:spTree>
    <p:extLst>
      <p:ext uri="{BB962C8B-B14F-4D97-AF65-F5344CB8AC3E}">
        <p14:creationId xmlns:p14="http://schemas.microsoft.com/office/powerpoint/2010/main" val="9551384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E7CFFA-EC97-4262-A876-38BC2A289B54}"/>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34D9370C-6CCC-4450-BBDD-1AE823AB4E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48F60606-F368-41D5-B88B-31D80D8C6879}"/>
              </a:ext>
            </a:extLst>
          </p:cNvPr>
          <p:cNvSpPr>
            <a:spLocks noGrp="1"/>
          </p:cNvSpPr>
          <p:nvPr>
            <p:ph type="dt" sz="half" idx="10"/>
          </p:nvPr>
        </p:nvSpPr>
        <p:spPr/>
        <p:txBody>
          <a:bodyPr/>
          <a:lstStyle/>
          <a:p>
            <a:fld id="{86D1D6F6-D832-43B0-BB74-B0E6984BD846}" type="datetime1">
              <a:rPr lang="sl-SI" smtClean="0"/>
              <a:t>27.2.2018</a:t>
            </a:fld>
            <a:endParaRPr lang="sl-SI"/>
          </a:p>
        </p:txBody>
      </p:sp>
      <p:sp>
        <p:nvSpPr>
          <p:cNvPr id="5" name="Označba mesta noge 4">
            <a:extLst>
              <a:ext uri="{FF2B5EF4-FFF2-40B4-BE49-F238E27FC236}">
                <a16:creationId xmlns:a16="http://schemas.microsoft.com/office/drawing/2014/main" id="{ED64CF1F-9B59-4B09-9103-09A2A523F43D}"/>
              </a:ext>
            </a:extLst>
          </p:cNvPr>
          <p:cNvSpPr>
            <a:spLocks noGrp="1"/>
          </p:cNvSpPr>
          <p:nvPr>
            <p:ph type="ftr" sz="quarter" idx="11"/>
          </p:nvPr>
        </p:nvSpPr>
        <p:spPr/>
        <p:txBody>
          <a:bodyPr/>
          <a:lstStyle/>
          <a:p>
            <a:r>
              <a:rPr lang="sl-SI"/>
              <a:t>Franc Polič - vsebina nadzora poslovanja RD</a:t>
            </a:r>
          </a:p>
        </p:txBody>
      </p:sp>
      <p:sp>
        <p:nvSpPr>
          <p:cNvPr id="6" name="Označba mesta številke diapozitiva 5">
            <a:extLst>
              <a:ext uri="{FF2B5EF4-FFF2-40B4-BE49-F238E27FC236}">
                <a16:creationId xmlns:a16="http://schemas.microsoft.com/office/drawing/2014/main" id="{AC022B9C-E396-463D-A3D3-8AD723A3570B}"/>
              </a:ext>
            </a:extLst>
          </p:cNvPr>
          <p:cNvSpPr>
            <a:spLocks noGrp="1"/>
          </p:cNvSpPr>
          <p:nvPr>
            <p:ph type="sldNum" sz="quarter" idx="12"/>
          </p:nvPr>
        </p:nvSpPr>
        <p:spPr/>
        <p:txBody>
          <a:bodyPr/>
          <a:lstStyle/>
          <a:p>
            <a:fld id="{FEF7FA99-28DE-4177-97A7-6A8D4DB3E3D5}" type="slidenum">
              <a:rPr lang="sl-SI" smtClean="0"/>
              <a:t>‹#›</a:t>
            </a:fld>
            <a:endParaRPr lang="sl-SI"/>
          </a:p>
        </p:txBody>
      </p:sp>
    </p:spTree>
    <p:extLst>
      <p:ext uri="{BB962C8B-B14F-4D97-AF65-F5344CB8AC3E}">
        <p14:creationId xmlns:p14="http://schemas.microsoft.com/office/powerpoint/2010/main" val="2449292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DEB617D-B33C-48B1-9E22-7867896EF02B}"/>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8D0063C7-B051-4DA3-8632-EEC9F7113DC3}"/>
              </a:ext>
            </a:extLst>
          </p:cNvPr>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5802140F-7B70-4506-9844-1E685A3D1C92}"/>
              </a:ext>
            </a:extLst>
          </p:cNvPr>
          <p:cNvSpPr>
            <a:spLocks noGrp="1"/>
          </p:cNvSpPr>
          <p:nvPr>
            <p:ph type="dt" sz="half" idx="10"/>
          </p:nvPr>
        </p:nvSpPr>
        <p:spPr/>
        <p:txBody>
          <a:bodyPr/>
          <a:lstStyle/>
          <a:p>
            <a:fld id="{05D82ACE-5E36-481D-B21F-B7DF397493FD}" type="datetime1">
              <a:rPr lang="sl-SI" smtClean="0"/>
              <a:t>27.2.2018</a:t>
            </a:fld>
            <a:endParaRPr lang="sl-SI"/>
          </a:p>
        </p:txBody>
      </p:sp>
      <p:sp>
        <p:nvSpPr>
          <p:cNvPr id="5" name="Označba mesta noge 4">
            <a:extLst>
              <a:ext uri="{FF2B5EF4-FFF2-40B4-BE49-F238E27FC236}">
                <a16:creationId xmlns:a16="http://schemas.microsoft.com/office/drawing/2014/main" id="{79282CA1-CBFB-4193-88CB-7997D947E3A6}"/>
              </a:ext>
            </a:extLst>
          </p:cNvPr>
          <p:cNvSpPr>
            <a:spLocks noGrp="1"/>
          </p:cNvSpPr>
          <p:nvPr>
            <p:ph type="ftr" sz="quarter" idx="11"/>
          </p:nvPr>
        </p:nvSpPr>
        <p:spPr/>
        <p:txBody>
          <a:bodyPr/>
          <a:lstStyle/>
          <a:p>
            <a:r>
              <a:rPr lang="sl-SI"/>
              <a:t>Franc Polič - vsebina nadzora poslovanja RD</a:t>
            </a:r>
          </a:p>
        </p:txBody>
      </p:sp>
      <p:sp>
        <p:nvSpPr>
          <p:cNvPr id="6" name="Označba mesta številke diapozitiva 5">
            <a:extLst>
              <a:ext uri="{FF2B5EF4-FFF2-40B4-BE49-F238E27FC236}">
                <a16:creationId xmlns:a16="http://schemas.microsoft.com/office/drawing/2014/main" id="{7445D18D-35CD-43B8-8805-D55AA51EA5BD}"/>
              </a:ext>
            </a:extLst>
          </p:cNvPr>
          <p:cNvSpPr>
            <a:spLocks noGrp="1"/>
          </p:cNvSpPr>
          <p:nvPr>
            <p:ph type="sldNum" sz="quarter" idx="12"/>
          </p:nvPr>
        </p:nvSpPr>
        <p:spPr/>
        <p:txBody>
          <a:bodyPr/>
          <a:lstStyle/>
          <a:p>
            <a:fld id="{FEF7FA99-28DE-4177-97A7-6A8D4DB3E3D5}" type="slidenum">
              <a:rPr lang="sl-SI" smtClean="0"/>
              <a:t>‹#›</a:t>
            </a:fld>
            <a:endParaRPr lang="sl-SI"/>
          </a:p>
        </p:txBody>
      </p:sp>
    </p:spTree>
    <p:extLst>
      <p:ext uri="{BB962C8B-B14F-4D97-AF65-F5344CB8AC3E}">
        <p14:creationId xmlns:p14="http://schemas.microsoft.com/office/powerpoint/2010/main" val="3844785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775E4A27-DED5-429A-ADB4-CBEFE45F147E}"/>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2839CD28-72BA-473A-A935-F1B01063AA52}"/>
              </a:ext>
            </a:extLst>
          </p:cNvPr>
          <p:cNvSpPr>
            <a:spLocks noGrp="1"/>
          </p:cNvSpPr>
          <p:nvPr>
            <p:ph type="body" orient="vert" idx="1"/>
          </p:nvPr>
        </p:nvSpPr>
        <p:spPr>
          <a:xfrm>
            <a:off x="838200" y="365125"/>
            <a:ext cx="7734300" cy="5811838"/>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C84854F5-B190-4AA4-B156-08B27A231733}"/>
              </a:ext>
            </a:extLst>
          </p:cNvPr>
          <p:cNvSpPr>
            <a:spLocks noGrp="1"/>
          </p:cNvSpPr>
          <p:nvPr>
            <p:ph type="dt" sz="half" idx="10"/>
          </p:nvPr>
        </p:nvSpPr>
        <p:spPr/>
        <p:txBody>
          <a:bodyPr/>
          <a:lstStyle/>
          <a:p>
            <a:fld id="{1C500B18-6A37-47EB-98F0-5C706897889E}" type="datetime1">
              <a:rPr lang="sl-SI" smtClean="0"/>
              <a:t>27.2.2018</a:t>
            </a:fld>
            <a:endParaRPr lang="sl-SI"/>
          </a:p>
        </p:txBody>
      </p:sp>
      <p:sp>
        <p:nvSpPr>
          <p:cNvPr id="5" name="Označba mesta noge 4">
            <a:extLst>
              <a:ext uri="{FF2B5EF4-FFF2-40B4-BE49-F238E27FC236}">
                <a16:creationId xmlns:a16="http://schemas.microsoft.com/office/drawing/2014/main" id="{0901526E-DC83-4133-92DA-9773B89274DE}"/>
              </a:ext>
            </a:extLst>
          </p:cNvPr>
          <p:cNvSpPr>
            <a:spLocks noGrp="1"/>
          </p:cNvSpPr>
          <p:nvPr>
            <p:ph type="ftr" sz="quarter" idx="11"/>
          </p:nvPr>
        </p:nvSpPr>
        <p:spPr/>
        <p:txBody>
          <a:bodyPr/>
          <a:lstStyle/>
          <a:p>
            <a:r>
              <a:rPr lang="sl-SI"/>
              <a:t>Franc Polič - vsebina nadzora poslovanja RD</a:t>
            </a:r>
          </a:p>
        </p:txBody>
      </p:sp>
      <p:sp>
        <p:nvSpPr>
          <p:cNvPr id="6" name="Označba mesta številke diapozitiva 5">
            <a:extLst>
              <a:ext uri="{FF2B5EF4-FFF2-40B4-BE49-F238E27FC236}">
                <a16:creationId xmlns:a16="http://schemas.microsoft.com/office/drawing/2014/main" id="{F4334274-84C4-4F56-8B07-9D5B21D8094C}"/>
              </a:ext>
            </a:extLst>
          </p:cNvPr>
          <p:cNvSpPr>
            <a:spLocks noGrp="1"/>
          </p:cNvSpPr>
          <p:nvPr>
            <p:ph type="sldNum" sz="quarter" idx="12"/>
          </p:nvPr>
        </p:nvSpPr>
        <p:spPr/>
        <p:txBody>
          <a:bodyPr/>
          <a:lstStyle/>
          <a:p>
            <a:fld id="{FEF7FA99-28DE-4177-97A7-6A8D4DB3E3D5}" type="slidenum">
              <a:rPr lang="sl-SI" smtClean="0"/>
              <a:t>‹#›</a:t>
            </a:fld>
            <a:endParaRPr lang="sl-SI"/>
          </a:p>
        </p:txBody>
      </p:sp>
    </p:spTree>
    <p:extLst>
      <p:ext uri="{BB962C8B-B14F-4D97-AF65-F5344CB8AC3E}">
        <p14:creationId xmlns:p14="http://schemas.microsoft.com/office/powerpoint/2010/main" val="2601952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3C3BB4B-8F75-4DF2-82D4-2BC8497D6622}"/>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8DC98DC2-2E38-4795-AD32-7A74E4FB421F}"/>
              </a:ext>
            </a:extLst>
          </p:cNvPr>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195FBE3C-EB19-4B68-A3B1-D8FA45880658}"/>
              </a:ext>
            </a:extLst>
          </p:cNvPr>
          <p:cNvSpPr>
            <a:spLocks noGrp="1"/>
          </p:cNvSpPr>
          <p:nvPr>
            <p:ph type="dt" sz="half" idx="10"/>
          </p:nvPr>
        </p:nvSpPr>
        <p:spPr/>
        <p:txBody>
          <a:bodyPr/>
          <a:lstStyle/>
          <a:p>
            <a:fld id="{AD5488EC-6EA6-4CA5-8659-B93DF3A6130A}" type="datetime1">
              <a:rPr lang="sl-SI" smtClean="0"/>
              <a:t>27.2.2018</a:t>
            </a:fld>
            <a:endParaRPr lang="sl-SI"/>
          </a:p>
        </p:txBody>
      </p:sp>
      <p:sp>
        <p:nvSpPr>
          <p:cNvPr id="5" name="Označba mesta noge 4">
            <a:extLst>
              <a:ext uri="{FF2B5EF4-FFF2-40B4-BE49-F238E27FC236}">
                <a16:creationId xmlns:a16="http://schemas.microsoft.com/office/drawing/2014/main" id="{065349DD-85D7-40B9-B78C-3DD64CAB5404}"/>
              </a:ext>
            </a:extLst>
          </p:cNvPr>
          <p:cNvSpPr>
            <a:spLocks noGrp="1"/>
          </p:cNvSpPr>
          <p:nvPr>
            <p:ph type="ftr" sz="quarter" idx="11"/>
          </p:nvPr>
        </p:nvSpPr>
        <p:spPr/>
        <p:txBody>
          <a:bodyPr/>
          <a:lstStyle/>
          <a:p>
            <a:r>
              <a:rPr lang="sl-SI"/>
              <a:t>Franc Polič - vsebina nadzora poslovanja RD</a:t>
            </a:r>
          </a:p>
        </p:txBody>
      </p:sp>
      <p:sp>
        <p:nvSpPr>
          <p:cNvPr id="6" name="Označba mesta številke diapozitiva 5">
            <a:extLst>
              <a:ext uri="{FF2B5EF4-FFF2-40B4-BE49-F238E27FC236}">
                <a16:creationId xmlns:a16="http://schemas.microsoft.com/office/drawing/2014/main" id="{8D451769-DBEB-4AAF-A418-444173158D83}"/>
              </a:ext>
            </a:extLst>
          </p:cNvPr>
          <p:cNvSpPr>
            <a:spLocks noGrp="1"/>
          </p:cNvSpPr>
          <p:nvPr>
            <p:ph type="sldNum" sz="quarter" idx="12"/>
          </p:nvPr>
        </p:nvSpPr>
        <p:spPr/>
        <p:txBody>
          <a:bodyPr/>
          <a:lstStyle/>
          <a:p>
            <a:fld id="{FEF7FA99-28DE-4177-97A7-6A8D4DB3E3D5}" type="slidenum">
              <a:rPr lang="sl-SI" smtClean="0"/>
              <a:t>‹#›</a:t>
            </a:fld>
            <a:endParaRPr lang="sl-SI"/>
          </a:p>
        </p:txBody>
      </p:sp>
    </p:spTree>
    <p:extLst>
      <p:ext uri="{BB962C8B-B14F-4D97-AF65-F5344CB8AC3E}">
        <p14:creationId xmlns:p14="http://schemas.microsoft.com/office/powerpoint/2010/main" val="212839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F1B3095-F781-41E2-A726-59121331D06A}"/>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2EC6EC20-CD16-48D4-B717-E5252BD10E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Uredite sloge besedila matrice</a:t>
            </a:r>
          </a:p>
        </p:txBody>
      </p:sp>
      <p:sp>
        <p:nvSpPr>
          <p:cNvPr id="4" name="Označba mesta datuma 3">
            <a:extLst>
              <a:ext uri="{FF2B5EF4-FFF2-40B4-BE49-F238E27FC236}">
                <a16:creationId xmlns:a16="http://schemas.microsoft.com/office/drawing/2014/main" id="{96502B9F-AB86-4C54-9431-5CE17EBE59CF}"/>
              </a:ext>
            </a:extLst>
          </p:cNvPr>
          <p:cNvSpPr>
            <a:spLocks noGrp="1"/>
          </p:cNvSpPr>
          <p:nvPr>
            <p:ph type="dt" sz="half" idx="10"/>
          </p:nvPr>
        </p:nvSpPr>
        <p:spPr/>
        <p:txBody>
          <a:bodyPr/>
          <a:lstStyle/>
          <a:p>
            <a:fld id="{DA8A2326-52DF-4AE2-91E2-172C5A6C6FDE}" type="datetime1">
              <a:rPr lang="sl-SI" smtClean="0"/>
              <a:t>27.2.2018</a:t>
            </a:fld>
            <a:endParaRPr lang="sl-SI"/>
          </a:p>
        </p:txBody>
      </p:sp>
      <p:sp>
        <p:nvSpPr>
          <p:cNvPr id="5" name="Označba mesta noge 4">
            <a:extLst>
              <a:ext uri="{FF2B5EF4-FFF2-40B4-BE49-F238E27FC236}">
                <a16:creationId xmlns:a16="http://schemas.microsoft.com/office/drawing/2014/main" id="{9FEE0740-25FD-415C-B9C0-8BEBE06BDFA8}"/>
              </a:ext>
            </a:extLst>
          </p:cNvPr>
          <p:cNvSpPr>
            <a:spLocks noGrp="1"/>
          </p:cNvSpPr>
          <p:nvPr>
            <p:ph type="ftr" sz="quarter" idx="11"/>
          </p:nvPr>
        </p:nvSpPr>
        <p:spPr/>
        <p:txBody>
          <a:bodyPr/>
          <a:lstStyle/>
          <a:p>
            <a:r>
              <a:rPr lang="sl-SI"/>
              <a:t>Franc Polič - vsebina nadzora poslovanja RD</a:t>
            </a:r>
          </a:p>
        </p:txBody>
      </p:sp>
      <p:sp>
        <p:nvSpPr>
          <p:cNvPr id="6" name="Označba mesta številke diapozitiva 5">
            <a:extLst>
              <a:ext uri="{FF2B5EF4-FFF2-40B4-BE49-F238E27FC236}">
                <a16:creationId xmlns:a16="http://schemas.microsoft.com/office/drawing/2014/main" id="{645971E4-1945-4486-916E-1A6A4DB53941}"/>
              </a:ext>
            </a:extLst>
          </p:cNvPr>
          <p:cNvSpPr>
            <a:spLocks noGrp="1"/>
          </p:cNvSpPr>
          <p:nvPr>
            <p:ph type="sldNum" sz="quarter" idx="12"/>
          </p:nvPr>
        </p:nvSpPr>
        <p:spPr/>
        <p:txBody>
          <a:bodyPr/>
          <a:lstStyle/>
          <a:p>
            <a:fld id="{FEF7FA99-28DE-4177-97A7-6A8D4DB3E3D5}" type="slidenum">
              <a:rPr lang="sl-SI" smtClean="0"/>
              <a:t>‹#›</a:t>
            </a:fld>
            <a:endParaRPr lang="sl-SI"/>
          </a:p>
        </p:txBody>
      </p:sp>
    </p:spTree>
    <p:extLst>
      <p:ext uri="{BB962C8B-B14F-4D97-AF65-F5344CB8AC3E}">
        <p14:creationId xmlns:p14="http://schemas.microsoft.com/office/powerpoint/2010/main" val="2273407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AA7C598-1865-401D-9B4D-B701278747A1}"/>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1E543EC1-F2A4-4C9C-B3AF-113EC197C7DC}"/>
              </a:ext>
            </a:extLst>
          </p:cNvPr>
          <p:cNvSpPr>
            <a:spLocks noGrp="1"/>
          </p:cNvSpPr>
          <p:nvPr>
            <p:ph sz="half" idx="1"/>
          </p:nvPr>
        </p:nvSpPr>
        <p:spPr>
          <a:xfrm>
            <a:off x="838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A0D17A34-D51E-458B-8571-57062173E9A5}"/>
              </a:ext>
            </a:extLst>
          </p:cNvPr>
          <p:cNvSpPr>
            <a:spLocks noGrp="1"/>
          </p:cNvSpPr>
          <p:nvPr>
            <p:ph sz="half" idx="2"/>
          </p:nvPr>
        </p:nvSpPr>
        <p:spPr>
          <a:xfrm>
            <a:off x="6172200" y="1825625"/>
            <a:ext cx="5181600" cy="435133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E59BB720-54DC-48B1-BAF7-9195EED9B942}"/>
              </a:ext>
            </a:extLst>
          </p:cNvPr>
          <p:cNvSpPr>
            <a:spLocks noGrp="1"/>
          </p:cNvSpPr>
          <p:nvPr>
            <p:ph type="dt" sz="half" idx="10"/>
          </p:nvPr>
        </p:nvSpPr>
        <p:spPr/>
        <p:txBody>
          <a:bodyPr/>
          <a:lstStyle/>
          <a:p>
            <a:fld id="{E3969497-5DC1-42F6-B679-6505FB864F0D}" type="datetime1">
              <a:rPr lang="sl-SI" smtClean="0"/>
              <a:t>27.2.2018</a:t>
            </a:fld>
            <a:endParaRPr lang="sl-SI"/>
          </a:p>
        </p:txBody>
      </p:sp>
      <p:sp>
        <p:nvSpPr>
          <p:cNvPr id="6" name="Označba mesta noge 5">
            <a:extLst>
              <a:ext uri="{FF2B5EF4-FFF2-40B4-BE49-F238E27FC236}">
                <a16:creationId xmlns:a16="http://schemas.microsoft.com/office/drawing/2014/main" id="{FCAFD733-0CA7-4CC2-AC35-13C64908CD13}"/>
              </a:ext>
            </a:extLst>
          </p:cNvPr>
          <p:cNvSpPr>
            <a:spLocks noGrp="1"/>
          </p:cNvSpPr>
          <p:nvPr>
            <p:ph type="ftr" sz="quarter" idx="11"/>
          </p:nvPr>
        </p:nvSpPr>
        <p:spPr/>
        <p:txBody>
          <a:bodyPr/>
          <a:lstStyle/>
          <a:p>
            <a:r>
              <a:rPr lang="sl-SI"/>
              <a:t>Franc Polič - vsebina nadzora poslovanja RD</a:t>
            </a:r>
          </a:p>
        </p:txBody>
      </p:sp>
      <p:sp>
        <p:nvSpPr>
          <p:cNvPr id="7" name="Označba mesta številke diapozitiva 6">
            <a:extLst>
              <a:ext uri="{FF2B5EF4-FFF2-40B4-BE49-F238E27FC236}">
                <a16:creationId xmlns:a16="http://schemas.microsoft.com/office/drawing/2014/main" id="{3A094BAB-624E-405F-8784-0C28510572EF}"/>
              </a:ext>
            </a:extLst>
          </p:cNvPr>
          <p:cNvSpPr>
            <a:spLocks noGrp="1"/>
          </p:cNvSpPr>
          <p:nvPr>
            <p:ph type="sldNum" sz="quarter" idx="12"/>
          </p:nvPr>
        </p:nvSpPr>
        <p:spPr/>
        <p:txBody>
          <a:bodyPr/>
          <a:lstStyle/>
          <a:p>
            <a:fld id="{FEF7FA99-28DE-4177-97A7-6A8D4DB3E3D5}" type="slidenum">
              <a:rPr lang="sl-SI" smtClean="0"/>
              <a:t>‹#›</a:t>
            </a:fld>
            <a:endParaRPr lang="sl-SI"/>
          </a:p>
        </p:txBody>
      </p:sp>
    </p:spTree>
    <p:extLst>
      <p:ext uri="{BB962C8B-B14F-4D97-AF65-F5344CB8AC3E}">
        <p14:creationId xmlns:p14="http://schemas.microsoft.com/office/powerpoint/2010/main" val="2771952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6F803D1-380D-4E86-8E8E-7E4F4EB58EF8}"/>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4FA75A5D-B4B2-44BD-B09C-57932754AA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značba mesta vsebine 3">
            <a:extLst>
              <a:ext uri="{FF2B5EF4-FFF2-40B4-BE49-F238E27FC236}">
                <a16:creationId xmlns:a16="http://schemas.microsoft.com/office/drawing/2014/main" id="{3E6A3634-B049-4965-9E88-77391C8B7D62}"/>
              </a:ext>
            </a:extLst>
          </p:cNvPr>
          <p:cNvSpPr>
            <a:spLocks noGrp="1"/>
          </p:cNvSpPr>
          <p:nvPr>
            <p:ph sz="half" idx="2"/>
          </p:nvPr>
        </p:nvSpPr>
        <p:spPr>
          <a:xfrm>
            <a:off x="839788" y="2505075"/>
            <a:ext cx="5157787"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007B821B-8B78-47E4-9B9F-48735CD686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značba mesta vsebine 5">
            <a:extLst>
              <a:ext uri="{FF2B5EF4-FFF2-40B4-BE49-F238E27FC236}">
                <a16:creationId xmlns:a16="http://schemas.microsoft.com/office/drawing/2014/main" id="{CC2B147F-C56A-4201-B552-178FC374168D}"/>
              </a:ext>
            </a:extLst>
          </p:cNvPr>
          <p:cNvSpPr>
            <a:spLocks noGrp="1"/>
          </p:cNvSpPr>
          <p:nvPr>
            <p:ph sz="quarter" idx="4"/>
          </p:nvPr>
        </p:nvSpPr>
        <p:spPr>
          <a:xfrm>
            <a:off x="6172200" y="2505075"/>
            <a:ext cx="5183188" cy="3684588"/>
          </a:xfrm>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0D369C08-1FA0-4355-9A9A-0FA6107A5068}"/>
              </a:ext>
            </a:extLst>
          </p:cNvPr>
          <p:cNvSpPr>
            <a:spLocks noGrp="1"/>
          </p:cNvSpPr>
          <p:nvPr>
            <p:ph type="dt" sz="half" idx="10"/>
          </p:nvPr>
        </p:nvSpPr>
        <p:spPr/>
        <p:txBody>
          <a:bodyPr/>
          <a:lstStyle/>
          <a:p>
            <a:fld id="{424D81AC-3359-4C95-A9BD-4A86E0AD2CEA}" type="datetime1">
              <a:rPr lang="sl-SI" smtClean="0"/>
              <a:t>27.2.2018</a:t>
            </a:fld>
            <a:endParaRPr lang="sl-SI"/>
          </a:p>
        </p:txBody>
      </p:sp>
      <p:sp>
        <p:nvSpPr>
          <p:cNvPr id="8" name="Označba mesta noge 7">
            <a:extLst>
              <a:ext uri="{FF2B5EF4-FFF2-40B4-BE49-F238E27FC236}">
                <a16:creationId xmlns:a16="http://schemas.microsoft.com/office/drawing/2014/main" id="{4B4B6EF1-35A9-4C86-9DB8-3912127686C9}"/>
              </a:ext>
            </a:extLst>
          </p:cNvPr>
          <p:cNvSpPr>
            <a:spLocks noGrp="1"/>
          </p:cNvSpPr>
          <p:nvPr>
            <p:ph type="ftr" sz="quarter" idx="11"/>
          </p:nvPr>
        </p:nvSpPr>
        <p:spPr/>
        <p:txBody>
          <a:bodyPr/>
          <a:lstStyle/>
          <a:p>
            <a:r>
              <a:rPr lang="sl-SI"/>
              <a:t>Franc Polič - vsebina nadzora poslovanja RD</a:t>
            </a:r>
          </a:p>
        </p:txBody>
      </p:sp>
      <p:sp>
        <p:nvSpPr>
          <p:cNvPr id="9" name="Označba mesta številke diapozitiva 8">
            <a:extLst>
              <a:ext uri="{FF2B5EF4-FFF2-40B4-BE49-F238E27FC236}">
                <a16:creationId xmlns:a16="http://schemas.microsoft.com/office/drawing/2014/main" id="{697488C4-E871-4B22-95DC-3A9B21416AD8}"/>
              </a:ext>
            </a:extLst>
          </p:cNvPr>
          <p:cNvSpPr>
            <a:spLocks noGrp="1"/>
          </p:cNvSpPr>
          <p:nvPr>
            <p:ph type="sldNum" sz="quarter" idx="12"/>
          </p:nvPr>
        </p:nvSpPr>
        <p:spPr/>
        <p:txBody>
          <a:bodyPr/>
          <a:lstStyle/>
          <a:p>
            <a:fld id="{FEF7FA99-28DE-4177-97A7-6A8D4DB3E3D5}" type="slidenum">
              <a:rPr lang="sl-SI" smtClean="0"/>
              <a:t>‹#›</a:t>
            </a:fld>
            <a:endParaRPr lang="sl-SI"/>
          </a:p>
        </p:txBody>
      </p:sp>
    </p:spTree>
    <p:extLst>
      <p:ext uri="{BB962C8B-B14F-4D97-AF65-F5344CB8AC3E}">
        <p14:creationId xmlns:p14="http://schemas.microsoft.com/office/powerpoint/2010/main" val="2397072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D8FC21C-C068-49E1-A1E3-9146246BD8C7}"/>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6FD8E73C-97C4-45E7-8729-E06E5C72ED8D}"/>
              </a:ext>
            </a:extLst>
          </p:cNvPr>
          <p:cNvSpPr>
            <a:spLocks noGrp="1"/>
          </p:cNvSpPr>
          <p:nvPr>
            <p:ph type="dt" sz="half" idx="10"/>
          </p:nvPr>
        </p:nvSpPr>
        <p:spPr/>
        <p:txBody>
          <a:bodyPr/>
          <a:lstStyle/>
          <a:p>
            <a:fld id="{4EFFA5F0-A1BB-4B67-8AF3-79ABF896BE40}" type="datetime1">
              <a:rPr lang="sl-SI" smtClean="0"/>
              <a:t>27.2.2018</a:t>
            </a:fld>
            <a:endParaRPr lang="sl-SI"/>
          </a:p>
        </p:txBody>
      </p:sp>
      <p:sp>
        <p:nvSpPr>
          <p:cNvPr id="4" name="Označba mesta noge 3">
            <a:extLst>
              <a:ext uri="{FF2B5EF4-FFF2-40B4-BE49-F238E27FC236}">
                <a16:creationId xmlns:a16="http://schemas.microsoft.com/office/drawing/2014/main" id="{93A3105B-A603-4AE4-9250-D418A2C426D0}"/>
              </a:ext>
            </a:extLst>
          </p:cNvPr>
          <p:cNvSpPr>
            <a:spLocks noGrp="1"/>
          </p:cNvSpPr>
          <p:nvPr>
            <p:ph type="ftr" sz="quarter" idx="11"/>
          </p:nvPr>
        </p:nvSpPr>
        <p:spPr/>
        <p:txBody>
          <a:bodyPr/>
          <a:lstStyle/>
          <a:p>
            <a:r>
              <a:rPr lang="sl-SI"/>
              <a:t>Franc Polič - vsebina nadzora poslovanja RD</a:t>
            </a:r>
          </a:p>
        </p:txBody>
      </p:sp>
      <p:sp>
        <p:nvSpPr>
          <p:cNvPr id="5" name="Označba mesta številke diapozitiva 4">
            <a:extLst>
              <a:ext uri="{FF2B5EF4-FFF2-40B4-BE49-F238E27FC236}">
                <a16:creationId xmlns:a16="http://schemas.microsoft.com/office/drawing/2014/main" id="{2A873986-A99D-41FA-A1A8-A65C6A179282}"/>
              </a:ext>
            </a:extLst>
          </p:cNvPr>
          <p:cNvSpPr>
            <a:spLocks noGrp="1"/>
          </p:cNvSpPr>
          <p:nvPr>
            <p:ph type="sldNum" sz="quarter" idx="12"/>
          </p:nvPr>
        </p:nvSpPr>
        <p:spPr/>
        <p:txBody>
          <a:bodyPr/>
          <a:lstStyle/>
          <a:p>
            <a:fld id="{FEF7FA99-28DE-4177-97A7-6A8D4DB3E3D5}" type="slidenum">
              <a:rPr lang="sl-SI" smtClean="0"/>
              <a:t>‹#›</a:t>
            </a:fld>
            <a:endParaRPr lang="sl-SI"/>
          </a:p>
        </p:txBody>
      </p:sp>
    </p:spTree>
    <p:extLst>
      <p:ext uri="{BB962C8B-B14F-4D97-AF65-F5344CB8AC3E}">
        <p14:creationId xmlns:p14="http://schemas.microsoft.com/office/powerpoint/2010/main" val="1119332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BCEB51D6-8E87-49FB-8340-58E622669809}"/>
              </a:ext>
            </a:extLst>
          </p:cNvPr>
          <p:cNvSpPr>
            <a:spLocks noGrp="1"/>
          </p:cNvSpPr>
          <p:nvPr>
            <p:ph type="dt" sz="half" idx="10"/>
          </p:nvPr>
        </p:nvSpPr>
        <p:spPr/>
        <p:txBody>
          <a:bodyPr/>
          <a:lstStyle/>
          <a:p>
            <a:fld id="{15D2CD87-8338-41A5-A8B4-35CE6216D415}" type="datetime1">
              <a:rPr lang="sl-SI" smtClean="0"/>
              <a:t>27.2.2018</a:t>
            </a:fld>
            <a:endParaRPr lang="sl-SI"/>
          </a:p>
        </p:txBody>
      </p:sp>
      <p:sp>
        <p:nvSpPr>
          <p:cNvPr id="3" name="Označba mesta noge 2">
            <a:extLst>
              <a:ext uri="{FF2B5EF4-FFF2-40B4-BE49-F238E27FC236}">
                <a16:creationId xmlns:a16="http://schemas.microsoft.com/office/drawing/2014/main" id="{26789A28-311B-4BC1-959F-9D9FE52D9D77}"/>
              </a:ext>
            </a:extLst>
          </p:cNvPr>
          <p:cNvSpPr>
            <a:spLocks noGrp="1"/>
          </p:cNvSpPr>
          <p:nvPr>
            <p:ph type="ftr" sz="quarter" idx="11"/>
          </p:nvPr>
        </p:nvSpPr>
        <p:spPr/>
        <p:txBody>
          <a:bodyPr/>
          <a:lstStyle/>
          <a:p>
            <a:r>
              <a:rPr lang="sl-SI"/>
              <a:t>Franc Polič - vsebina nadzora poslovanja RD</a:t>
            </a:r>
          </a:p>
        </p:txBody>
      </p:sp>
      <p:sp>
        <p:nvSpPr>
          <p:cNvPr id="4" name="Označba mesta številke diapozitiva 3">
            <a:extLst>
              <a:ext uri="{FF2B5EF4-FFF2-40B4-BE49-F238E27FC236}">
                <a16:creationId xmlns:a16="http://schemas.microsoft.com/office/drawing/2014/main" id="{7F3E700C-23F4-413E-9F87-5673139C432A}"/>
              </a:ext>
            </a:extLst>
          </p:cNvPr>
          <p:cNvSpPr>
            <a:spLocks noGrp="1"/>
          </p:cNvSpPr>
          <p:nvPr>
            <p:ph type="sldNum" sz="quarter" idx="12"/>
          </p:nvPr>
        </p:nvSpPr>
        <p:spPr/>
        <p:txBody>
          <a:bodyPr/>
          <a:lstStyle/>
          <a:p>
            <a:fld id="{FEF7FA99-28DE-4177-97A7-6A8D4DB3E3D5}" type="slidenum">
              <a:rPr lang="sl-SI" smtClean="0"/>
              <a:t>‹#›</a:t>
            </a:fld>
            <a:endParaRPr lang="sl-SI"/>
          </a:p>
        </p:txBody>
      </p:sp>
    </p:spTree>
    <p:extLst>
      <p:ext uri="{BB962C8B-B14F-4D97-AF65-F5344CB8AC3E}">
        <p14:creationId xmlns:p14="http://schemas.microsoft.com/office/powerpoint/2010/main" val="3333112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09C4AB3-27E6-41FD-9667-CD253F1BB8C3}"/>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28AA38FC-AEE5-4179-809C-CBEB3EFB5C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79C514FE-EB01-4557-8081-5D516C0A0E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a:extLst>
              <a:ext uri="{FF2B5EF4-FFF2-40B4-BE49-F238E27FC236}">
                <a16:creationId xmlns:a16="http://schemas.microsoft.com/office/drawing/2014/main" id="{936D7192-8253-416B-B3D2-37C43F1A0F83}"/>
              </a:ext>
            </a:extLst>
          </p:cNvPr>
          <p:cNvSpPr>
            <a:spLocks noGrp="1"/>
          </p:cNvSpPr>
          <p:nvPr>
            <p:ph type="dt" sz="half" idx="10"/>
          </p:nvPr>
        </p:nvSpPr>
        <p:spPr/>
        <p:txBody>
          <a:bodyPr/>
          <a:lstStyle/>
          <a:p>
            <a:fld id="{8354B55F-015B-4FE6-BD86-3FC0D71352F0}" type="datetime1">
              <a:rPr lang="sl-SI" smtClean="0"/>
              <a:t>27.2.2018</a:t>
            </a:fld>
            <a:endParaRPr lang="sl-SI"/>
          </a:p>
        </p:txBody>
      </p:sp>
      <p:sp>
        <p:nvSpPr>
          <p:cNvPr id="6" name="Označba mesta noge 5">
            <a:extLst>
              <a:ext uri="{FF2B5EF4-FFF2-40B4-BE49-F238E27FC236}">
                <a16:creationId xmlns:a16="http://schemas.microsoft.com/office/drawing/2014/main" id="{CA860E32-276F-4302-A518-DF2AC4D366E2}"/>
              </a:ext>
            </a:extLst>
          </p:cNvPr>
          <p:cNvSpPr>
            <a:spLocks noGrp="1"/>
          </p:cNvSpPr>
          <p:nvPr>
            <p:ph type="ftr" sz="quarter" idx="11"/>
          </p:nvPr>
        </p:nvSpPr>
        <p:spPr/>
        <p:txBody>
          <a:bodyPr/>
          <a:lstStyle/>
          <a:p>
            <a:r>
              <a:rPr lang="sl-SI"/>
              <a:t>Franc Polič - vsebina nadzora poslovanja RD</a:t>
            </a:r>
          </a:p>
        </p:txBody>
      </p:sp>
      <p:sp>
        <p:nvSpPr>
          <p:cNvPr id="7" name="Označba mesta številke diapozitiva 6">
            <a:extLst>
              <a:ext uri="{FF2B5EF4-FFF2-40B4-BE49-F238E27FC236}">
                <a16:creationId xmlns:a16="http://schemas.microsoft.com/office/drawing/2014/main" id="{00F8E31B-7E56-47F7-A6E4-75A2D2D78CFA}"/>
              </a:ext>
            </a:extLst>
          </p:cNvPr>
          <p:cNvSpPr>
            <a:spLocks noGrp="1"/>
          </p:cNvSpPr>
          <p:nvPr>
            <p:ph type="sldNum" sz="quarter" idx="12"/>
          </p:nvPr>
        </p:nvSpPr>
        <p:spPr/>
        <p:txBody>
          <a:bodyPr/>
          <a:lstStyle/>
          <a:p>
            <a:fld id="{FEF7FA99-28DE-4177-97A7-6A8D4DB3E3D5}" type="slidenum">
              <a:rPr lang="sl-SI" smtClean="0"/>
              <a:t>‹#›</a:t>
            </a:fld>
            <a:endParaRPr lang="sl-SI"/>
          </a:p>
        </p:txBody>
      </p:sp>
    </p:spTree>
    <p:extLst>
      <p:ext uri="{BB962C8B-B14F-4D97-AF65-F5344CB8AC3E}">
        <p14:creationId xmlns:p14="http://schemas.microsoft.com/office/powerpoint/2010/main" val="3088702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BE9EB08-AA13-4D8B-B438-46E22EE21B2F}"/>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CA318A34-3950-4F88-AB92-AED8A7BA1F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2ABEBC07-6B99-4B8F-B8E1-218310711A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Uredite sloge besedila matrice</a:t>
            </a:r>
          </a:p>
        </p:txBody>
      </p:sp>
      <p:sp>
        <p:nvSpPr>
          <p:cNvPr id="5" name="Označba mesta datuma 4">
            <a:extLst>
              <a:ext uri="{FF2B5EF4-FFF2-40B4-BE49-F238E27FC236}">
                <a16:creationId xmlns:a16="http://schemas.microsoft.com/office/drawing/2014/main" id="{844AD0A8-051E-42A8-869C-455AAB2DFBE8}"/>
              </a:ext>
            </a:extLst>
          </p:cNvPr>
          <p:cNvSpPr>
            <a:spLocks noGrp="1"/>
          </p:cNvSpPr>
          <p:nvPr>
            <p:ph type="dt" sz="half" idx="10"/>
          </p:nvPr>
        </p:nvSpPr>
        <p:spPr/>
        <p:txBody>
          <a:bodyPr/>
          <a:lstStyle/>
          <a:p>
            <a:fld id="{F33DEA04-AC54-4D75-8A3C-EFE62C539D7A}" type="datetime1">
              <a:rPr lang="sl-SI" smtClean="0"/>
              <a:t>27.2.2018</a:t>
            </a:fld>
            <a:endParaRPr lang="sl-SI"/>
          </a:p>
        </p:txBody>
      </p:sp>
      <p:sp>
        <p:nvSpPr>
          <p:cNvPr id="6" name="Označba mesta noge 5">
            <a:extLst>
              <a:ext uri="{FF2B5EF4-FFF2-40B4-BE49-F238E27FC236}">
                <a16:creationId xmlns:a16="http://schemas.microsoft.com/office/drawing/2014/main" id="{4C7E6731-7EC9-49AF-BB82-52BA9DBF947B}"/>
              </a:ext>
            </a:extLst>
          </p:cNvPr>
          <p:cNvSpPr>
            <a:spLocks noGrp="1"/>
          </p:cNvSpPr>
          <p:nvPr>
            <p:ph type="ftr" sz="quarter" idx="11"/>
          </p:nvPr>
        </p:nvSpPr>
        <p:spPr/>
        <p:txBody>
          <a:bodyPr/>
          <a:lstStyle/>
          <a:p>
            <a:r>
              <a:rPr lang="sl-SI"/>
              <a:t>Franc Polič - vsebina nadzora poslovanja RD</a:t>
            </a:r>
          </a:p>
        </p:txBody>
      </p:sp>
      <p:sp>
        <p:nvSpPr>
          <p:cNvPr id="7" name="Označba mesta številke diapozitiva 6">
            <a:extLst>
              <a:ext uri="{FF2B5EF4-FFF2-40B4-BE49-F238E27FC236}">
                <a16:creationId xmlns:a16="http://schemas.microsoft.com/office/drawing/2014/main" id="{2B59E949-7D07-46BE-89F1-24FFB0BDC1A0}"/>
              </a:ext>
            </a:extLst>
          </p:cNvPr>
          <p:cNvSpPr>
            <a:spLocks noGrp="1"/>
          </p:cNvSpPr>
          <p:nvPr>
            <p:ph type="sldNum" sz="quarter" idx="12"/>
          </p:nvPr>
        </p:nvSpPr>
        <p:spPr/>
        <p:txBody>
          <a:bodyPr/>
          <a:lstStyle/>
          <a:p>
            <a:fld id="{FEF7FA99-28DE-4177-97A7-6A8D4DB3E3D5}" type="slidenum">
              <a:rPr lang="sl-SI" smtClean="0"/>
              <a:t>‹#›</a:t>
            </a:fld>
            <a:endParaRPr lang="sl-SI"/>
          </a:p>
        </p:txBody>
      </p:sp>
    </p:spTree>
    <p:extLst>
      <p:ext uri="{BB962C8B-B14F-4D97-AF65-F5344CB8AC3E}">
        <p14:creationId xmlns:p14="http://schemas.microsoft.com/office/powerpoint/2010/main" val="196754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B5518ADA-5F11-497D-B4B9-47593C2F4E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D5CF5E34-8D02-4544-A667-6FFA37D8BC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1ACE0BD3-48AB-439D-8C25-D1FD871612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81A805-62F6-4BC9-8B74-8584AA9B5358}" type="datetime1">
              <a:rPr lang="sl-SI" smtClean="0"/>
              <a:t>27.2.2018</a:t>
            </a:fld>
            <a:endParaRPr lang="sl-SI"/>
          </a:p>
        </p:txBody>
      </p:sp>
      <p:sp>
        <p:nvSpPr>
          <p:cNvPr id="5" name="Označba mesta noge 4">
            <a:extLst>
              <a:ext uri="{FF2B5EF4-FFF2-40B4-BE49-F238E27FC236}">
                <a16:creationId xmlns:a16="http://schemas.microsoft.com/office/drawing/2014/main" id="{8D2DD3F9-F7DE-4401-BC0B-390C68688B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l-SI"/>
              <a:t>Franc Polič - vsebina nadzora poslovanja RD</a:t>
            </a:r>
          </a:p>
        </p:txBody>
      </p:sp>
      <p:sp>
        <p:nvSpPr>
          <p:cNvPr id="6" name="Označba mesta številke diapozitiva 5">
            <a:extLst>
              <a:ext uri="{FF2B5EF4-FFF2-40B4-BE49-F238E27FC236}">
                <a16:creationId xmlns:a16="http://schemas.microsoft.com/office/drawing/2014/main" id="{5CCEE461-774A-4CEE-812C-24C187FCCC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F7FA99-28DE-4177-97A7-6A8D4DB3E3D5}" type="slidenum">
              <a:rPr lang="sl-SI" smtClean="0"/>
              <a:t>‹#›</a:t>
            </a:fld>
            <a:endParaRPr lang="sl-SI"/>
          </a:p>
        </p:txBody>
      </p:sp>
    </p:spTree>
    <p:extLst>
      <p:ext uri="{BB962C8B-B14F-4D97-AF65-F5344CB8AC3E}">
        <p14:creationId xmlns:p14="http://schemas.microsoft.com/office/powerpoint/2010/main" val="2155471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franc.polic@siol.ne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audio" Target="../media/audio2.wav"/><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mailto:franc.polic@siol.net"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sl.wikipedia.org/wiki/Viktor_Kranjc"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B05C264-061F-4247-B3D7-8870CF8E2E52}"/>
              </a:ext>
            </a:extLst>
          </p:cNvPr>
          <p:cNvSpPr>
            <a:spLocks noGrp="1"/>
          </p:cNvSpPr>
          <p:nvPr>
            <p:ph type="ctrTitle"/>
          </p:nvPr>
        </p:nvSpPr>
        <p:spPr>
          <a:xfrm>
            <a:off x="1524000" y="316523"/>
            <a:ext cx="9144000" cy="2939439"/>
          </a:xfrm>
        </p:spPr>
        <p:txBody>
          <a:bodyPr>
            <a:noAutofit/>
          </a:bodyPr>
          <a:lstStyle/>
          <a:p>
            <a:br>
              <a:rPr lang="sl-SI" sz="3800" b="1" cap="all" dirty="0">
                <a:solidFill>
                  <a:schemeClr val="accent1">
                    <a:lumMod val="50000"/>
                  </a:schemeClr>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br>
            <a:br>
              <a:rPr lang="sl-SI" sz="3800" b="1" cap="all" dirty="0">
                <a:solidFill>
                  <a:schemeClr val="accent1">
                    <a:lumMod val="50000"/>
                  </a:schemeClr>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br>
            <a:r>
              <a:rPr lang="sl-SI" sz="3800" b="1" cap="all" dirty="0">
                <a:solidFill>
                  <a:schemeClr val="accent1">
                    <a:lumMod val="50000"/>
                  </a:schemeClr>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Naloge nadzornega odbora</a:t>
            </a:r>
            <a:br>
              <a:rPr lang="sl-SI" sz="3800" dirty="0">
                <a:solidFill>
                  <a:schemeClr val="accent1">
                    <a:lumMod val="50000"/>
                  </a:schemeClr>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br>
            <a:r>
              <a:rPr lang="sl-SI" sz="3800" b="1" cap="all" dirty="0">
                <a:solidFill>
                  <a:schemeClr val="accent1">
                    <a:lumMod val="50000"/>
                  </a:schemeClr>
                </a:solidFill>
                <a:effectLst>
                  <a:outerShdw blurRad="38100" dist="38100" dir="2700000" algn="tl">
                    <a:srgbClr val="000000">
                      <a:alpha val="43137"/>
                    </a:srgbClr>
                  </a:outerShdw>
                </a:effectLst>
                <a:latin typeface="+mn-lt"/>
                <a:ea typeface="Times New Roman" panose="02020603050405020304" pitchFamily="18" charset="0"/>
                <a:cs typeface="Times New Roman" panose="02020603050405020304" pitchFamily="18" charset="0"/>
              </a:rPr>
              <a:t>In vsebina nadzora Nad poslovanjem ribiške družine</a:t>
            </a:r>
            <a:endParaRPr lang="sl-SI" sz="3800" dirty="0">
              <a:solidFill>
                <a:schemeClr val="accent1">
                  <a:lumMod val="50000"/>
                </a:schemeClr>
              </a:solidFill>
              <a:effectLst>
                <a:outerShdw blurRad="38100" dist="38100" dir="2700000" algn="tl">
                  <a:srgbClr val="000000">
                    <a:alpha val="43137"/>
                  </a:srgbClr>
                </a:outerShdw>
              </a:effectLst>
              <a:latin typeface="+mn-lt"/>
            </a:endParaRPr>
          </a:p>
        </p:txBody>
      </p:sp>
      <p:sp>
        <p:nvSpPr>
          <p:cNvPr id="3" name="Podnaslov 2">
            <a:extLst>
              <a:ext uri="{FF2B5EF4-FFF2-40B4-BE49-F238E27FC236}">
                <a16:creationId xmlns:a16="http://schemas.microsoft.com/office/drawing/2014/main" id="{E4A756B1-6F41-4496-821F-8E5F99E86BF0}"/>
              </a:ext>
            </a:extLst>
          </p:cNvPr>
          <p:cNvSpPr>
            <a:spLocks noGrp="1"/>
          </p:cNvSpPr>
          <p:nvPr>
            <p:ph type="subTitle" idx="1"/>
          </p:nvPr>
        </p:nvSpPr>
        <p:spPr>
          <a:xfrm>
            <a:off x="1524000" y="4396153"/>
            <a:ext cx="9144000" cy="899871"/>
          </a:xfrm>
        </p:spPr>
        <p:txBody>
          <a:bodyPr>
            <a:normAutofit fontScale="92500" lnSpcReduction="10000"/>
          </a:bodyPr>
          <a:lstStyle/>
          <a:p>
            <a:r>
              <a:rPr lang="fr-FR" sz="3200" dirty="0">
                <a:effectLst>
                  <a:outerShdw blurRad="38100" dist="38100" dir="2700000" algn="tl">
                    <a:srgbClr val="000000">
                      <a:alpha val="43137"/>
                    </a:srgbClr>
                  </a:outerShdw>
                </a:effectLst>
              </a:rPr>
              <a:t>Franc POLIČ</a:t>
            </a:r>
          </a:p>
          <a:p>
            <a:r>
              <a:rPr lang="fr-FR" dirty="0">
                <a:hlinkClick r:id="rId2"/>
              </a:rPr>
              <a:t>franc.polic@siol.net</a:t>
            </a:r>
            <a:r>
              <a:rPr lang="sl-SI" dirty="0"/>
              <a:t> </a:t>
            </a:r>
            <a:r>
              <a:rPr lang="fr-FR" dirty="0"/>
              <a:t> </a:t>
            </a:r>
          </a:p>
          <a:p>
            <a:endParaRPr lang="sl-SI" dirty="0"/>
          </a:p>
        </p:txBody>
      </p:sp>
    </p:spTree>
    <p:extLst>
      <p:ext uri="{BB962C8B-B14F-4D97-AF65-F5344CB8AC3E}">
        <p14:creationId xmlns:p14="http://schemas.microsoft.com/office/powerpoint/2010/main" val="185997004"/>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28010"/>
          </a:xfrm>
        </p:spPr>
        <p:txBody>
          <a:bodyPr>
            <a:noAutofit/>
          </a:bodyPr>
          <a:lstStyle/>
          <a:p>
            <a:pPr algn="ctr"/>
            <a:r>
              <a:rPr lang="sl-SI" sz="3200" b="1" dirty="0">
                <a:solidFill>
                  <a:srgbClr val="002060"/>
                </a:solidFill>
                <a:effectLst>
                  <a:outerShdw blurRad="38100" dist="38100" dir="2700000" algn="tl">
                    <a:srgbClr val="000000">
                      <a:alpha val="43137"/>
                    </a:srgbClr>
                  </a:outerShdw>
                </a:effectLst>
              </a:rPr>
              <a:t>2. </a:t>
            </a:r>
            <a:r>
              <a:rPr lang="sl-SI" sz="3200" b="1" cap="all" dirty="0">
                <a:solidFill>
                  <a:srgbClr val="002060"/>
                </a:solidFill>
                <a:effectLst>
                  <a:outerShdw blurRad="38100" dist="38100" dir="2700000" algn="tl">
                    <a:srgbClr val="000000">
                      <a:alpha val="43137"/>
                    </a:srgbClr>
                  </a:outerShdw>
                </a:effectLst>
              </a:rPr>
              <a:t>Pravni okviri poslovanja društev v Sloveniji</a:t>
            </a:r>
            <a:endParaRPr lang="sl-SI" sz="3200" b="1" dirty="0">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84521"/>
            <a:ext cx="10515600" cy="5092442"/>
          </a:xfrm>
        </p:spPr>
        <p:txBody>
          <a:bodyPr>
            <a:normAutofit fontScale="92500"/>
          </a:bodyPr>
          <a:lstStyle/>
          <a:p>
            <a:pPr marL="0" indent="0" algn="just">
              <a:buNone/>
            </a:pPr>
            <a:r>
              <a:rPr lang="sl-SI" sz="2600" b="1" dirty="0">
                <a:solidFill>
                  <a:srgbClr val="FF0000"/>
                </a:solidFill>
                <a:effectLst>
                  <a:outerShdw blurRad="38100" dist="38100" dir="2700000" algn="tl">
                    <a:srgbClr val="000000">
                      <a:alpha val="43137"/>
                    </a:srgbClr>
                  </a:outerShdw>
                </a:effectLst>
              </a:rPr>
              <a:t>3. PRAVILNIK o opredelitvi pridobitne in nepridobitne dejavnosti</a:t>
            </a:r>
          </a:p>
          <a:p>
            <a:pPr algn="just"/>
            <a:r>
              <a:rPr lang="sl-SI" sz="2400" dirty="0"/>
              <a:t>Ta pravilnik podrobneje opredeljuje, </a:t>
            </a:r>
            <a:r>
              <a:rPr lang="sl-SI" sz="2400" dirty="0">
                <a:effectLst>
                  <a:outerShdw blurRad="38100" dist="38100" dir="2700000" algn="tl">
                    <a:srgbClr val="000000">
                      <a:alpha val="43137"/>
                    </a:srgbClr>
                  </a:outerShdw>
                </a:effectLst>
              </a:rPr>
              <a:t>kaj se šteje za pridobitno ali nepridobitno dejavnost </a:t>
            </a:r>
            <a:r>
              <a:rPr lang="sl-SI" sz="2400" dirty="0"/>
              <a:t>oziroma za dohodke iz opravljanja pridobitne ali nepridobitne dejavnosti pri zavezancu iz 9. člena Zakona o davku od dohodkov pravnih oseb, ki določa:</a:t>
            </a:r>
          </a:p>
          <a:p>
            <a:pPr marL="0" indent="0" algn="ctr">
              <a:buNone/>
            </a:pPr>
            <a:r>
              <a:rPr lang="sl-SI" sz="2400" dirty="0"/>
              <a:t>9. člen</a:t>
            </a:r>
          </a:p>
          <a:p>
            <a:pPr marL="0" indent="0" algn="ctr">
              <a:buNone/>
            </a:pPr>
            <a:r>
              <a:rPr lang="sl-SI" sz="2400" dirty="0"/>
              <a:t>(oprostitev davka za zavezanca, ki je ustanovljen za opravljanje nepridobitne dejavnosti)</a:t>
            </a:r>
          </a:p>
          <a:p>
            <a:pPr algn="just"/>
            <a:r>
              <a:rPr lang="sl-SI" sz="2400" dirty="0"/>
              <a:t>(1) </a:t>
            </a:r>
            <a:r>
              <a:rPr lang="sl-SI" sz="2400" dirty="0">
                <a:solidFill>
                  <a:srgbClr val="FF0000"/>
                </a:solidFill>
              </a:rPr>
              <a:t>Zavezanec kot </a:t>
            </a:r>
            <a:r>
              <a:rPr lang="sl-SI" sz="2400" dirty="0"/>
              <a:t>zavod, </a:t>
            </a:r>
            <a:r>
              <a:rPr lang="sl-SI" sz="2400" dirty="0">
                <a:solidFill>
                  <a:srgbClr val="FF0000"/>
                </a:solidFill>
                <a:effectLst>
                  <a:outerShdw blurRad="38100" dist="38100" dir="2700000" algn="tl">
                    <a:srgbClr val="000000">
                      <a:alpha val="43137"/>
                    </a:srgbClr>
                  </a:outerShdw>
                </a:effectLst>
              </a:rPr>
              <a:t>društvo</a:t>
            </a:r>
            <a:r>
              <a:rPr lang="sl-SI" sz="2400" dirty="0"/>
              <a:t>, ustanova, verska skupnost, politična stranka, zbornica, reprezentativni sindikat, </a:t>
            </a:r>
            <a:r>
              <a:rPr lang="sl-SI" sz="2400" dirty="0">
                <a:solidFill>
                  <a:srgbClr val="FF0000"/>
                </a:solidFill>
                <a:effectLst>
                  <a:outerShdw blurRad="38100" dist="38100" dir="2700000" algn="tl">
                    <a:srgbClr val="000000">
                      <a:alpha val="43137"/>
                    </a:srgbClr>
                  </a:outerShdw>
                </a:effectLst>
              </a:rPr>
              <a:t>ne plača davka po tem zakonu, če</a:t>
            </a:r>
            <a:r>
              <a:rPr lang="sl-SI" sz="2400" dirty="0"/>
              <a:t>:</a:t>
            </a:r>
          </a:p>
          <a:p>
            <a:pPr algn="just"/>
            <a:r>
              <a:rPr lang="sl-SI" sz="2400" dirty="0"/>
              <a:t>1. je v skladu s posebnim zakonom </a:t>
            </a:r>
            <a:r>
              <a:rPr lang="sl-SI" sz="2400" dirty="0">
                <a:solidFill>
                  <a:srgbClr val="FF0000"/>
                </a:solidFill>
              </a:rPr>
              <a:t>ustanovljen za opravljanje nepridobitne dejavnosti</a:t>
            </a:r>
            <a:r>
              <a:rPr lang="sl-SI" sz="2400" dirty="0"/>
              <a:t>, in </a:t>
            </a:r>
          </a:p>
          <a:p>
            <a:pPr algn="just"/>
            <a:r>
              <a:rPr lang="sl-SI" sz="2400" dirty="0"/>
              <a:t>2. </a:t>
            </a:r>
            <a:r>
              <a:rPr lang="sl-SI" sz="2400" dirty="0">
                <a:solidFill>
                  <a:srgbClr val="FF0000"/>
                </a:solidFill>
              </a:rPr>
              <a:t>dejansko posluje skladno z namenom ustanovitve in delovanja</a:t>
            </a:r>
            <a:r>
              <a:rPr lang="sl-SI" sz="2400" dirty="0"/>
              <a:t>.</a:t>
            </a:r>
          </a:p>
          <a:p>
            <a:pPr algn="just"/>
            <a:r>
              <a:rPr lang="sl-SI" sz="2400" dirty="0"/>
              <a:t>(2) </a:t>
            </a:r>
            <a:r>
              <a:rPr lang="sl-SI" sz="2400" dirty="0">
                <a:solidFill>
                  <a:srgbClr val="FF0000"/>
                </a:solidFill>
              </a:rPr>
              <a:t>Ne glede </a:t>
            </a:r>
            <a:r>
              <a:rPr lang="sl-SI" sz="2400" dirty="0"/>
              <a:t>na prvi odstavek tega člena </a:t>
            </a:r>
            <a:r>
              <a:rPr lang="sl-SI" sz="2400" u="sng" dirty="0">
                <a:solidFill>
                  <a:srgbClr val="FF0000"/>
                </a:solidFill>
                <a:effectLst>
                  <a:outerShdw blurRad="38100" dist="38100" dir="2700000" algn="tl">
                    <a:srgbClr val="000000">
                      <a:alpha val="43137"/>
                    </a:srgbClr>
                  </a:outerShdw>
                </a:effectLst>
              </a:rPr>
              <a:t>plača</a:t>
            </a:r>
            <a:r>
              <a:rPr lang="sl-SI" sz="2400" dirty="0"/>
              <a:t> zavezanec iz prvega odstavka tega člena </a:t>
            </a:r>
            <a:r>
              <a:rPr lang="sl-SI" sz="2400" dirty="0">
                <a:solidFill>
                  <a:srgbClr val="FF0000"/>
                </a:solidFill>
                <a:effectLst>
                  <a:outerShdw blurRad="38100" dist="38100" dir="2700000" algn="tl">
                    <a:srgbClr val="000000">
                      <a:alpha val="43137"/>
                    </a:srgbClr>
                  </a:outerShdw>
                </a:effectLst>
              </a:rPr>
              <a:t>davek po tem zakonu </a:t>
            </a:r>
            <a:r>
              <a:rPr lang="sl-SI" sz="2400" u="sng" dirty="0">
                <a:solidFill>
                  <a:srgbClr val="FF0000"/>
                </a:solidFill>
                <a:effectLst>
                  <a:outerShdw blurRad="38100" dist="38100" dir="2700000" algn="tl">
                    <a:srgbClr val="000000">
                      <a:alpha val="43137"/>
                    </a:srgbClr>
                  </a:outerShdw>
                </a:effectLst>
              </a:rPr>
              <a:t>od dohodkov iz opravljanja pridobitne dejavnosti</a:t>
            </a:r>
            <a:r>
              <a:rPr lang="sl-SI" sz="2400" u="sng" dirty="0"/>
              <a:t>.</a:t>
            </a:r>
          </a:p>
          <a:p>
            <a:pPr algn="just"/>
            <a:endParaRPr lang="sl-SI" sz="2400"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E1E88266-C94E-4F45-A53D-B00CB146DA05}"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a:xfrm>
            <a:off x="8610600" y="6368349"/>
            <a:ext cx="2743200" cy="365125"/>
          </a:xfrm>
        </p:spPr>
        <p:txBody>
          <a:bodyPr/>
          <a:lstStyle/>
          <a:p>
            <a:fld id="{FEF7FA99-28DE-4177-97A7-6A8D4DB3E3D5}" type="slidenum">
              <a:rPr lang="sl-SI" smtClean="0"/>
              <a:t>10</a:t>
            </a:fld>
            <a:endParaRPr lang="sl-SI"/>
          </a:p>
        </p:txBody>
      </p:sp>
    </p:spTree>
    <p:extLst>
      <p:ext uri="{BB962C8B-B14F-4D97-AF65-F5344CB8AC3E}">
        <p14:creationId xmlns:p14="http://schemas.microsoft.com/office/powerpoint/2010/main" val="3328226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28010"/>
          </a:xfrm>
        </p:spPr>
        <p:txBody>
          <a:bodyPr>
            <a:noAutofit/>
          </a:bodyPr>
          <a:lstStyle/>
          <a:p>
            <a:pPr algn="ctr"/>
            <a:r>
              <a:rPr lang="sl-SI" sz="3200" b="1" dirty="0">
                <a:solidFill>
                  <a:srgbClr val="002060"/>
                </a:solidFill>
                <a:effectLst>
                  <a:outerShdw blurRad="38100" dist="38100" dir="2700000" algn="tl">
                    <a:srgbClr val="000000">
                      <a:alpha val="43137"/>
                    </a:srgbClr>
                  </a:outerShdw>
                </a:effectLst>
              </a:rPr>
              <a:t>2. </a:t>
            </a:r>
            <a:r>
              <a:rPr lang="sl-SI" sz="3200" b="1" cap="all" dirty="0">
                <a:solidFill>
                  <a:srgbClr val="002060"/>
                </a:solidFill>
                <a:effectLst>
                  <a:outerShdw blurRad="38100" dist="38100" dir="2700000" algn="tl">
                    <a:srgbClr val="000000">
                      <a:alpha val="43137"/>
                    </a:srgbClr>
                  </a:outerShdw>
                </a:effectLst>
              </a:rPr>
              <a:t>Pravni okviri poslovanja društev v Sloveniji</a:t>
            </a:r>
            <a:endParaRPr lang="sl-SI" sz="3200" b="1" dirty="0">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84521"/>
            <a:ext cx="10515600" cy="5092442"/>
          </a:xfrm>
        </p:spPr>
        <p:txBody>
          <a:bodyPr>
            <a:normAutofit/>
          </a:bodyPr>
          <a:lstStyle/>
          <a:p>
            <a:pPr algn="just"/>
            <a:r>
              <a:rPr lang="pt-BR" sz="2400" b="1" dirty="0">
                <a:solidFill>
                  <a:srgbClr val="FF0000"/>
                </a:solidFill>
                <a:effectLst>
                  <a:outerShdw blurRad="38100" dist="38100" dir="2700000" algn="tl">
                    <a:srgbClr val="000000">
                      <a:alpha val="43137"/>
                    </a:srgbClr>
                  </a:outerShdw>
                </a:effectLst>
              </a:rPr>
              <a:t>4. Zakon o preprečevanju dela in zaposlovanja na črno </a:t>
            </a:r>
            <a:endParaRPr lang="sl-SI" sz="2400" b="1" dirty="0">
              <a:solidFill>
                <a:srgbClr val="FF0000"/>
              </a:solidFill>
              <a:effectLst>
                <a:outerShdw blurRad="38100" dist="38100" dir="2700000" algn="tl">
                  <a:srgbClr val="000000">
                    <a:alpha val="43137"/>
                  </a:srgbClr>
                </a:outerShdw>
              </a:effectLst>
            </a:endParaRPr>
          </a:p>
          <a:p>
            <a:pPr algn="just"/>
            <a:r>
              <a:rPr lang="sl-SI" sz="2400" dirty="0"/>
              <a:t>Za RD so pomembne predvsem naslednje določbe:</a:t>
            </a:r>
          </a:p>
          <a:p>
            <a:pPr algn="just"/>
            <a:r>
              <a:rPr lang="sl-SI" sz="2400" dirty="0">
                <a:effectLst>
                  <a:outerShdw blurRad="38100" dist="38100" dir="2700000" algn="tl">
                    <a:srgbClr val="000000">
                      <a:alpha val="43137"/>
                    </a:srgbClr>
                  </a:outerShdw>
                </a:effectLst>
              </a:rPr>
              <a:t>Prepovedano je delo na črno, za kar se šteje opravljanje dejavnosti ali dela, kadar</a:t>
            </a:r>
            <a:r>
              <a:rPr lang="sl-SI" sz="2400" dirty="0"/>
              <a:t>:</a:t>
            </a:r>
          </a:p>
          <a:p>
            <a:pPr algn="just"/>
            <a:r>
              <a:rPr lang="sl-SI" sz="2400" dirty="0">
                <a:solidFill>
                  <a:srgbClr val="FF0000"/>
                </a:solidFill>
                <a:effectLst>
                  <a:outerShdw blurRad="38100" dist="38100" dir="2700000" algn="tl">
                    <a:srgbClr val="000000">
                      <a:alpha val="43137"/>
                    </a:srgbClr>
                  </a:outerShdw>
                </a:effectLst>
              </a:rPr>
              <a:t>pravna oseba opravlja dejavnost</a:t>
            </a:r>
            <a:r>
              <a:rPr lang="sl-SI" sz="2400" dirty="0"/>
              <a:t>, ki </a:t>
            </a:r>
            <a:r>
              <a:rPr lang="sl-SI" sz="2400" dirty="0">
                <a:solidFill>
                  <a:srgbClr val="FF0000"/>
                </a:solidFill>
                <a:effectLst>
                  <a:outerShdw blurRad="38100" dist="38100" dir="2700000" algn="tl">
                    <a:srgbClr val="000000">
                      <a:alpha val="43137"/>
                    </a:srgbClr>
                  </a:outerShdw>
                </a:effectLst>
              </a:rPr>
              <a:t>ni določena v ustanovitvenem aktu</a:t>
            </a:r>
            <a:r>
              <a:rPr lang="sl-SI" sz="2400" dirty="0"/>
              <a:t>, ali če </a:t>
            </a:r>
            <a:r>
              <a:rPr lang="sl-SI" sz="2400" dirty="0">
                <a:solidFill>
                  <a:srgbClr val="FF0000"/>
                </a:solidFill>
                <a:effectLst>
                  <a:outerShdw blurRad="38100" dist="38100" dir="2700000" algn="tl">
                    <a:srgbClr val="000000">
                      <a:alpha val="43137"/>
                    </a:srgbClr>
                  </a:outerShdw>
                </a:effectLst>
              </a:rPr>
              <a:t>nima z zakonom predpisanih listin o izpolnjevanju pogojev </a:t>
            </a:r>
            <a:r>
              <a:rPr lang="sl-SI" sz="2400" dirty="0"/>
              <a:t>za opravljanje dejavnosti, določene v ustanovitvenem aktu</a:t>
            </a:r>
          </a:p>
          <a:p>
            <a:pPr algn="just"/>
            <a:r>
              <a:rPr lang="sl-SI" sz="2400" dirty="0">
                <a:effectLst>
                  <a:outerShdw blurRad="38100" dist="38100" dir="2700000" algn="tl">
                    <a:srgbClr val="000000">
                      <a:alpha val="43137"/>
                    </a:srgbClr>
                  </a:outerShdw>
                </a:effectLst>
              </a:rPr>
              <a:t>Prepovedano je omogočanje dela na črno</a:t>
            </a:r>
            <a:r>
              <a:rPr lang="sl-SI" sz="2400" dirty="0"/>
              <a:t>, za kar šteje </a:t>
            </a:r>
            <a:r>
              <a:rPr lang="sl-SI" sz="2400" dirty="0">
                <a:solidFill>
                  <a:srgbClr val="FF0000"/>
                </a:solidFill>
              </a:rPr>
              <a:t>dejanje, s katerim delodajalec ali posameznik omogoči opravljanje dela na črno eni ali več osebam</a:t>
            </a:r>
            <a:r>
              <a:rPr lang="sl-SI" sz="2400" dirty="0"/>
              <a:t>, za katere ve, da opravljajo delo na črno </a:t>
            </a:r>
          </a:p>
          <a:p>
            <a:pPr algn="just"/>
            <a:r>
              <a:rPr lang="sl-SI" sz="2400" dirty="0"/>
              <a:t>za zaposlovanje na črno </a:t>
            </a:r>
            <a:r>
              <a:rPr lang="sl-SI" sz="2400" dirty="0">
                <a:effectLst>
                  <a:outerShdw blurRad="38100" dist="38100" dir="2700000" algn="tl">
                    <a:srgbClr val="000000">
                      <a:alpha val="43137"/>
                    </a:srgbClr>
                  </a:outerShdw>
                </a:effectLst>
              </a:rPr>
              <a:t>ne šteje prostovoljsko ter dobrodelno </a:t>
            </a:r>
            <a:r>
              <a:rPr lang="sl-SI" sz="2400" dirty="0"/>
              <a:t>delo </a:t>
            </a:r>
          </a:p>
          <a:p>
            <a:pPr algn="just"/>
            <a:r>
              <a:rPr lang="sl-SI" sz="2400" dirty="0"/>
              <a:t>Za prostovoljsko delo </a:t>
            </a:r>
            <a:r>
              <a:rPr lang="sl-SI" sz="2400" dirty="0">
                <a:effectLst>
                  <a:outerShdw blurRad="38100" dist="38100" dir="2700000" algn="tl">
                    <a:srgbClr val="000000">
                      <a:alpha val="43137"/>
                    </a:srgbClr>
                  </a:outerShdw>
                </a:effectLst>
              </a:rPr>
              <a:t>se šteje</a:t>
            </a:r>
            <a:r>
              <a:rPr lang="sl-SI" sz="2400" dirty="0"/>
              <a:t> opravljanje dela v skladu z zakonom, ki ureja prostovoljstvo</a:t>
            </a:r>
          </a:p>
          <a:p>
            <a:pPr algn="just"/>
            <a:endParaRPr lang="sl-SI" sz="2400" dirty="0"/>
          </a:p>
          <a:p>
            <a:pPr algn="just"/>
            <a:endParaRPr lang="sl-SI" sz="2400"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A2736073-5768-42B3-ABD1-AFC48BA5482E}"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a:xfrm>
            <a:off x="8610600" y="6368349"/>
            <a:ext cx="2743200" cy="365125"/>
          </a:xfrm>
        </p:spPr>
        <p:txBody>
          <a:bodyPr/>
          <a:lstStyle/>
          <a:p>
            <a:fld id="{FEF7FA99-28DE-4177-97A7-6A8D4DB3E3D5}" type="slidenum">
              <a:rPr lang="sl-SI" smtClean="0"/>
              <a:t>11</a:t>
            </a:fld>
            <a:endParaRPr lang="sl-SI"/>
          </a:p>
        </p:txBody>
      </p:sp>
    </p:spTree>
    <p:extLst>
      <p:ext uri="{BB962C8B-B14F-4D97-AF65-F5344CB8AC3E}">
        <p14:creationId xmlns:p14="http://schemas.microsoft.com/office/powerpoint/2010/main" val="3049212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28010"/>
          </a:xfrm>
        </p:spPr>
        <p:txBody>
          <a:bodyPr>
            <a:noAutofit/>
          </a:bodyPr>
          <a:lstStyle/>
          <a:p>
            <a:pPr algn="ctr"/>
            <a:r>
              <a:rPr lang="sl-SI" sz="3200" b="1" dirty="0">
                <a:solidFill>
                  <a:srgbClr val="002060"/>
                </a:solidFill>
                <a:effectLst>
                  <a:outerShdw blurRad="38100" dist="38100" dir="2700000" algn="tl">
                    <a:srgbClr val="000000">
                      <a:alpha val="43137"/>
                    </a:srgbClr>
                  </a:outerShdw>
                </a:effectLst>
              </a:rPr>
              <a:t>2. </a:t>
            </a:r>
            <a:r>
              <a:rPr lang="sl-SI" sz="3200" b="1" cap="all" dirty="0">
                <a:solidFill>
                  <a:srgbClr val="002060"/>
                </a:solidFill>
                <a:effectLst>
                  <a:outerShdw blurRad="38100" dist="38100" dir="2700000" algn="tl">
                    <a:srgbClr val="000000">
                      <a:alpha val="43137"/>
                    </a:srgbClr>
                  </a:outerShdw>
                </a:effectLst>
              </a:rPr>
              <a:t>Pravni okviri poslovanja društev v Sloveniji</a:t>
            </a:r>
            <a:endParaRPr lang="sl-SI" sz="3200" b="1" dirty="0">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84521"/>
            <a:ext cx="10515600" cy="5092442"/>
          </a:xfrm>
        </p:spPr>
        <p:txBody>
          <a:bodyPr>
            <a:normAutofit/>
          </a:bodyPr>
          <a:lstStyle/>
          <a:p>
            <a:pPr algn="just"/>
            <a:r>
              <a:rPr lang="sl-SI" sz="2400" b="1" dirty="0">
                <a:solidFill>
                  <a:srgbClr val="FF0000"/>
                </a:solidFill>
                <a:effectLst>
                  <a:outerShdw blurRad="38100" dist="38100" dir="2700000" algn="tl">
                    <a:srgbClr val="000000">
                      <a:alpha val="43137"/>
                    </a:srgbClr>
                  </a:outerShdw>
                </a:effectLst>
              </a:rPr>
              <a:t>5. Zakon o prostovoljstvu </a:t>
            </a:r>
          </a:p>
          <a:p>
            <a:pPr algn="just"/>
            <a:r>
              <a:rPr lang="sl-SI" sz="2400" dirty="0"/>
              <a:t>Ta zakon določa </a:t>
            </a:r>
            <a:r>
              <a:rPr lang="sl-SI" sz="2400" dirty="0">
                <a:effectLst>
                  <a:outerShdw blurRad="38100" dist="38100" dir="2700000" algn="tl">
                    <a:srgbClr val="000000">
                      <a:alpha val="43137"/>
                    </a:srgbClr>
                  </a:outerShdw>
                </a:effectLst>
              </a:rPr>
              <a:t>prostovoljstvo in njegov pomen</a:t>
            </a:r>
            <a:r>
              <a:rPr lang="sl-SI" sz="2400" dirty="0"/>
              <a:t>, temeljna načela prostovoljstva, </a:t>
            </a:r>
            <a:r>
              <a:rPr lang="sl-SI" sz="2400" dirty="0">
                <a:solidFill>
                  <a:srgbClr val="FF0000"/>
                </a:solidFill>
              </a:rPr>
              <a:t>pogoje</a:t>
            </a:r>
            <a:r>
              <a:rPr lang="sl-SI" sz="2400" dirty="0"/>
              <a:t> opravljanja organiziranega prostovoljstva, </a:t>
            </a:r>
            <a:r>
              <a:rPr lang="sl-SI" sz="2400" dirty="0">
                <a:solidFill>
                  <a:srgbClr val="FF0000"/>
                </a:solidFill>
                <a:effectLst>
                  <a:outerShdw blurRad="38100" dist="38100" dir="2700000" algn="tl">
                    <a:srgbClr val="000000">
                      <a:alpha val="43137"/>
                    </a:srgbClr>
                  </a:outerShdw>
                </a:effectLst>
              </a:rPr>
              <a:t>pravice in obveznosti </a:t>
            </a:r>
            <a:r>
              <a:rPr lang="sl-SI" sz="2400" dirty="0"/>
              <a:t>prostovoljcev in prostovoljskih organizacij ter </a:t>
            </a:r>
            <a:r>
              <a:rPr lang="sl-SI" sz="2400" dirty="0">
                <a:solidFill>
                  <a:srgbClr val="FF0000"/>
                </a:solidFill>
                <a:effectLst>
                  <a:outerShdw blurRad="38100" dist="38100" dir="2700000" algn="tl">
                    <a:srgbClr val="000000">
                      <a:alpha val="43137"/>
                    </a:srgbClr>
                  </a:outerShdw>
                </a:effectLst>
              </a:rPr>
              <a:t>vlogo</a:t>
            </a:r>
            <a:r>
              <a:rPr lang="sl-SI" sz="2400" dirty="0"/>
              <a:t> države, samoupravnih lokalnih skupnosti, prostovoljskih in nepridobitnih organizacij, ki delujejo na področju prostovoljstva, pri spremljanju ter spodbujanju in razvoju organiziranega prostovoljstva.</a:t>
            </a:r>
          </a:p>
          <a:p>
            <a:pPr algn="just"/>
            <a:r>
              <a:rPr lang="sl-SI" sz="2400" dirty="0"/>
              <a:t>Če se RD </a:t>
            </a:r>
            <a:r>
              <a:rPr lang="sl-SI" sz="2400" dirty="0">
                <a:solidFill>
                  <a:srgbClr val="FF0000"/>
                </a:solidFill>
              </a:rPr>
              <a:t>sklicuje</a:t>
            </a:r>
            <a:r>
              <a:rPr lang="sl-SI" sz="2400" dirty="0"/>
              <a:t> na prostovoljno delo potem mora imeti to delo </a:t>
            </a:r>
            <a:r>
              <a:rPr lang="sl-SI" sz="2400" dirty="0">
                <a:solidFill>
                  <a:srgbClr val="FF0000"/>
                </a:solidFill>
                <a:effectLst>
                  <a:outerShdw blurRad="38100" dist="38100" dir="2700000" algn="tl">
                    <a:srgbClr val="000000">
                      <a:alpha val="43137"/>
                    </a:srgbClr>
                  </a:outerShdw>
                </a:effectLst>
              </a:rPr>
              <a:t>registrirano</a:t>
            </a:r>
            <a:r>
              <a:rPr lang="sl-SI" sz="2400" dirty="0"/>
              <a:t> in urejeno v skladu z zakonom. </a:t>
            </a:r>
          </a:p>
          <a:p>
            <a:pPr algn="just"/>
            <a:r>
              <a:rPr lang="sl-SI" sz="2400" dirty="0"/>
              <a:t>Organizacije s prostovoljskim programom se same vpišejo </a:t>
            </a:r>
            <a:r>
              <a:rPr lang="sl-SI" sz="2400" dirty="0">
                <a:solidFill>
                  <a:srgbClr val="FF0000"/>
                </a:solidFill>
                <a:effectLst>
                  <a:outerShdw blurRad="38100" dist="38100" dir="2700000" algn="tl">
                    <a:srgbClr val="000000">
                      <a:alpha val="43137"/>
                    </a:srgbClr>
                  </a:outerShdw>
                </a:effectLst>
              </a:rPr>
              <a:t>v vpisnik prostovoljskih organizacij </a:t>
            </a:r>
            <a:r>
              <a:rPr lang="sl-SI" sz="2400" dirty="0"/>
              <a:t>in organizacij s prostovoljskim programom in </a:t>
            </a:r>
            <a:r>
              <a:rPr lang="sl-SI" sz="2400" dirty="0">
                <a:solidFill>
                  <a:srgbClr val="FF0000"/>
                </a:solidFill>
                <a:effectLst>
                  <a:outerShdw blurRad="38100" dist="38100" dir="2700000" algn="tl">
                    <a:srgbClr val="000000">
                      <a:alpha val="43137"/>
                    </a:srgbClr>
                  </a:outerShdw>
                </a:effectLst>
              </a:rPr>
              <a:t>enkrat letno</a:t>
            </a:r>
            <a:r>
              <a:rPr lang="sl-SI" sz="2400" dirty="0"/>
              <a:t>, na enotno predpisanem obrazcu, pripravijo poročila o prostovoljstvu skladno s prvim odstavkom 41. člena zakona. </a:t>
            </a: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419239C3-E64B-47F2-B374-BB15B1A741FA}"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a:xfrm>
            <a:off x="8610600" y="6368349"/>
            <a:ext cx="2743200" cy="365125"/>
          </a:xfrm>
        </p:spPr>
        <p:txBody>
          <a:bodyPr/>
          <a:lstStyle/>
          <a:p>
            <a:fld id="{FEF7FA99-28DE-4177-97A7-6A8D4DB3E3D5}" type="slidenum">
              <a:rPr lang="sl-SI" smtClean="0"/>
              <a:t>12</a:t>
            </a:fld>
            <a:endParaRPr lang="sl-SI"/>
          </a:p>
        </p:txBody>
      </p:sp>
    </p:spTree>
    <p:extLst>
      <p:ext uri="{BB962C8B-B14F-4D97-AF65-F5344CB8AC3E}">
        <p14:creationId xmlns:p14="http://schemas.microsoft.com/office/powerpoint/2010/main" val="2116770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81173"/>
          </a:xfrm>
        </p:spPr>
        <p:txBody>
          <a:bodyPr>
            <a:normAutofit fontScale="90000"/>
          </a:bodyPr>
          <a:lstStyle/>
          <a:p>
            <a:pPr algn="ctr"/>
            <a:r>
              <a:rPr lang="sl-SI" sz="3600" b="1" cap="all" dirty="0">
                <a:solidFill>
                  <a:srgbClr val="002060"/>
                </a:solidFill>
                <a:effectLst>
                  <a:outerShdw blurRad="38100" dist="38100" dir="2700000" algn="tl">
                    <a:srgbClr val="000000">
                      <a:alpha val="43137"/>
                    </a:srgbClr>
                  </a:outerShdw>
                </a:effectLst>
              </a:rPr>
              <a:t>3. Vrste in vsebina nadzora nad poslovanjem društva</a:t>
            </a:r>
            <a:endParaRPr lang="sl-SI" sz="3200" b="1" dirty="0">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205379"/>
            <a:ext cx="10515600" cy="4932954"/>
          </a:xfrm>
        </p:spPr>
        <p:txBody>
          <a:bodyPr>
            <a:normAutofit/>
          </a:bodyPr>
          <a:lstStyle/>
          <a:p>
            <a:pPr marL="0" indent="0" algn="ctr">
              <a:spcAft>
                <a:spcPts val="0"/>
              </a:spcAft>
              <a:buNone/>
            </a:pPr>
            <a:r>
              <a:rPr lang="sl-SI" dirty="0">
                <a:solidFill>
                  <a:srgbClr val="FF0000"/>
                </a:solidFill>
                <a:effectLst>
                  <a:outerShdw blurRad="38100" dist="38100" dir="2700000" algn="tl">
                    <a:srgbClr val="000000">
                      <a:alpha val="43137"/>
                    </a:srgbClr>
                  </a:outerShdw>
                </a:effectLst>
              </a:rPr>
              <a:t>VRSTE NADZORA</a:t>
            </a:r>
          </a:p>
          <a:p>
            <a:pPr algn="just">
              <a:spcAft>
                <a:spcPts val="0"/>
              </a:spcAft>
            </a:pPr>
            <a:endParaRPr lang="sl-SI" dirty="0"/>
          </a:p>
          <a:p>
            <a:pPr algn="just">
              <a:spcAft>
                <a:spcPts val="0"/>
              </a:spcAft>
            </a:pPr>
            <a:endParaRPr lang="sl-SI"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BA0A9029-CE4D-4DF0-98CF-3DC917336AB2}"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13</a:t>
            </a:fld>
            <a:endParaRPr lang="sl-SI"/>
          </a:p>
        </p:txBody>
      </p:sp>
      <p:graphicFrame>
        <p:nvGraphicFramePr>
          <p:cNvPr id="11" name="Diagram 10">
            <a:extLst>
              <a:ext uri="{FF2B5EF4-FFF2-40B4-BE49-F238E27FC236}">
                <a16:creationId xmlns:a16="http://schemas.microsoft.com/office/drawing/2014/main" id="{13CC96DA-E064-42AA-8465-896BC7CC663D}"/>
              </a:ext>
            </a:extLst>
          </p:cNvPr>
          <p:cNvGraphicFramePr/>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31426742"/>
      </p:ext>
    </p:extLst>
  </p:cSld>
  <p:clrMapOvr>
    <a:masterClrMapping/>
  </p:clrMapOvr>
  <p:transition spd="slow">
    <p:randomBar dir="vert"/>
    <p:sndAc>
      <p:stSnd>
        <p:snd r:embed="rId2" name="voltage.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81173"/>
          </a:xfrm>
        </p:spPr>
        <p:txBody>
          <a:bodyPr>
            <a:normAutofit fontScale="90000"/>
          </a:bodyPr>
          <a:lstStyle/>
          <a:p>
            <a:pPr algn="ctr"/>
            <a:r>
              <a:rPr lang="sl-SI" sz="3600" b="1" cap="all" dirty="0">
                <a:solidFill>
                  <a:srgbClr val="002060"/>
                </a:solidFill>
                <a:effectLst>
                  <a:outerShdw blurRad="38100" dist="38100" dir="2700000" algn="tl">
                    <a:srgbClr val="000000">
                      <a:alpha val="43137"/>
                    </a:srgbClr>
                  </a:outerShdw>
                </a:effectLst>
              </a:rPr>
              <a:t>3. Vrste in vsebina nadzora nad poslovanjem društva</a:t>
            </a:r>
            <a:endParaRPr lang="sl-SI" sz="3200" b="1" dirty="0">
              <a:effectLst>
                <a:outerShdw blurRad="38100" dist="38100" dir="2700000" algn="tl">
                  <a:srgbClr val="000000">
                    <a:alpha val="43137"/>
                  </a:srgbClr>
                </a:outerShdw>
              </a:effectLst>
            </a:endParaRP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608AC4D1-BB47-41E4-9607-971A7DA20BAA}"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14</a:t>
            </a:fld>
            <a:endParaRPr lang="sl-SI"/>
          </a:p>
        </p:txBody>
      </p:sp>
      <p:sp>
        <p:nvSpPr>
          <p:cNvPr id="7" name="Označba mesta vsebine 6">
            <a:extLst>
              <a:ext uri="{FF2B5EF4-FFF2-40B4-BE49-F238E27FC236}">
                <a16:creationId xmlns:a16="http://schemas.microsoft.com/office/drawing/2014/main" id="{B68B09A6-E46F-4EA0-ABC9-547572BDD2CA}"/>
              </a:ext>
            </a:extLst>
          </p:cNvPr>
          <p:cNvSpPr>
            <a:spLocks noGrp="1"/>
          </p:cNvSpPr>
          <p:nvPr>
            <p:ph idx="1"/>
          </p:nvPr>
        </p:nvSpPr>
        <p:spPr>
          <a:xfrm>
            <a:off x="838200" y="946298"/>
            <a:ext cx="10515600" cy="5230665"/>
          </a:xfrm>
        </p:spPr>
        <p:txBody>
          <a:bodyPr/>
          <a:lstStyle/>
          <a:p>
            <a:pPr marL="0" indent="0">
              <a:buNone/>
            </a:pPr>
            <a:r>
              <a:rPr lang="sl-SI" sz="2400" b="1" dirty="0">
                <a:solidFill>
                  <a:schemeClr val="accent1">
                    <a:lumMod val="50000"/>
                  </a:schemeClr>
                </a:solidFill>
                <a:effectLst>
                  <a:outerShdw blurRad="38100" dist="38100" dir="2700000" algn="tl">
                    <a:srgbClr val="000000">
                      <a:alpha val="43137"/>
                    </a:srgbClr>
                  </a:outerShdw>
                </a:effectLst>
              </a:rPr>
              <a:t>ZUNANJI NADZOR IZVAJAJO:</a:t>
            </a:r>
          </a:p>
          <a:p>
            <a:pPr marL="0" indent="0">
              <a:buNone/>
            </a:pPr>
            <a:r>
              <a:rPr lang="sl-SI" sz="2400" dirty="0">
                <a:solidFill>
                  <a:srgbClr val="FF0000"/>
                </a:solidFill>
                <a:effectLst>
                  <a:outerShdw blurRad="38100" dist="38100" dir="2700000" algn="tl">
                    <a:srgbClr val="000000">
                      <a:alpha val="43137"/>
                    </a:srgbClr>
                  </a:outerShdw>
                </a:effectLst>
              </a:rPr>
              <a:t>1. Inšpektorat Republike Slovenije za notranje zadeve;</a:t>
            </a:r>
          </a:p>
          <a:p>
            <a:r>
              <a:rPr lang="sl-SI" sz="2000" dirty="0"/>
              <a:t>izvaja kontrolo vsebine statuta, ali uporablja RD v pravnem prometu le svojo registrirano ime, ali je spremembe priglasila v roku 30 dni od nastanka v register, morebitno delitev premoženja med člane in porabo presežka prihodkov nad odhodki.</a:t>
            </a:r>
            <a:endParaRPr lang="sl-SI" dirty="0"/>
          </a:p>
          <a:p>
            <a:pPr marL="0" indent="0">
              <a:buNone/>
            </a:pPr>
            <a:r>
              <a:rPr lang="sl-SI" sz="2400" dirty="0">
                <a:solidFill>
                  <a:srgbClr val="FF0000"/>
                </a:solidFill>
                <a:effectLst>
                  <a:outerShdw blurRad="38100" dist="38100" dir="2700000" algn="tl">
                    <a:srgbClr val="000000">
                      <a:alpha val="43137"/>
                    </a:srgbClr>
                  </a:outerShdw>
                </a:effectLst>
              </a:rPr>
              <a:t>2. Davčna uprava republike Slovenije;</a:t>
            </a:r>
          </a:p>
          <a:p>
            <a:r>
              <a:rPr lang="sl-SI" sz="2000" dirty="0"/>
              <a:t>Je pristojna za kontrolo o načinu in obliki zagotavljanja podatkov o finančnem in materialnem poslovanju, izdelavi letnega poročila in načinu sprejema letnega poročila.</a:t>
            </a:r>
          </a:p>
          <a:p>
            <a:pPr marL="0" indent="0">
              <a:buNone/>
            </a:pPr>
            <a:r>
              <a:rPr lang="sl-SI" sz="2400" dirty="0">
                <a:solidFill>
                  <a:srgbClr val="FF0000"/>
                </a:solidFill>
                <a:effectLst>
                  <a:outerShdw blurRad="38100" dist="38100" dir="2700000" algn="tl">
                    <a:srgbClr val="000000">
                      <a:alpha val="43137"/>
                    </a:srgbClr>
                  </a:outerShdw>
                </a:effectLst>
              </a:rPr>
              <a:t>3. AJPES;</a:t>
            </a:r>
          </a:p>
          <a:p>
            <a:r>
              <a:rPr lang="sl-SI" sz="2000" dirty="0"/>
              <a:t>Nadzira vsebino in pravočasno predajo letnega poročila. Je tudi </a:t>
            </a:r>
            <a:r>
              <a:rPr lang="sl-SI" sz="2000" dirty="0" err="1"/>
              <a:t>prekrškovni</a:t>
            </a:r>
            <a:r>
              <a:rPr lang="sl-SI" sz="2000" dirty="0"/>
              <a:t> organ.</a:t>
            </a:r>
          </a:p>
          <a:p>
            <a:pPr marL="0" indent="0">
              <a:buNone/>
            </a:pPr>
            <a:r>
              <a:rPr lang="sl-SI" sz="2400" dirty="0">
                <a:solidFill>
                  <a:srgbClr val="FF0000"/>
                </a:solidFill>
                <a:effectLst>
                  <a:outerShdw blurRad="38100" dist="38100" dir="2700000" algn="tl">
                    <a:srgbClr val="000000">
                      <a:alpha val="43137"/>
                    </a:srgbClr>
                  </a:outerShdw>
                </a:effectLst>
              </a:rPr>
              <a:t>4. Tržni inšpektorat Republike Slovenije;</a:t>
            </a:r>
          </a:p>
          <a:p>
            <a:pPr marL="0" indent="0">
              <a:buNone/>
            </a:pPr>
            <a:r>
              <a:rPr lang="sl-SI" sz="2000" dirty="0"/>
              <a:t>Je pristojen za kontrolo nad določbami 9. člena (dejavnost oziroma naloge društva), če je po posebnem predpisu pristojen za inšpekcijsko nadzorstvo nad opravljanjem dejavnosti v društvu. </a:t>
            </a:r>
          </a:p>
        </p:txBody>
      </p:sp>
    </p:spTree>
    <p:extLst>
      <p:ext uri="{BB962C8B-B14F-4D97-AF65-F5344CB8AC3E}">
        <p14:creationId xmlns:p14="http://schemas.microsoft.com/office/powerpoint/2010/main" val="1298550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81173"/>
          </a:xfrm>
        </p:spPr>
        <p:txBody>
          <a:bodyPr>
            <a:normAutofit fontScale="90000"/>
          </a:bodyPr>
          <a:lstStyle/>
          <a:p>
            <a:pPr algn="ctr"/>
            <a:r>
              <a:rPr lang="sl-SI" sz="3600" b="1" cap="all" dirty="0">
                <a:solidFill>
                  <a:srgbClr val="002060"/>
                </a:solidFill>
                <a:effectLst>
                  <a:outerShdw blurRad="38100" dist="38100" dir="2700000" algn="tl">
                    <a:srgbClr val="000000">
                      <a:alpha val="43137"/>
                    </a:srgbClr>
                  </a:outerShdw>
                </a:effectLst>
              </a:rPr>
              <a:t>3. Vrste in vsebina nadzora nad poslovanjem društva</a:t>
            </a:r>
            <a:endParaRPr lang="sl-SI" sz="3200" b="1" dirty="0">
              <a:effectLst>
                <a:outerShdw blurRad="38100" dist="38100" dir="2700000" algn="tl">
                  <a:srgbClr val="000000">
                    <a:alpha val="43137"/>
                  </a:srgbClr>
                </a:outerShdw>
              </a:effectLst>
            </a:endParaRP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589F373C-5875-4EE6-B3C9-58C724EB51E8}"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15</a:t>
            </a:fld>
            <a:endParaRPr lang="sl-SI"/>
          </a:p>
        </p:txBody>
      </p:sp>
      <p:sp>
        <p:nvSpPr>
          <p:cNvPr id="7" name="Označba mesta vsebine 6">
            <a:extLst>
              <a:ext uri="{FF2B5EF4-FFF2-40B4-BE49-F238E27FC236}">
                <a16:creationId xmlns:a16="http://schemas.microsoft.com/office/drawing/2014/main" id="{B68B09A6-E46F-4EA0-ABC9-547572BDD2CA}"/>
              </a:ext>
            </a:extLst>
          </p:cNvPr>
          <p:cNvSpPr>
            <a:spLocks noGrp="1"/>
          </p:cNvSpPr>
          <p:nvPr>
            <p:ph idx="1"/>
          </p:nvPr>
        </p:nvSpPr>
        <p:spPr>
          <a:xfrm>
            <a:off x="838200" y="1063256"/>
            <a:ext cx="10515600" cy="5113707"/>
          </a:xfrm>
        </p:spPr>
        <p:txBody>
          <a:bodyPr/>
          <a:lstStyle/>
          <a:p>
            <a:pPr marL="0" indent="0">
              <a:buNone/>
            </a:pPr>
            <a:r>
              <a:rPr lang="sl-SI" sz="2400" dirty="0">
                <a:solidFill>
                  <a:srgbClr val="FF0000"/>
                </a:solidFill>
                <a:effectLst>
                  <a:outerShdw blurRad="38100" dist="38100" dir="2700000" algn="tl">
                    <a:srgbClr val="000000">
                      <a:alpha val="43137"/>
                    </a:srgbClr>
                  </a:outerShdw>
                </a:effectLst>
              </a:rPr>
              <a:t>5. Računsko sodišče;</a:t>
            </a:r>
          </a:p>
          <a:p>
            <a:r>
              <a:rPr lang="sl-SI" sz="2000" dirty="0"/>
              <a:t>Je pristojno za kontrolo tudi pravne osebe zasebnega prava, tudi RD, če je uporabnik javnih sredstev in če zanjo velja vsaj eno od naslednjega:</a:t>
            </a:r>
          </a:p>
          <a:p>
            <a:r>
              <a:rPr lang="sl-SI" sz="2000" dirty="0"/>
              <a:t>da je prejela pomoč iz proračuna Evropske unije, državnega proračuna ali proračuna lokalne skupnosti;</a:t>
            </a:r>
          </a:p>
          <a:p>
            <a:r>
              <a:rPr lang="sl-SI" sz="2000" dirty="0"/>
              <a:t>da izvaja javno službo ali zagotavlja javne dobrine na podlagi koncesije;</a:t>
            </a:r>
          </a:p>
          <a:p>
            <a:pPr marL="0" indent="0">
              <a:buNone/>
            </a:pPr>
            <a:r>
              <a:rPr lang="sl-SI" sz="2400" dirty="0">
                <a:solidFill>
                  <a:srgbClr val="FF0000"/>
                </a:solidFill>
                <a:effectLst>
                  <a:outerShdw blurRad="38100" dist="38100" dir="2700000" algn="tl">
                    <a:srgbClr val="000000">
                      <a:alpha val="43137"/>
                    </a:srgbClr>
                  </a:outerShdw>
                </a:effectLst>
              </a:rPr>
              <a:t>6. </a:t>
            </a:r>
            <a:r>
              <a:rPr lang="sl-SI" sz="2400" dirty="0">
                <a:solidFill>
                  <a:srgbClr val="FF0000"/>
                </a:solidFill>
                <a:effectLst>
                  <a:outerShdw blurRad="50800" dist="38100" algn="tr" rotWithShape="0">
                    <a:prstClr val="black">
                      <a:alpha val="40000"/>
                    </a:prstClr>
                  </a:outerShdw>
                </a:effectLst>
              </a:rPr>
              <a:t>Izvajanje določb Zakona o sladkovodnem ribištvu</a:t>
            </a:r>
            <a:endParaRPr lang="sl-SI" sz="2400" dirty="0">
              <a:solidFill>
                <a:srgbClr val="FF0000"/>
              </a:solidFill>
              <a:effectLst>
                <a:outerShdw blurRad="38100" dist="38100" dir="2700000" algn="tl">
                  <a:srgbClr val="000000">
                    <a:alpha val="43137"/>
                  </a:srgbClr>
                </a:outerShdw>
              </a:effectLst>
            </a:endParaRPr>
          </a:p>
          <a:p>
            <a:r>
              <a:rPr lang="sl-SI" sz="2000" dirty="0"/>
              <a:t>nadzirajo inšpektorji, pristojni za ribištvo, lovstvo, varstvo okolja, veterinarstvo in notranje zadeve v skladu s svojimi pristojnostmi;</a:t>
            </a:r>
          </a:p>
          <a:p>
            <a:pPr marL="0" indent="0">
              <a:buNone/>
            </a:pPr>
            <a:r>
              <a:rPr lang="sl-SI" sz="2400" dirty="0">
                <a:solidFill>
                  <a:srgbClr val="FF0000"/>
                </a:solidFill>
                <a:effectLst>
                  <a:outerShdw blurRad="38100" dist="38100" dir="2700000" algn="tl">
                    <a:srgbClr val="000000">
                      <a:alpha val="43137"/>
                    </a:srgbClr>
                  </a:outerShdw>
                </a:effectLst>
              </a:rPr>
              <a:t>7. Nadzor s strani koncesionarja.</a:t>
            </a:r>
          </a:p>
          <a:p>
            <a:r>
              <a:rPr lang="sl-SI" sz="2000" dirty="0"/>
              <a:t>Koncesionar ima pravico ves čas koncesijskega razmerja ugotavljati, ali so izpolnjeni pogoji, ki jih določa koncesijska pogodba. Če pogoji niso izpolnjeni, lahko koncesionar uveljavi </a:t>
            </a:r>
            <a:r>
              <a:rPr lang="sl-SI" sz="2000" dirty="0">
                <a:solidFill>
                  <a:srgbClr val="FF0000"/>
                </a:solidFill>
              </a:rPr>
              <a:t>s pogodbo predvidene ukrepe</a:t>
            </a:r>
            <a:r>
              <a:rPr lang="sl-SI" sz="2000" dirty="0"/>
              <a:t>. V primeru hujše kršitve pogodbe </a:t>
            </a:r>
            <a:r>
              <a:rPr lang="sl-SI" sz="2000" dirty="0">
                <a:solidFill>
                  <a:srgbClr val="FF0000"/>
                </a:solidFill>
                <a:effectLst>
                  <a:outerShdw blurRad="38100" dist="38100" dir="2700000" algn="tl">
                    <a:srgbClr val="000000">
                      <a:alpha val="43137"/>
                    </a:srgbClr>
                  </a:outerShdw>
                </a:effectLst>
              </a:rPr>
              <a:t>lahko pride </a:t>
            </a:r>
            <a:r>
              <a:rPr lang="sl-SI" sz="2000" dirty="0"/>
              <a:t>do odvzema koncesije.</a:t>
            </a:r>
          </a:p>
          <a:p>
            <a:endParaRPr lang="sl-SI" sz="2000" dirty="0"/>
          </a:p>
        </p:txBody>
      </p:sp>
    </p:spTree>
    <p:extLst>
      <p:ext uri="{BB962C8B-B14F-4D97-AF65-F5344CB8AC3E}">
        <p14:creationId xmlns:p14="http://schemas.microsoft.com/office/powerpoint/2010/main" val="540518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244009"/>
            <a:ext cx="10515600" cy="4932954"/>
          </a:xfrm>
        </p:spPr>
        <p:txBody>
          <a:bodyPr>
            <a:normAutofit lnSpcReduction="10000"/>
          </a:bodyPr>
          <a:lstStyle/>
          <a:p>
            <a:pPr marL="0" indent="0" algn="just">
              <a:spcAft>
                <a:spcPts val="0"/>
              </a:spcAft>
              <a:buNone/>
            </a:pPr>
            <a:r>
              <a:rPr lang="sl-SI" sz="2400" dirty="0">
                <a:solidFill>
                  <a:srgbClr val="FF0000"/>
                </a:solidFill>
                <a:effectLst>
                  <a:outerShdw blurRad="38100" dist="38100" dir="2700000" algn="tl">
                    <a:srgbClr val="000000">
                      <a:alpha val="43137"/>
                    </a:srgbClr>
                  </a:outerShdw>
                </a:effectLst>
              </a:rPr>
              <a:t>4.1 Časovni okvir kontrole poslovanja</a:t>
            </a:r>
            <a:endParaRPr lang="sl-SI" sz="2400" dirty="0"/>
          </a:p>
          <a:p>
            <a:pPr algn="just">
              <a:spcAft>
                <a:spcPts val="0"/>
              </a:spcAft>
            </a:pPr>
            <a:r>
              <a:rPr lang="sl-SI" sz="2000" dirty="0"/>
              <a:t>V okviru opravljanja nadzora ima nadzorni odbor pravico do vpogleda v vso finančno dokumentacijo društva, tj. </a:t>
            </a:r>
            <a:r>
              <a:rPr lang="sl-SI" sz="2000" dirty="0">
                <a:solidFill>
                  <a:srgbClr val="FF0000"/>
                </a:solidFill>
                <a:effectLst>
                  <a:outerShdw blurRad="38100" dist="38100" dir="2700000" algn="tl">
                    <a:srgbClr val="000000">
                      <a:alpha val="43137"/>
                    </a:srgbClr>
                  </a:outerShdw>
                </a:effectLst>
              </a:rPr>
              <a:t>tudi v dokumentacijo</a:t>
            </a:r>
            <a:r>
              <a:rPr lang="sl-SI" sz="2000" dirty="0"/>
              <a:t>, ki izkazuje finančno-materialno poslovanje društva ter razpolaganje s premoženjem društva </a:t>
            </a:r>
            <a:r>
              <a:rPr lang="sl-SI" sz="2000" dirty="0">
                <a:solidFill>
                  <a:srgbClr val="FF0000"/>
                </a:solidFill>
                <a:effectLst>
                  <a:outerShdw blurRad="38100" dist="38100" dir="2700000" algn="tl">
                    <a:srgbClr val="000000">
                      <a:alpha val="43137"/>
                    </a:srgbClr>
                  </a:outerShdw>
                </a:effectLst>
              </a:rPr>
              <a:t>v času pred nastopom mandata</a:t>
            </a:r>
            <a:r>
              <a:rPr lang="sl-SI" sz="2000" dirty="0"/>
              <a:t> nadzornega odbora.</a:t>
            </a:r>
          </a:p>
          <a:p>
            <a:pPr marL="0" indent="0" algn="just">
              <a:spcAft>
                <a:spcPts val="0"/>
              </a:spcAft>
              <a:buNone/>
            </a:pPr>
            <a:r>
              <a:rPr lang="sl-SI" sz="2400" dirty="0">
                <a:solidFill>
                  <a:srgbClr val="FF0000"/>
                </a:solidFill>
                <a:effectLst>
                  <a:outerShdw blurRad="38100" dist="38100" dir="2700000" algn="tl">
                    <a:srgbClr val="000000">
                      <a:alpha val="43137"/>
                    </a:srgbClr>
                  </a:outerShdw>
                </a:effectLst>
              </a:rPr>
              <a:t>4.2 Pristojnosti in naloge nadzornega odbora</a:t>
            </a:r>
          </a:p>
          <a:p>
            <a:pPr algn="just">
              <a:spcAft>
                <a:spcPts val="0"/>
              </a:spcAft>
            </a:pPr>
            <a:r>
              <a:rPr lang="sl-SI" sz="2000" dirty="0"/>
              <a:t>Pristojnost in naloge nadzornega odbora </a:t>
            </a:r>
            <a:r>
              <a:rPr lang="sl-SI" sz="2000" dirty="0">
                <a:effectLst>
                  <a:outerShdw blurRad="38100" dist="38100" dir="2700000" algn="tl">
                    <a:srgbClr val="000000">
                      <a:alpha val="43137"/>
                    </a:srgbClr>
                  </a:outerShdw>
                </a:effectLst>
              </a:rPr>
              <a:t>določa</a:t>
            </a:r>
            <a:r>
              <a:rPr lang="sl-SI" sz="2000" dirty="0"/>
              <a:t> temeljni akt – statut RD. </a:t>
            </a:r>
          </a:p>
          <a:p>
            <a:pPr marL="0" indent="0" algn="just">
              <a:spcAft>
                <a:spcPts val="0"/>
              </a:spcAft>
              <a:buNone/>
            </a:pPr>
            <a:r>
              <a:rPr lang="sl-SI" sz="2000" dirty="0">
                <a:effectLst>
                  <a:outerShdw blurRad="38100" dist="38100" dir="2700000" algn="tl">
                    <a:srgbClr val="000000">
                      <a:alpha val="43137"/>
                    </a:srgbClr>
                  </a:outerShdw>
                </a:effectLst>
              </a:rPr>
              <a:t>1. redno spremlja finančno in materialno poslovanje RD;</a:t>
            </a:r>
          </a:p>
          <a:p>
            <a:pPr marL="0" indent="0" algn="just">
              <a:spcAft>
                <a:spcPts val="0"/>
              </a:spcAft>
              <a:buNone/>
            </a:pPr>
            <a:r>
              <a:rPr lang="sl-SI" sz="2000" dirty="0">
                <a:effectLst>
                  <a:outerShdw blurRad="38100" dist="38100" dir="2700000" algn="tl">
                    <a:srgbClr val="000000">
                      <a:alpha val="43137"/>
                    </a:srgbClr>
                  </a:outerShdw>
                </a:effectLst>
              </a:rPr>
              <a:t>2. pregleda letno poročilo RD pred obravnavanjem na Zboru članov;</a:t>
            </a:r>
          </a:p>
          <a:p>
            <a:pPr marL="0" indent="0" algn="just">
              <a:spcAft>
                <a:spcPts val="0"/>
              </a:spcAft>
              <a:buNone/>
            </a:pPr>
            <a:r>
              <a:rPr lang="sl-SI" sz="2000" dirty="0">
                <a:effectLst>
                  <a:outerShdw blurRad="38100" dist="38100" dir="2700000" algn="tl">
                    <a:srgbClr val="000000">
                      <a:alpha val="43137"/>
                    </a:srgbClr>
                  </a:outerShdw>
                </a:effectLst>
              </a:rPr>
              <a:t>3. opravlja nadzor nad delovanjem RD in izvajanjem nalog, ki jih nalagajo predpisi; </a:t>
            </a:r>
          </a:p>
          <a:p>
            <a:pPr marL="0" indent="0" algn="just">
              <a:spcAft>
                <a:spcPts val="0"/>
              </a:spcAft>
              <a:buNone/>
            </a:pPr>
            <a:r>
              <a:rPr lang="sl-SI" sz="2000" dirty="0">
                <a:effectLst>
                  <a:outerShdw blurRad="38100" dist="38100" dir="2700000" algn="tl">
                    <a:srgbClr val="000000">
                      <a:alpha val="43137"/>
                    </a:srgbClr>
                  </a:outerShdw>
                </a:effectLst>
              </a:rPr>
              <a:t>4. opravlja nadzor nad finančno-materialnim poslovanjem RD in ugotavlja, ali so poslovne knjige vodene primerno in ali so presežki prihodkov nad odhodki porabljeni za namene in cilje oziroma za opravljanje nepridobitne dejavnosti RD;</a:t>
            </a:r>
          </a:p>
          <a:p>
            <a:pPr marL="0" indent="0" algn="just">
              <a:spcAft>
                <a:spcPts val="0"/>
              </a:spcAft>
              <a:buNone/>
            </a:pPr>
            <a:r>
              <a:rPr lang="sl-SI" sz="2000" dirty="0">
                <a:effectLst>
                  <a:outerShdw blurRad="38100" dist="38100" dir="2700000" algn="tl">
                    <a:srgbClr val="000000">
                      <a:alpha val="43137"/>
                    </a:srgbClr>
                  </a:outerShdw>
                </a:effectLst>
              </a:rPr>
              <a:t>5. pripravi poročilo o svojem delu in ugotovitvah za Zbor članov.</a:t>
            </a: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41D71BEC-AC5B-4A8E-9B10-8DB6ECBDCB9B}"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16</a:t>
            </a:fld>
            <a:endParaRPr lang="sl-SI" dirty="0"/>
          </a:p>
        </p:txBody>
      </p:sp>
    </p:spTree>
    <p:extLst>
      <p:ext uri="{BB962C8B-B14F-4D97-AF65-F5344CB8AC3E}">
        <p14:creationId xmlns:p14="http://schemas.microsoft.com/office/powerpoint/2010/main" val="179599823"/>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244009"/>
            <a:ext cx="10515600" cy="4932954"/>
          </a:xfrm>
        </p:spPr>
        <p:txBody>
          <a:bodyPr>
            <a:normAutofit lnSpcReduction="10000"/>
          </a:bodyPr>
          <a:lstStyle/>
          <a:p>
            <a:pPr marL="0" indent="0" algn="just">
              <a:spcAft>
                <a:spcPts val="0"/>
              </a:spcAft>
              <a:buNone/>
            </a:pPr>
            <a:r>
              <a:rPr lang="it-IT" sz="2400" dirty="0">
                <a:solidFill>
                  <a:srgbClr val="FF0000"/>
                </a:solidFill>
                <a:effectLst>
                  <a:outerShdw blurRad="38100" dist="38100" dir="2700000" algn="tl">
                    <a:srgbClr val="000000">
                      <a:alpha val="43137"/>
                    </a:srgbClr>
                  </a:outerShdw>
                </a:effectLst>
              </a:rPr>
              <a:t>4.3 </a:t>
            </a:r>
            <a:r>
              <a:rPr lang="sl-SI" sz="2400" dirty="0">
                <a:solidFill>
                  <a:srgbClr val="FF0000"/>
                </a:solidFill>
                <a:effectLst>
                  <a:outerShdw blurRad="38100" dist="38100" dir="2700000" algn="tl">
                    <a:srgbClr val="000000">
                      <a:alpha val="43137"/>
                    </a:srgbClr>
                  </a:outerShdw>
                </a:effectLst>
              </a:rPr>
              <a:t>Kontrola zakonitosti poslovanja organov RD</a:t>
            </a:r>
          </a:p>
          <a:p>
            <a:pPr algn="just">
              <a:spcAft>
                <a:spcPts val="0"/>
              </a:spcAft>
            </a:pPr>
            <a:r>
              <a:rPr lang="sl-SI" sz="2000" dirty="0"/>
              <a:t>Pri kontroli zakonitosti poslovanja organov </a:t>
            </a:r>
            <a:r>
              <a:rPr lang="it-IT" sz="2000" dirty="0"/>
              <a:t>RD mora </a:t>
            </a:r>
            <a:r>
              <a:rPr lang="sl-SI" sz="2000" dirty="0"/>
              <a:t>NO preveriti</a:t>
            </a:r>
            <a:r>
              <a:rPr lang="it-IT" sz="2000" dirty="0"/>
              <a:t> ali so </a:t>
            </a:r>
            <a:r>
              <a:rPr lang="sl-SI" sz="2000" dirty="0"/>
              <a:t>vsi</a:t>
            </a:r>
            <a:r>
              <a:rPr lang="it-IT" sz="2000" dirty="0"/>
              <a:t> organi </a:t>
            </a:r>
            <a:r>
              <a:rPr lang="sl-SI" sz="2000" dirty="0"/>
              <a:t>poslovali</a:t>
            </a:r>
            <a:r>
              <a:rPr lang="it-IT" sz="2000" dirty="0"/>
              <a:t> v </a:t>
            </a:r>
            <a:r>
              <a:rPr lang="sl-SI" sz="2000" dirty="0"/>
              <a:t>okviru svojih</a:t>
            </a:r>
            <a:r>
              <a:rPr lang="it-IT" sz="2000" dirty="0"/>
              <a:t> </a:t>
            </a:r>
            <a:r>
              <a:rPr lang="sl-SI" sz="2000" dirty="0"/>
              <a:t>pristojnosti</a:t>
            </a:r>
            <a:r>
              <a:rPr lang="it-IT" sz="2000" dirty="0"/>
              <a:t>, </a:t>
            </a:r>
            <a:r>
              <a:rPr lang="sl-SI" sz="2000" dirty="0"/>
              <a:t>ki jih določa statut </a:t>
            </a:r>
            <a:r>
              <a:rPr lang="it-IT" sz="2000" dirty="0"/>
              <a:t>R</a:t>
            </a:r>
            <a:r>
              <a:rPr lang="sl-SI" sz="2000" dirty="0"/>
              <a:t>D.</a:t>
            </a:r>
          </a:p>
          <a:p>
            <a:pPr algn="just">
              <a:spcAft>
                <a:spcPts val="0"/>
              </a:spcAft>
            </a:pPr>
            <a:r>
              <a:rPr lang="sl-SI" sz="2000" dirty="0"/>
              <a:t>Za vsak organ je določena sestava in njegove pristojnosti. Pri kontroli finančnega poslovanja je posebej pomembno, </a:t>
            </a:r>
            <a:r>
              <a:rPr lang="sl-SI" sz="2000" dirty="0">
                <a:solidFill>
                  <a:srgbClr val="FF0000"/>
                </a:solidFill>
              </a:rPr>
              <a:t>ali je </a:t>
            </a:r>
            <a:r>
              <a:rPr lang="sl-SI" sz="2000" dirty="0"/>
              <a:t>o posamezni finančni transakciji </a:t>
            </a:r>
            <a:r>
              <a:rPr lang="sl-SI" sz="2000" dirty="0">
                <a:solidFill>
                  <a:srgbClr val="FF0000"/>
                </a:solidFill>
                <a:effectLst>
                  <a:outerShdw blurRad="38100" dist="38100" dir="2700000" algn="tl">
                    <a:srgbClr val="000000">
                      <a:alpha val="43137"/>
                    </a:srgbClr>
                  </a:outerShdw>
                </a:effectLst>
              </a:rPr>
              <a:t>odločal pristojni organ</a:t>
            </a:r>
            <a:r>
              <a:rPr lang="sl-SI" sz="2000" dirty="0"/>
              <a:t>. Pri sklepu posameznega organa je treba preveriti, </a:t>
            </a:r>
            <a:r>
              <a:rPr lang="sl-SI" sz="2000" dirty="0">
                <a:solidFill>
                  <a:srgbClr val="FF0000"/>
                </a:solidFill>
                <a:effectLst>
                  <a:outerShdw blurRad="38100" dist="38100" dir="2700000" algn="tl">
                    <a:srgbClr val="000000">
                      <a:alpha val="43137"/>
                    </a:srgbClr>
                  </a:outerShdw>
                </a:effectLst>
              </a:rPr>
              <a:t>ali je bil organ sklepčen </a:t>
            </a:r>
            <a:r>
              <a:rPr lang="sl-SI" sz="2000" dirty="0"/>
              <a:t>in ali </a:t>
            </a:r>
            <a:r>
              <a:rPr lang="sl-SI" sz="2000" dirty="0">
                <a:solidFill>
                  <a:srgbClr val="FF0000"/>
                </a:solidFill>
                <a:effectLst>
                  <a:outerShdw blurRad="38100" dist="38100" dir="2700000" algn="tl">
                    <a:srgbClr val="000000">
                      <a:alpha val="43137"/>
                    </a:srgbClr>
                  </a:outerShdw>
                </a:effectLst>
              </a:rPr>
              <a:t>je bil sklep sprejet z ustrezno večino</a:t>
            </a:r>
            <a:r>
              <a:rPr lang="sl-SI" sz="2000" dirty="0"/>
              <a:t>. To kontrolo opravi nadzorni odbor </a:t>
            </a:r>
            <a:r>
              <a:rPr lang="sl-SI" sz="2000" dirty="0">
                <a:solidFill>
                  <a:srgbClr val="FF0000"/>
                </a:solidFill>
                <a:effectLst>
                  <a:outerShdw blurRad="38100" dist="38100" dir="2700000" algn="tl">
                    <a:srgbClr val="000000">
                      <a:alpha val="43137"/>
                    </a:srgbClr>
                  </a:outerShdw>
                </a:effectLst>
              </a:rPr>
              <a:t>na podlagi zapisnikov posameznih organov</a:t>
            </a:r>
            <a:r>
              <a:rPr lang="sl-SI" sz="2000" dirty="0"/>
              <a:t>. Preveriti je treba tudi, </a:t>
            </a:r>
            <a:r>
              <a:rPr lang="sl-SI" sz="2000" dirty="0">
                <a:solidFill>
                  <a:srgbClr val="FF0000"/>
                </a:solidFill>
              </a:rPr>
              <a:t>ali je bil posamezen zapisnik potrjen</a:t>
            </a:r>
            <a:r>
              <a:rPr lang="sl-SI" sz="2000" dirty="0"/>
              <a:t> v skladu s poslovnikom. </a:t>
            </a:r>
          </a:p>
          <a:p>
            <a:pPr marL="0" indent="0" algn="just">
              <a:spcAft>
                <a:spcPts val="0"/>
              </a:spcAft>
              <a:buNone/>
            </a:pPr>
            <a:r>
              <a:rPr lang="sl-SI" sz="2400" dirty="0">
                <a:solidFill>
                  <a:srgbClr val="FF0000"/>
                </a:solidFill>
                <a:effectLst>
                  <a:outerShdw blurRad="38100" dist="38100" dir="2700000" algn="tl">
                    <a:srgbClr val="000000">
                      <a:alpha val="43137"/>
                    </a:srgbClr>
                  </a:outerShdw>
                </a:effectLst>
              </a:rPr>
              <a:t>4.4 Kontrola formalne ureditve finančnega poslovanja RD</a:t>
            </a:r>
          </a:p>
          <a:p>
            <a:pPr algn="just">
              <a:spcAft>
                <a:spcPts val="0"/>
              </a:spcAft>
            </a:pPr>
            <a:r>
              <a:rPr lang="sl-SI" sz="2000" dirty="0"/>
              <a:t>RD mora zagotavljati podatke o svojem finančnem in materialnem poslovanju na način in v obliki, ki ju določi s temeljnim ali posebnim aktom, v skladu z Zakonom o društvih in računovodskim standardom za društva. Za pridobitno dejavnost, mora podatke iz te dejavnosti voditi in izkazovati ločeno. </a:t>
            </a:r>
          </a:p>
          <a:p>
            <a:pPr algn="just">
              <a:spcAft>
                <a:spcPts val="0"/>
              </a:spcAft>
            </a:pPr>
            <a:r>
              <a:rPr lang="sl-SI" sz="2000" dirty="0"/>
              <a:t>V okvir formalne ureditve spada tudi vprašanje načina vodenja knjigovodstva (enostavno, dvostavno).</a:t>
            </a:r>
          </a:p>
          <a:p>
            <a:pPr algn="just">
              <a:spcAft>
                <a:spcPts val="0"/>
              </a:spcAft>
            </a:pPr>
            <a:endParaRPr lang="sl-SI" sz="2000"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C41EFDEE-50FE-4B80-BF85-C94A43FBEDB2}"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17</a:t>
            </a:fld>
            <a:endParaRPr lang="sl-SI" dirty="0"/>
          </a:p>
        </p:txBody>
      </p:sp>
    </p:spTree>
    <p:extLst>
      <p:ext uri="{BB962C8B-B14F-4D97-AF65-F5344CB8AC3E}">
        <p14:creationId xmlns:p14="http://schemas.microsoft.com/office/powerpoint/2010/main" val="23793168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244009"/>
            <a:ext cx="10515600" cy="4932954"/>
          </a:xfrm>
        </p:spPr>
        <p:txBody>
          <a:bodyPr>
            <a:normAutofit/>
          </a:bodyPr>
          <a:lstStyle/>
          <a:p>
            <a:pPr marL="0" indent="0" algn="just">
              <a:spcAft>
                <a:spcPts val="0"/>
              </a:spcAft>
              <a:buNone/>
            </a:pPr>
            <a:r>
              <a:rPr lang="sl-SI" sz="2400" dirty="0">
                <a:solidFill>
                  <a:srgbClr val="FF0000"/>
                </a:solidFill>
                <a:effectLst>
                  <a:outerShdw blurRad="38100" dist="38100" dir="2700000" algn="tl">
                    <a:srgbClr val="000000">
                      <a:alpha val="43137"/>
                    </a:srgbClr>
                  </a:outerShdw>
                </a:effectLst>
              </a:rPr>
              <a:t>4.5 Kontrola finančne dokumentacije in zapisnikov organov RD</a:t>
            </a:r>
          </a:p>
          <a:p>
            <a:pPr algn="just">
              <a:spcAft>
                <a:spcPts val="0"/>
              </a:spcAft>
            </a:pPr>
            <a:r>
              <a:rPr lang="sl-SI" sz="2000" dirty="0"/>
              <a:t>RD mora imeti oštevilčeno in primerno odloženo finančno dokumentacijo po vrsti dokumentov, po časovnem zaporedju in po zaporednih številkah. </a:t>
            </a:r>
          </a:p>
          <a:p>
            <a:pPr algn="just">
              <a:spcAft>
                <a:spcPts val="0"/>
              </a:spcAft>
            </a:pPr>
            <a:r>
              <a:rPr lang="sl-SI" sz="2000" dirty="0"/>
              <a:t>Na vsakem finančnem dokumentu, ki je podlaga za vnos v poslovne knjige, </a:t>
            </a:r>
            <a:r>
              <a:rPr lang="sl-SI" sz="2000" dirty="0">
                <a:solidFill>
                  <a:srgbClr val="FF0000"/>
                </a:solidFill>
                <a:effectLst>
                  <a:outerShdw blurRad="38100" dist="38100" dir="2700000" algn="tl">
                    <a:srgbClr val="000000">
                      <a:alpha val="43137"/>
                    </a:srgbClr>
                  </a:outerShdw>
                </a:effectLst>
              </a:rPr>
              <a:t>mora biti opravljena kontrola.</a:t>
            </a:r>
            <a:r>
              <a:rPr lang="sl-SI" sz="2000" dirty="0"/>
              <a:t> Ta kontrola se nanaša na vprašanje ali posamezno izplačilo </a:t>
            </a:r>
            <a:r>
              <a:rPr lang="sl-SI" sz="2000" dirty="0">
                <a:effectLst>
                  <a:outerShdw blurRad="38100" dist="38100" dir="2700000" algn="tl">
                    <a:srgbClr val="000000">
                      <a:alpha val="43137"/>
                    </a:srgbClr>
                  </a:outerShdw>
                </a:effectLst>
              </a:rPr>
              <a:t>temelji na sklepu </a:t>
            </a:r>
            <a:r>
              <a:rPr lang="sl-SI" sz="2000" dirty="0"/>
              <a:t>pristojnega organa RD, ali je bila </a:t>
            </a:r>
            <a:r>
              <a:rPr lang="sl-SI" sz="2000" dirty="0">
                <a:effectLst>
                  <a:outerShdw blurRad="38100" dist="38100" dir="2700000" algn="tl">
                    <a:srgbClr val="000000">
                      <a:alpha val="43137"/>
                    </a:srgbClr>
                  </a:outerShdw>
                </a:effectLst>
              </a:rPr>
              <a:t>opravljena računska kontrola </a:t>
            </a:r>
            <a:r>
              <a:rPr lang="sl-SI" sz="2000" dirty="0"/>
              <a:t>zaračunane storitve ali blaga in </a:t>
            </a:r>
            <a:r>
              <a:rPr lang="sl-SI" sz="2000" dirty="0">
                <a:effectLst>
                  <a:outerShdw blurRad="38100" dist="38100" dir="2700000" algn="tl">
                    <a:srgbClr val="000000">
                      <a:alpha val="43137"/>
                    </a:srgbClr>
                  </a:outerShdw>
                </a:effectLst>
              </a:rPr>
              <a:t>ali je RD resnično prejela </a:t>
            </a:r>
            <a:r>
              <a:rPr lang="sl-SI" sz="2000" dirty="0"/>
              <a:t>blago oziroma storitev. </a:t>
            </a:r>
          </a:p>
          <a:p>
            <a:pPr algn="just">
              <a:spcAft>
                <a:spcPts val="0"/>
              </a:spcAft>
            </a:pPr>
            <a:r>
              <a:rPr lang="sl-SI" sz="2000" dirty="0"/>
              <a:t>Vsako prejeto fakturo mora po preveritvi in likvidaciji odgovornih oseb </a:t>
            </a:r>
            <a:r>
              <a:rPr lang="sl-SI" sz="2000" dirty="0">
                <a:effectLst>
                  <a:outerShdw blurRad="38100" dist="38100" dir="2700000" algn="tl">
                    <a:srgbClr val="000000">
                      <a:alpha val="43137"/>
                    </a:srgbClr>
                  </a:outerShdw>
                </a:effectLst>
              </a:rPr>
              <a:t>podpisati</a:t>
            </a:r>
            <a:r>
              <a:rPr lang="sl-SI" sz="2000" dirty="0"/>
              <a:t> še predsednik kot zakoniti zastopnik RD. </a:t>
            </a:r>
          </a:p>
          <a:p>
            <a:pPr algn="just">
              <a:spcAft>
                <a:spcPts val="0"/>
              </a:spcAft>
            </a:pPr>
            <a:r>
              <a:rPr lang="sl-SI" sz="2000" dirty="0"/>
              <a:t>Zapisniki organov morajo biti oštevilčeni po časovnem zaporedju. Sklepi organa morajo biti oštevilčeni tako, da je razvidna številka seje in sklepa.</a:t>
            </a: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85BF65E1-A02C-488F-9650-6FC2EAF2C830}"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18</a:t>
            </a:fld>
            <a:endParaRPr lang="sl-SI" dirty="0"/>
          </a:p>
        </p:txBody>
      </p:sp>
    </p:spTree>
    <p:extLst>
      <p:ext uri="{BB962C8B-B14F-4D97-AF65-F5344CB8AC3E}">
        <p14:creationId xmlns:p14="http://schemas.microsoft.com/office/powerpoint/2010/main" val="1468328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925034"/>
            <a:ext cx="10515600" cy="5251930"/>
          </a:xfrm>
        </p:spPr>
        <p:txBody>
          <a:bodyPr>
            <a:normAutofit lnSpcReduction="10000"/>
          </a:bodyPr>
          <a:lstStyle/>
          <a:p>
            <a:pPr marL="0" indent="0" algn="just">
              <a:spcAft>
                <a:spcPts val="0"/>
              </a:spcAft>
              <a:buNone/>
            </a:pPr>
            <a:r>
              <a:rPr lang="sv-SE" sz="2400" dirty="0">
                <a:solidFill>
                  <a:srgbClr val="FF0000"/>
                </a:solidFill>
                <a:effectLst>
                  <a:outerShdw blurRad="38100" dist="38100" dir="2700000" algn="tl">
                    <a:srgbClr val="000000">
                      <a:alpha val="43137"/>
                    </a:srgbClr>
                  </a:outerShdw>
                </a:effectLst>
              </a:rPr>
              <a:t>4.6 Kontrola popisa sredstev in virov sredstev RD</a:t>
            </a:r>
            <a:endParaRPr lang="sl-SI" sz="2400" dirty="0">
              <a:solidFill>
                <a:srgbClr val="FF0000"/>
              </a:solidFill>
              <a:effectLst>
                <a:outerShdw blurRad="38100" dist="38100" dir="2700000" algn="tl">
                  <a:srgbClr val="000000">
                    <a:alpha val="43137"/>
                  </a:srgbClr>
                </a:outerShdw>
              </a:effectLst>
            </a:endParaRPr>
          </a:p>
          <a:p>
            <a:pPr algn="just">
              <a:spcAft>
                <a:spcPts val="0"/>
              </a:spcAft>
            </a:pPr>
            <a:r>
              <a:rPr lang="sl-SI" sz="2000" dirty="0"/>
              <a:t>RD mora ne glede na način vodenja poslovnih knjig na koncu obračunskega obdobja popisati sredstva in dolgove. Predmet popisa so:</a:t>
            </a:r>
          </a:p>
          <a:p>
            <a:pPr marL="457200" indent="-457200" algn="just">
              <a:spcAft>
                <a:spcPts val="0"/>
              </a:spcAft>
              <a:buFont typeface="+mj-lt"/>
              <a:buAutoNum type="arabicParenR"/>
            </a:pPr>
            <a:r>
              <a:rPr lang="sl-SI" sz="2000" dirty="0"/>
              <a:t>osnovna sredstva</a:t>
            </a:r>
          </a:p>
          <a:p>
            <a:pPr marL="457200" indent="-457200" algn="just">
              <a:spcAft>
                <a:spcPts val="0"/>
              </a:spcAft>
              <a:buFont typeface="+mj-lt"/>
              <a:buAutoNum type="arabicParenR"/>
            </a:pPr>
            <a:r>
              <a:rPr lang="sv-SE" sz="2000" dirty="0"/>
              <a:t>zaloge materiala in trgovskega blaga</a:t>
            </a:r>
            <a:endParaRPr lang="sl-SI" sz="2000" dirty="0"/>
          </a:p>
          <a:p>
            <a:pPr marL="457200" indent="-457200" algn="just">
              <a:spcAft>
                <a:spcPts val="0"/>
              </a:spcAft>
              <a:buFont typeface="+mj-lt"/>
              <a:buAutoNum type="arabicParenR"/>
            </a:pPr>
            <a:r>
              <a:rPr lang="sl-SI" sz="2000" dirty="0"/>
              <a:t>zaloge gotovih proizvodov ter nedokončanih proizvodov in storitev</a:t>
            </a:r>
          </a:p>
          <a:p>
            <a:pPr marL="457200" indent="-457200" algn="just">
              <a:spcAft>
                <a:spcPts val="0"/>
              </a:spcAft>
              <a:buFont typeface="+mj-lt"/>
              <a:buAutoNum type="arabicParenR"/>
            </a:pPr>
            <a:r>
              <a:rPr lang="sl-SI" sz="2000" dirty="0"/>
              <a:t>terjatve</a:t>
            </a:r>
          </a:p>
          <a:p>
            <a:pPr marL="457200" indent="-457200" algn="just">
              <a:spcAft>
                <a:spcPts val="0"/>
              </a:spcAft>
              <a:buFont typeface="+mj-lt"/>
              <a:buAutoNum type="arabicParenR"/>
            </a:pPr>
            <a:r>
              <a:rPr lang="sl-SI" sz="2000" dirty="0"/>
              <a:t>dolgovi</a:t>
            </a:r>
          </a:p>
          <a:p>
            <a:pPr marL="457200" indent="-457200" algn="just">
              <a:spcAft>
                <a:spcPts val="0"/>
              </a:spcAft>
              <a:buFont typeface="+mj-lt"/>
              <a:buAutoNum type="arabicParenR"/>
            </a:pPr>
            <a:r>
              <a:rPr lang="sl-SI" sz="2000" dirty="0"/>
              <a:t>dolžniški vrednostni papirji</a:t>
            </a:r>
          </a:p>
          <a:p>
            <a:pPr marL="457200" indent="-457200" algn="just">
              <a:spcAft>
                <a:spcPts val="0"/>
              </a:spcAft>
              <a:buFont typeface="+mj-lt"/>
              <a:buAutoNum type="arabicParenR"/>
            </a:pPr>
            <a:r>
              <a:rPr lang="sl-SI" sz="2000" dirty="0"/>
              <a:t>finančne naložbe</a:t>
            </a:r>
          </a:p>
          <a:p>
            <a:pPr marL="457200" indent="-457200" algn="just">
              <a:spcAft>
                <a:spcPts val="0"/>
              </a:spcAft>
              <a:buFont typeface="+mj-lt"/>
              <a:buAutoNum type="arabicParenR"/>
            </a:pPr>
            <a:r>
              <a:rPr lang="sl-SI" sz="2000" dirty="0"/>
              <a:t>denarna sredstva</a:t>
            </a:r>
          </a:p>
          <a:p>
            <a:pPr algn="just">
              <a:spcAft>
                <a:spcPts val="0"/>
              </a:spcAft>
            </a:pPr>
            <a:r>
              <a:rPr lang="sl-SI" sz="2000" dirty="0"/>
              <a:t>Pri popisu terjatev in dolgov je treba preveriti </a:t>
            </a:r>
            <a:r>
              <a:rPr lang="sl-SI" sz="2000" dirty="0">
                <a:solidFill>
                  <a:srgbClr val="FF0000"/>
                </a:solidFill>
                <a:effectLst>
                  <a:outerShdw blurRad="38100" dist="38100" dir="2700000" algn="tl">
                    <a:srgbClr val="000000">
                      <a:alpha val="43137"/>
                    </a:srgbClr>
                  </a:outerShdw>
                </a:effectLst>
              </a:rPr>
              <a:t>ali so bili usklajeni saldi </a:t>
            </a:r>
            <a:r>
              <a:rPr lang="sl-SI" sz="2000" dirty="0"/>
              <a:t>s posameznim poslovnim partnerjem. Za sredstva RD, ki niso na sedežu RD, je treba posebej ugotoviti, ali je bil uporabnikom </a:t>
            </a:r>
            <a:r>
              <a:rPr lang="sl-SI" sz="2000" dirty="0">
                <a:solidFill>
                  <a:srgbClr val="FF0000"/>
                </a:solidFill>
                <a:effectLst>
                  <a:outerShdw blurRad="38100" dist="38100" dir="2700000" algn="tl">
                    <a:srgbClr val="000000">
                      <a:alpha val="43137"/>
                    </a:srgbClr>
                  </a:outerShdw>
                </a:effectLst>
              </a:rPr>
              <a:t>izdan ustrezen reverz </a:t>
            </a:r>
            <a:r>
              <a:rPr lang="sl-SI" sz="2000" dirty="0"/>
              <a:t>za uporabo. Taka sredstva je treba </a:t>
            </a:r>
            <a:r>
              <a:rPr lang="sl-SI" sz="2000" dirty="0">
                <a:solidFill>
                  <a:srgbClr val="FF0000"/>
                </a:solidFill>
                <a:effectLst>
                  <a:outerShdw blurRad="38100" dist="38100" dir="2700000" algn="tl">
                    <a:srgbClr val="000000">
                      <a:alpha val="43137"/>
                    </a:srgbClr>
                  </a:outerShdw>
                </a:effectLst>
              </a:rPr>
              <a:t>popisati neposredno pri uporabnikih</a:t>
            </a:r>
            <a:r>
              <a:rPr lang="sl-SI" sz="2000" dirty="0"/>
              <a:t>.</a:t>
            </a:r>
          </a:p>
          <a:p>
            <a:pPr marL="0" indent="0" algn="just">
              <a:spcAft>
                <a:spcPts val="0"/>
              </a:spcAft>
              <a:buNone/>
            </a:pPr>
            <a:endParaRPr lang="sl-SI" sz="2000" dirty="0"/>
          </a:p>
          <a:p>
            <a:pPr algn="just">
              <a:spcAft>
                <a:spcPts val="0"/>
              </a:spcAft>
            </a:pPr>
            <a:endParaRPr lang="sl-SI" sz="2000" dirty="0"/>
          </a:p>
          <a:p>
            <a:pPr algn="just">
              <a:spcAft>
                <a:spcPts val="0"/>
              </a:spcAft>
            </a:pPr>
            <a:endParaRPr lang="sl-SI" sz="2000" dirty="0"/>
          </a:p>
          <a:p>
            <a:pPr algn="just">
              <a:spcAft>
                <a:spcPts val="0"/>
              </a:spcAft>
            </a:pPr>
            <a:endParaRPr lang="sl-SI" sz="2000" dirty="0"/>
          </a:p>
          <a:p>
            <a:pPr algn="just">
              <a:spcAft>
                <a:spcPts val="0"/>
              </a:spcAft>
            </a:pPr>
            <a:endParaRPr lang="sl-SI" sz="2000"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DC97BAC5-B1A1-4230-A2F6-186AD032F956}"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19</a:t>
            </a:fld>
            <a:endParaRPr lang="sl-SI" dirty="0"/>
          </a:p>
        </p:txBody>
      </p:sp>
    </p:spTree>
    <p:extLst>
      <p:ext uri="{BB962C8B-B14F-4D97-AF65-F5344CB8AC3E}">
        <p14:creationId xmlns:p14="http://schemas.microsoft.com/office/powerpoint/2010/main" val="1489795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D775746-5AD5-4229-AB85-7CB9639F6BF4}"/>
              </a:ext>
            </a:extLst>
          </p:cNvPr>
          <p:cNvSpPr>
            <a:spLocks noGrp="1"/>
          </p:cNvSpPr>
          <p:nvPr>
            <p:ph type="title"/>
          </p:nvPr>
        </p:nvSpPr>
        <p:spPr>
          <a:xfrm>
            <a:off x="838200" y="365125"/>
            <a:ext cx="10515600" cy="666233"/>
          </a:xfrm>
        </p:spPr>
        <p:txBody>
          <a:bodyPr>
            <a:normAutofit/>
          </a:bodyPr>
          <a:lstStyle/>
          <a:p>
            <a:r>
              <a:rPr lang="sl-SI" sz="3200" b="1" dirty="0">
                <a:solidFill>
                  <a:schemeClr val="accent5">
                    <a:lumMod val="50000"/>
                  </a:schemeClr>
                </a:solidFill>
                <a:effectLst>
                  <a:outerShdw blurRad="38100" dist="38100" dir="2700000" algn="tl">
                    <a:srgbClr val="000000">
                      <a:alpha val="43137"/>
                    </a:srgbClr>
                  </a:outerShdw>
                </a:effectLst>
              </a:rPr>
              <a:t>VSEBINA</a:t>
            </a:r>
          </a:p>
        </p:txBody>
      </p:sp>
      <p:sp>
        <p:nvSpPr>
          <p:cNvPr id="3" name="Označba mesta vsebine 2">
            <a:extLst>
              <a:ext uri="{FF2B5EF4-FFF2-40B4-BE49-F238E27FC236}">
                <a16:creationId xmlns:a16="http://schemas.microsoft.com/office/drawing/2014/main" id="{9C34CB48-55A8-4FB9-A620-DBE870CFD980}"/>
              </a:ext>
            </a:extLst>
          </p:cNvPr>
          <p:cNvSpPr>
            <a:spLocks noGrp="1"/>
          </p:cNvSpPr>
          <p:nvPr>
            <p:ph idx="1"/>
          </p:nvPr>
        </p:nvSpPr>
        <p:spPr>
          <a:xfrm>
            <a:off x="838200" y="1169581"/>
            <a:ext cx="10515600" cy="5007382"/>
          </a:xfrm>
        </p:spPr>
        <p:txBody>
          <a:bodyPr>
            <a:normAutofit/>
          </a:bodyPr>
          <a:lstStyle/>
          <a:p>
            <a:pPr marL="0" indent="0">
              <a:buNone/>
            </a:pPr>
            <a:endParaRPr lang="sl-SI" dirty="0"/>
          </a:p>
          <a:p>
            <a:pPr marL="0" indent="0">
              <a:buNone/>
            </a:pPr>
            <a:r>
              <a:rPr lang="sl-SI" dirty="0">
                <a:effectLst>
                  <a:outerShdw blurRad="38100" dist="38100" dir="2700000" algn="tl">
                    <a:srgbClr val="000000">
                      <a:alpha val="43137"/>
                    </a:srgbClr>
                  </a:outerShdw>
                </a:effectLst>
              </a:rPr>
              <a:t>1. Uvod	</a:t>
            </a:r>
          </a:p>
          <a:p>
            <a:pPr marL="0" indent="0">
              <a:buNone/>
            </a:pPr>
            <a:r>
              <a:rPr lang="sl-SI" dirty="0">
                <a:effectLst>
                  <a:outerShdw blurRad="38100" dist="38100" dir="2700000" algn="tl">
                    <a:srgbClr val="000000">
                      <a:alpha val="43137"/>
                    </a:srgbClr>
                  </a:outerShdw>
                </a:effectLst>
              </a:rPr>
              <a:t>2. Pravni okviri poslovanja društev v Sloveniji	</a:t>
            </a:r>
          </a:p>
          <a:p>
            <a:pPr marL="0" indent="0">
              <a:buNone/>
            </a:pPr>
            <a:r>
              <a:rPr lang="sl-SI" dirty="0">
                <a:effectLst>
                  <a:outerShdw blurRad="38100" dist="38100" dir="2700000" algn="tl">
                    <a:srgbClr val="000000">
                      <a:alpha val="43137"/>
                    </a:srgbClr>
                  </a:outerShdw>
                </a:effectLst>
              </a:rPr>
              <a:t>3. Vrste in vsebina nadzora nad poslovanjem društva	</a:t>
            </a:r>
          </a:p>
          <a:p>
            <a:pPr marL="0" indent="0">
              <a:buNone/>
            </a:pPr>
            <a:r>
              <a:rPr lang="sl-SI" dirty="0">
                <a:effectLst>
                  <a:outerShdw blurRad="38100" dist="38100" dir="2700000" algn="tl">
                    <a:srgbClr val="000000">
                      <a:alpha val="43137"/>
                    </a:srgbClr>
                  </a:outerShdw>
                </a:effectLst>
              </a:rPr>
              <a:t>4. Nadzor s strani nadzornega odbora RD	</a:t>
            </a:r>
          </a:p>
          <a:p>
            <a:pPr marL="0" indent="0">
              <a:buNone/>
            </a:pPr>
            <a:r>
              <a:rPr lang="sl-SI" dirty="0">
                <a:effectLst>
                  <a:outerShdw blurRad="38100" dist="38100" dir="2700000" algn="tl">
                    <a:srgbClr val="000000">
                      <a:alpha val="43137"/>
                    </a:srgbClr>
                  </a:outerShdw>
                </a:effectLst>
              </a:rPr>
              <a:t>5. Zaključek</a:t>
            </a:r>
            <a:r>
              <a:rPr lang="sl-SI" dirty="0"/>
              <a:t>	</a:t>
            </a:r>
          </a:p>
          <a:p>
            <a:endParaRPr lang="sl-SI" dirty="0"/>
          </a:p>
          <a:p>
            <a:endParaRPr lang="sl-SI" dirty="0"/>
          </a:p>
          <a:p>
            <a:pPr marL="0" indent="0">
              <a:buNone/>
            </a:pPr>
            <a:endParaRPr lang="sl-SI" dirty="0"/>
          </a:p>
          <a:p>
            <a:endParaRPr lang="sl-SI" dirty="0"/>
          </a:p>
          <a:p>
            <a:endParaRPr lang="sl-SI" dirty="0"/>
          </a:p>
        </p:txBody>
      </p:sp>
      <p:sp>
        <p:nvSpPr>
          <p:cNvPr id="4" name="Označba mesta datuma 3">
            <a:extLst>
              <a:ext uri="{FF2B5EF4-FFF2-40B4-BE49-F238E27FC236}">
                <a16:creationId xmlns:a16="http://schemas.microsoft.com/office/drawing/2014/main" id="{1FF220FB-BA1A-416A-8B9F-E696465D1785}"/>
              </a:ext>
            </a:extLst>
          </p:cNvPr>
          <p:cNvSpPr>
            <a:spLocks noGrp="1"/>
          </p:cNvSpPr>
          <p:nvPr>
            <p:ph type="dt" sz="half" idx="10"/>
          </p:nvPr>
        </p:nvSpPr>
        <p:spPr/>
        <p:txBody>
          <a:bodyPr/>
          <a:lstStyle/>
          <a:p>
            <a:fld id="{3D641BEB-5731-43E6-A3E2-3394FD0D2D54}" type="datetime1">
              <a:rPr lang="sl-SI" smtClean="0"/>
              <a:t>27.2.2018</a:t>
            </a:fld>
            <a:endParaRPr lang="sl-SI"/>
          </a:p>
        </p:txBody>
      </p:sp>
      <p:sp>
        <p:nvSpPr>
          <p:cNvPr id="5" name="Označba mesta noge 4">
            <a:extLst>
              <a:ext uri="{FF2B5EF4-FFF2-40B4-BE49-F238E27FC236}">
                <a16:creationId xmlns:a16="http://schemas.microsoft.com/office/drawing/2014/main" id="{CA1B872F-F889-4782-B77B-008DFDC05578}"/>
              </a:ext>
            </a:extLst>
          </p:cNvPr>
          <p:cNvSpPr>
            <a:spLocks noGrp="1"/>
          </p:cNvSpPr>
          <p:nvPr>
            <p:ph type="ftr" sz="quarter" idx="11"/>
          </p:nvPr>
        </p:nvSpPr>
        <p:spPr/>
        <p:txBody>
          <a:bodyPr/>
          <a:lstStyle/>
          <a:p>
            <a:r>
              <a:rPr lang="sl-SI"/>
              <a:t>Franc Polič - vsebina nadzora poslovanja RD</a:t>
            </a:r>
          </a:p>
        </p:txBody>
      </p:sp>
      <p:sp>
        <p:nvSpPr>
          <p:cNvPr id="6" name="Označba mesta številke diapozitiva 5">
            <a:extLst>
              <a:ext uri="{FF2B5EF4-FFF2-40B4-BE49-F238E27FC236}">
                <a16:creationId xmlns:a16="http://schemas.microsoft.com/office/drawing/2014/main" id="{8DD1BBD1-FDD3-4B26-84B8-64B864786560}"/>
              </a:ext>
            </a:extLst>
          </p:cNvPr>
          <p:cNvSpPr>
            <a:spLocks noGrp="1"/>
          </p:cNvSpPr>
          <p:nvPr>
            <p:ph type="sldNum" sz="quarter" idx="12"/>
          </p:nvPr>
        </p:nvSpPr>
        <p:spPr/>
        <p:txBody>
          <a:bodyPr/>
          <a:lstStyle/>
          <a:p>
            <a:fld id="{FEF7FA99-28DE-4177-97A7-6A8D4DB3E3D5}" type="slidenum">
              <a:rPr lang="sl-SI" smtClean="0"/>
              <a:t>2</a:t>
            </a:fld>
            <a:endParaRPr lang="sl-SI"/>
          </a:p>
        </p:txBody>
      </p:sp>
    </p:spTree>
    <p:extLst>
      <p:ext uri="{BB962C8B-B14F-4D97-AF65-F5344CB8AC3E}">
        <p14:creationId xmlns:p14="http://schemas.microsoft.com/office/powerpoint/2010/main" val="2408507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925034"/>
            <a:ext cx="10515600" cy="5251930"/>
          </a:xfrm>
        </p:spPr>
        <p:txBody>
          <a:bodyPr>
            <a:normAutofit lnSpcReduction="10000"/>
          </a:bodyPr>
          <a:lstStyle/>
          <a:p>
            <a:pPr marL="0" indent="0" algn="just">
              <a:spcAft>
                <a:spcPts val="0"/>
              </a:spcAft>
              <a:buNone/>
            </a:pPr>
            <a:r>
              <a:rPr lang="sl-SI" sz="2400" dirty="0">
                <a:solidFill>
                  <a:srgbClr val="FF0000"/>
                </a:solidFill>
                <a:effectLst>
                  <a:outerShdw blurRad="38100" dist="38100" dir="2700000" algn="tl">
                    <a:srgbClr val="000000">
                      <a:alpha val="43137"/>
                    </a:srgbClr>
                  </a:outerShdw>
                </a:effectLst>
              </a:rPr>
              <a:t>4.7 Kontrola prihodkov RD </a:t>
            </a:r>
          </a:p>
          <a:p>
            <a:pPr marL="0" indent="0" algn="just">
              <a:spcAft>
                <a:spcPts val="0"/>
              </a:spcAft>
              <a:buNone/>
            </a:pPr>
            <a:r>
              <a:rPr lang="sl-SI" sz="2400" b="1" dirty="0">
                <a:effectLst>
                  <a:outerShdw blurRad="38100" dist="38100" dir="2700000" algn="tl">
                    <a:srgbClr val="000000">
                      <a:alpha val="43137"/>
                    </a:srgbClr>
                  </a:outerShdw>
                </a:effectLst>
              </a:rPr>
              <a:t>1. Članarina </a:t>
            </a:r>
            <a:r>
              <a:rPr lang="sl-SI" sz="2000" dirty="0"/>
              <a:t>– pri preverjanju prihodkov iz naslova članarine je treba preveriti:</a:t>
            </a:r>
          </a:p>
          <a:p>
            <a:pPr algn="just">
              <a:spcAft>
                <a:spcPts val="0"/>
              </a:spcAft>
            </a:pPr>
            <a:r>
              <a:rPr lang="sl-SI" sz="2000" dirty="0"/>
              <a:t>Sklep o določitvi članarine za posamezno leto, ali ga je sprejel pristojen organ in ali je bil spoštovan pri vseh članih. </a:t>
            </a:r>
          </a:p>
          <a:p>
            <a:pPr algn="just">
              <a:spcAft>
                <a:spcPts val="0"/>
              </a:spcAft>
            </a:pPr>
            <a:r>
              <a:rPr lang="sl-SI" sz="2000" dirty="0"/>
              <a:t>Na kakšen način je bil ugotovljen delež članarine, ki se šteje za nepridobitno dejavnost in delež za pridobitno dejavnost. </a:t>
            </a:r>
          </a:p>
          <a:p>
            <a:pPr algn="just">
              <a:spcAft>
                <a:spcPts val="0"/>
              </a:spcAft>
            </a:pPr>
            <a:r>
              <a:rPr lang="sl-SI" sz="2000" dirty="0"/>
              <a:t>Če je v sklopu članarine zaračunana tudi naročnina za glasilo Ribič, je treba preveriti, ali je od tega dela obračunan DDV po stopnji 9,5 % in ali je od pridobitnega dela članarine obračuna DDV po stopnji 22 %.</a:t>
            </a:r>
          </a:p>
          <a:p>
            <a:pPr marL="0" indent="0" algn="just">
              <a:spcAft>
                <a:spcPts val="0"/>
              </a:spcAft>
              <a:buNone/>
            </a:pPr>
            <a:r>
              <a:rPr lang="sl-SI" sz="2400" b="1" dirty="0">
                <a:effectLst>
                  <a:outerShdw blurRad="38100" dist="38100" dir="2700000" algn="tl">
                    <a:srgbClr val="000000">
                      <a:alpha val="43137"/>
                    </a:srgbClr>
                  </a:outerShdw>
                </a:effectLst>
              </a:rPr>
              <a:t>2. Iz naslova materialnih pravic in dejavnosti RD</a:t>
            </a:r>
          </a:p>
          <a:p>
            <a:pPr algn="just">
              <a:spcAft>
                <a:spcPts val="0"/>
              </a:spcAft>
            </a:pPr>
            <a:r>
              <a:rPr lang="sl-SI" sz="2000" dirty="0"/>
              <a:t>Prihodke iz naslova materialnih pravic lahko prejme RD na podlagi pogodbe. Če ima RD takšno pogodbo, NO preveri, ali je pri obračunu bila pravilno uporabljena.</a:t>
            </a:r>
          </a:p>
          <a:p>
            <a:pPr algn="just">
              <a:spcAft>
                <a:spcPts val="0"/>
              </a:spcAft>
            </a:pPr>
            <a:r>
              <a:rPr lang="sl-SI" sz="2000" dirty="0"/>
              <a:t>Prihodke iz dejavnosti kontroliramo po posameznem poslovnem dogodku. Za opravljene storitve ali prodajo blaga preverimo, ali je bila </a:t>
            </a:r>
            <a:r>
              <a:rPr lang="sl-SI" sz="2000" dirty="0">
                <a:effectLst>
                  <a:outerShdw blurRad="38100" dist="38100" dir="2700000" algn="tl">
                    <a:srgbClr val="000000">
                      <a:alpha val="43137"/>
                    </a:srgbClr>
                  </a:outerShdw>
                </a:effectLst>
              </a:rPr>
              <a:t>pravilno zaračunana </a:t>
            </a:r>
            <a:r>
              <a:rPr lang="sl-SI" sz="2000" dirty="0"/>
              <a:t>v skladu z veljavnim cenikom, ki ga mora sprejeti pristojen organ. </a:t>
            </a:r>
          </a:p>
          <a:p>
            <a:pPr algn="just">
              <a:spcAft>
                <a:spcPts val="0"/>
              </a:spcAft>
            </a:pPr>
            <a:endParaRPr lang="sl-SI" sz="2000" dirty="0"/>
          </a:p>
          <a:p>
            <a:pPr algn="just">
              <a:spcAft>
                <a:spcPts val="0"/>
              </a:spcAft>
            </a:pPr>
            <a:endParaRPr lang="sl-SI" sz="2000"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F4E62BF8-11E4-4CD9-9F9C-FA5BA12F8A7C}"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20</a:t>
            </a:fld>
            <a:endParaRPr lang="sl-SI" dirty="0"/>
          </a:p>
        </p:txBody>
      </p:sp>
    </p:spTree>
    <p:extLst>
      <p:ext uri="{BB962C8B-B14F-4D97-AF65-F5344CB8AC3E}">
        <p14:creationId xmlns:p14="http://schemas.microsoft.com/office/powerpoint/2010/main" val="4839151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73888"/>
            <a:ext cx="10515600" cy="5103076"/>
          </a:xfrm>
        </p:spPr>
        <p:txBody>
          <a:bodyPr>
            <a:normAutofit/>
          </a:bodyPr>
          <a:lstStyle/>
          <a:p>
            <a:pPr algn="just">
              <a:spcAft>
                <a:spcPts val="0"/>
              </a:spcAft>
            </a:pPr>
            <a:r>
              <a:rPr lang="sl-SI" sz="2000" dirty="0"/>
              <a:t>Če je RD izvedla ribiško prireditev, preverimo obračun prihodkov in odhodkov te prireditve in rezultat. Za vsako ribiško prireditev mora organizator </a:t>
            </a:r>
            <a:r>
              <a:rPr lang="sl-SI" sz="2000" dirty="0">
                <a:solidFill>
                  <a:srgbClr val="FF0000"/>
                </a:solidFill>
              </a:rPr>
              <a:t>izdelati obračun prihodkov in odhodkov </a:t>
            </a:r>
            <a:r>
              <a:rPr lang="sl-SI" sz="2000" dirty="0"/>
              <a:t>ter dosežen </a:t>
            </a:r>
            <a:r>
              <a:rPr lang="sl-SI" sz="2000" dirty="0">
                <a:solidFill>
                  <a:srgbClr val="FF0000"/>
                </a:solidFill>
                <a:effectLst>
                  <a:outerShdw blurRad="38100" dist="38100" dir="2700000" algn="tl">
                    <a:srgbClr val="000000">
                      <a:alpha val="43137"/>
                    </a:srgbClr>
                  </a:outerShdw>
                </a:effectLst>
              </a:rPr>
              <a:t>finančni rezultat</a:t>
            </a:r>
            <a:r>
              <a:rPr lang="sl-SI" sz="2000" dirty="0"/>
              <a:t>. Če je rezultat negativen mora pristojni organ odločiti iz katerih virov se bo pokril. </a:t>
            </a:r>
          </a:p>
          <a:p>
            <a:pPr algn="just">
              <a:spcAft>
                <a:spcPts val="0"/>
              </a:spcAft>
            </a:pPr>
            <a:r>
              <a:rPr lang="sl-SI" sz="2000" dirty="0"/>
              <a:t>Pri ribiških prireditvah NO preveri, ali je o organizaciji prireditve odločal pristojen organ, ali so bila pridobljena vsa potrebna dovoljenja in soglasja in ali je bila prireditev pravilno priglašena pristojnim organom. </a:t>
            </a:r>
          </a:p>
          <a:p>
            <a:pPr algn="just">
              <a:spcAft>
                <a:spcPts val="0"/>
              </a:spcAft>
            </a:pPr>
            <a:r>
              <a:rPr lang="sl-SI" sz="2000" dirty="0"/>
              <a:t>Pri prodaji ribolovnih dovolilnic NO preveri, ali so bile prodane v skladu s cenikom.</a:t>
            </a:r>
          </a:p>
          <a:p>
            <a:pPr marL="0" indent="0" algn="just">
              <a:spcAft>
                <a:spcPts val="0"/>
              </a:spcAft>
              <a:buNone/>
            </a:pPr>
            <a:endParaRPr lang="sl-SI" sz="900" dirty="0"/>
          </a:p>
          <a:p>
            <a:pPr marL="0" indent="0" algn="just">
              <a:spcAft>
                <a:spcPts val="0"/>
              </a:spcAft>
              <a:buNone/>
            </a:pPr>
            <a:r>
              <a:rPr lang="it-IT" sz="2400" b="1" dirty="0">
                <a:effectLst>
                  <a:outerShdw blurRad="38100" dist="38100" dir="2700000" algn="tl">
                    <a:srgbClr val="000000">
                      <a:alpha val="43137"/>
                    </a:srgbClr>
                  </a:outerShdw>
                </a:effectLst>
              </a:rPr>
              <a:t>3.</a:t>
            </a:r>
            <a:r>
              <a:rPr lang="sl-SI" sz="2400" b="1" dirty="0">
                <a:effectLst>
                  <a:outerShdw blurRad="38100" dist="38100" dir="2700000" algn="tl">
                    <a:srgbClr val="000000">
                      <a:alpha val="43137"/>
                    </a:srgbClr>
                  </a:outerShdw>
                </a:effectLst>
              </a:rPr>
              <a:t> Darila in volila fizičnih in pravnih oseb </a:t>
            </a:r>
          </a:p>
          <a:p>
            <a:pPr algn="just">
              <a:spcAft>
                <a:spcPts val="0"/>
              </a:spcAft>
            </a:pPr>
            <a:r>
              <a:rPr lang="sl-SI" sz="2000" dirty="0"/>
              <a:t>Prihodke od daril je treba knjižiti </a:t>
            </a:r>
            <a:r>
              <a:rPr lang="sl-SI" sz="2000" dirty="0">
                <a:effectLst>
                  <a:outerShdw blurRad="38100" dist="38100" dir="2700000" algn="tl">
                    <a:srgbClr val="000000">
                      <a:alpha val="43137"/>
                    </a:srgbClr>
                  </a:outerShdw>
                </a:effectLst>
              </a:rPr>
              <a:t>na podlagi darilne pogodbe </a:t>
            </a:r>
            <a:r>
              <a:rPr lang="sl-SI" sz="2000" dirty="0"/>
              <a:t>in </a:t>
            </a:r>
            <a:r>
              <a:rPr lang="sl-SI" sz="2000" dirty="0">
                <a:effectLst>
                  <a:outerShdw blurRad="38100" dist="38100" dir="2700000" algn="tl">
                    <a:srgbClr val="000000">
                      <a:alpha val="43137"/>
                    </a:srgbClr>
                  </a:outerShdw>
                </a:effectLst>
              </a:rPr>
              <a:t>dejanskega prejema </a:t>
            </a:r>
            <a:r>
              <a:rPr lang="sl-SI" sz="2000" dirty="0"/>
              <a:t>darila.</a:t>
            </a:r>
          </a:p>
          <a:p>
            <a:pPr algn="just">
              <a:spcAft>
                <a:spcPts val="0"/>
              </a:spcAft>
            </a:pPr>
            <a:r>
              <a:rPr lang="sl-SI" sz="2000" dirty="0"/>
              <a:t>Prihodke od volil RD pridobi na podlagi volje, izražene v listini oporočitelja. </a:t>
            </a:r>
          </a:p>
          <a:p>
            <a:pPr algn="just">
              <a:spcAft>
                <a:spcPts val="0"/>
              </a:spcAft>
            </a:pPr>
            <a:r>
              <a:rPr lang="sl-SI" sz="2000" dirty="0"/>
              <a:t>NO mora preveriti ali je o darilnih pogodbah in volilih odločal pristojen organ.</a:t>
            </a:r>
          </a:p>
          <a:p>
            <a:pPr marL="0" indent="0" algn="just">
              <a:spcAft>
                <a:spcPts val="0"/>
              </a:spcAft>
              <a:buNone/>
            </a:pPr>
            <a:endParaRPr lang="sl-SI" sz="2000" dirty="0"/>
          </a:p>
          <a:p>
            <a:pPr algn="just">
              <a:spcAft>
                <a:spcPts val="0"/>
              </a:spcAft>
            </a:pPr>
            <a:endParaRPr lang="sl-SI" sz="2000" dirty="0"/>
          </a:p>
          <a:p>
            <a:pPr algn="just">
              <a:spcAft>
                <a:spcPts val="0"/>
              </a:spcAft>
            </a:pPr>
            <a:endParaRPr lang="sl-SI" sz="2000" dirty="0"/>
          </a:p>
          <a:p>
            <a:pPr algn="just">
              <a:spcAft>
                <a:spcPts val="0"/>
              </a:spcAft>
            </a:pPr>
            <a:endParaRPr lang="sl-SI" sz="2000"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FFA80328-26A4-49E1-BB81-8D80C8BF2A34}"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21</a:t>
            </a:fld>
            <a:endParaRPr lang="sl-SI" dirty="0"/>
          </a:p>
        </p:txBody>
      </p:sp>
    </p:spTree>
    <p:extLst>
      <p:ext uri="{BB962C8B-B14F-4D97-AF65-F5344CB8AC3E}">
        <p14:creationId xmlns:p14="http://schemas.microsoft.com/office/powerpoint/2010/main" val="17483708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73888"/>
            <a:ext cx="10515600" cy="5103076"/>
          </a:xfrm>
        </p:spPr>
        <p:txBody>
          <a:bodyPr>
            <a:normAutofit/>
          </a:bodyPr>
          <a:lstStyle/>
          <a:p>
            <a:pPr marL="0" indent="0" algn="just">
              <a:spcAft>
                <a:spcPts val="0"/>
              </a:spcAft>
              <a:buNone/>
            </a:pPr>
            <a:r>
              <a:rPr lang="it-IT" sz="2400" dirty="0">
                <a:effectLst>
                  <a:outerShdw blurRad="38100" dist="38100" dir="2700000" algn="tl">
                    <a:srgbClr val="000000">
                      <a:alpha val="43137"/>
                    </a:srgbClr>
                  </a:outerShdw>
                </a:effectLst>
              </a:rPr>
              <a:t>4.</a:t>
            </a:r>
            <a:r>
              <a:rPr lang="sl-SI" sz="2400" dirty="0">
                <a:effectLst>
                  <a:outerShdw blurRad="38100" dist="38100" dir="2700000" algn="tl">
                    <a:srgbClr val="000000">
                      <a:alpha val="43137"/>
                    </a:srgbClr>
                  </a:outerShdw>
                </a:effectLst>
              </a:rPr>
              <a:t> Prispevki sponzorjev in donatorjev </a:t>
            </a:r>
          </a:p>
          <a:p>
            <a:pPr algn="just">
              <a:spcAft>
                <a:spcPts val="0"/>
              </a:spcAft>
            </a:pPr>
            <a:r>
              <a:rPr lang="sl-SI" sz="2000" dirty="0">
                <a:solidFill>
                  <a:srgbClr val="FF0000"/>
                </a:solidFill>
                <a:effectLst>
                  <a:outerShdw blurRad="38100" dist="38100" dir="2700000" algn="tl">
                    <a:srgbClr val="000000">
                      <a:alpha val="43137"/>
                    </a:srgbClr>
                  </a:outerShdw>
                </a:effectLst>
              </a:rPr>
              <a:t>Sponzorstvo</a:t>
            </a:r>
            <a:r>
              <a:rPr lang="sl-SI" sz="2000" dirty="0"/>
              <a:t> je poslovni partnerski odnos, v katerem se podjetje (lahko tudi več) in </a:t>
            </a:r>
            <a:r>
              <a:rPr lang="sl-SI" sz="2000" dirty="0" err="1"/>
              <a:t>sponzoriranec</a:t>
            </a:r>
            <a:r>
              <a:rPr lang="sl-SI" sz="2000" dirty="0"/>
              <a:t> (RD) pogodbeno dogovorita za obojestransko koristno sodelovanje. Sponzor prejemniku nameni sredstva (denarna ali nedenarna), prejemnik pa se zaveže, da bo promoviral sponzorja na dogovorjen način.</a:t>
            </a:r>
          </a:p>
          <a:p>
            <a:pPr algn="just">
              <a:spcAft>
                <a:spcPts val="0"/>
              </a:spcAft>
            </a:pPr>
            <a:r>
              <a:rPr lang="sl-SI" sz="2000" dirty="0"/>
              <a:t>Na podlagi sponzorske pogodbe je treba za opravljeno storitev </a:t>
            </a:r>
            <a:r>
              <a:rPr lang="sl-SI" sz="2000" dirty="0">
                <a:solidFill>
                  <a:srgbClr val="FF0000"/>
                </a:solidFill>
              </a:rPr>
              <a:t>izdati račun</a:t>
            </a:r>
            <a:r>
              <a:rPr lang="sl-SI" sz="2000" dirty="0"/>
              <a:t>.</a:t>
            </a:r>
          </a:p>
          <a:p>
            <a:pPr algn="just">
              <a:spcAft>
                <a:spcPts val="0"/>
              </a:spcAft>
            </a:pPr>
            <a:r>
              <a:rPr lang="sl-SI" sz="2000" dirty="0">
                <a:solidFill>
                  <a:srgbClr val="FF0000"/>
                </a:solidFill>
                <a:effectLst>
                  <a:outerShdw blurRad="38100" dist="38100" dir="2700000" algn="tl">
                    <a:srgbClr val="000000">
                      <a:alpha val="43137"/>
                    </a:srgbClr>
                  </a:outerShdw>
                </a:effectLst>
              </a:rPr>
              <a:t>Dobrodelnost </a:t>
            </a:r>
            <a:r>
              <a:rPr lang="sl-SI" sz="2000" dirty="0"/>
              <a:t>je nekomercialna dejavnost, za katero podjetje ne pričakuje povračila (donatorstvo, mecenstvo). </a:t>
            </a:r>
          </a:p>
          <a:p>
            <a:pPr algn="just">
              <a:spcAft>
                <a:spcPts val="0"/>
              </a:spcAft>
            </a:pPr>
            <a:r>
              <a:rPr lang="sl-SI" sz="2000" dirty="0"/>
              <a:t>Ko RD podpiše pogodbo in sredstva tudi dobi, izda donatorju </a:t>
            </a:r>
            <a:r>
              <a:rPr lang="sl-SI" sz="2000" dirty="0">
                <a:solidFill>
                  <a:srgbClr val="FF0000"/>
                </a:solidFill>
                <a:effectLst>
                  <a:outerShdw blurRad="38100" dist="38100" dir="2700000" algn="tl">
                    <a:srgbClr val="000000">
                      <a:alpha val="43137"/>
                    </a:srgbClr>
                  </a:outerShdw>
                </a:effectLst>
              </a:rPr>
              <a:t>potrdilo o prejemu donacije</a:t>
            </a:r>
            <a:r>
              <a:rPr lang="sl-SI" sz="2000" dirty="0"/>
              <a:t>, ki ga bo le-ta potreboval za dokazovanje o izplačilu in za morebitno zmanjšanje osnove za plačilo davka na dohodek pravnih oseb. </a:t>
            </a:r>
          </a:p>
          <a:p>
            <a:pPr algn="just">
              <a:spcAft>
                <a:spcPts val="0"/>
              </a:spcAft>
            </a:pPr>
            <a:r>
              <a:rPr lang="sl-SI" sz="2000" dirty="0"/>
              <a:t>V tem primeru </a:t>
            </a:r>
            <a:r>
              <a:rPr lang="sl-SI" sz="2000" dirty="0">
                <a:solidFill>
                  <a:srgbClr val="FF0000"/>
                </a:solidFill>
              </a:rPr>
              <a:t>računa ne izstavljamo</a:t>
            </a:r>
            <a:r>
              <a:rPr lang="sl-SI" sz="2000" dirty="0"/>
              <a:t>.</a:t>
            </a:r>
          </a:p>
          <a:p>
            <a:pPr marL="0" indent="0" algn="just">
              <a:spcAft>
                <a:spcPts val="0"/>
              </a:spcAft>
              <a:buNone/>
            </a:pPr>
            <a:endParaRPr lang="sl-SI" sz="1000"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F88DC3DD-732D-4759-80C8-68956F2022A3}"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22</a:t>
            </a:fld>
            <a:endParaRPr lang="sl-SI" dirty="0"/>
          </a:p>
        </p:txBody>
      </p:sp>
    </p:spTree>
    <p:extLst>
      <p:ext uri="{BB962C8B-B14F-4D97-AF65-F5344CB8AC3E}">
        <p14:creationId xmlns:p14="http://schemas.microsoft.com/office/powerpoint/2010/main" val="39130605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73888"/>
            <a:ext cx="10515600" cy="5103076"/>
          </a:xfrm>
        </p:spPr>
        <p:txBody>
          <a:bodyPr>
            <a:normAutofit/>
          </a:bodyPr>
          <a:lstStyle/>
          <a:p>
            <a:pPr marL="0" lvl="0" indent="0" algn="just">
              <a:buNone/>
            </a:pPr>
            <a:r>
              <a:rPr lang="pl-PL" sz="2400" b="1" dirty="0">
                <a:solidFill>
                  <a:prstClr val="black"/>
                </a:solidFill>
                <a:effectLst>
                  <a:outerShdw blurRad="38100" dist="38100" dir="2700000" algn="tl">
                    <a:srgbClr val="000000">
                      <a:alpha val="43137"/>
                    </a:srgbClr>
                  </a:outerShdw>
                </a:effectLst>
              </a:rPr>
              <a:t>5. Prihodki iz javnih sredstev</a:t>
            </a:r>
          </a:p>
          <a:p>
            <a:pPr lvl="0" algn="just"/>
            <a:r>
              <a:rPr lang="sl-SI" sz="2000" dirty="0">
                <a:solidFill>
                  <a:prstClr val="black"/>
                </a:solidFill>
              </a:rPr>
              <a:t>NO mora preveriti, ali je RD prejeta javna sredstva  porabila v skladu s pogodbo. Za kontrolo porabe javnih sredstev je pristojno tudi Računsko sodišče.</a:t>
            </a:r>
          </a:p>
          <a:p>
            <a:pPr marL="0" indent="0" algn="just">
              <a:spcAft>
                <a:spcPts val="0"/>
              </a:spcAft>
              <a:buNone/>
            </a:pPr>
            <a:endParaRPr lang="sl-SI" sz="2400" b="1" dirty="0"/>
          </a:p>
          <a:p>
            <a:pPr marL="0" indent="0" algn="just">
              <a:spcAft>
                <a:spcPts val="0"/>
              </a:spcAft>
              <a:buNone/>
            </a:pPr>
            <a:r>
              <a:rPr lang="sl-SI" sz="2400" b="1" dirty="0">
                <a:effectLst>
                  <a:outerShdw blurRad="38100" dist="38100" dir="2700000" algn="tl">
                    <a:srgbClr val="000000">
                      <a:alpha val="43137"/>
                    </a:srgbClr>
                  </a:outerShdw>
                </a:effectLst>
              </a:rPr>
              <a:t>6. Iz drugih virov</a:t>
            </a:r>
          </a:p>
          <a:p>
            <a:pPr algn="just">
              <a:spcAft>
                <a:spcPts val="0"/>
              </a:spcAft>
            </a:pPr>
            <a:r>
              <a:rPr lang="sl-SI" sz="2000" dirty="0"/>
              <a:t>Če ima RD prihodke tudi iz drugih virov, je treba te prihodke kontrolirati z </a:t>
            </a:r>
            <a:r>
              <a:rPr lang="sl-SI" sz="2000" dirty="0">
                <a:solidFill>
                  <a:srgbClr val="FF0000"/>
                </a:solidFill>
              </a:rPr>
              <a:t>vidika upravičenosti prejema in pravne podlage. </a:t>
            </a:r>
          </a:p>
          <a:p>
            <a:pPr algn="just">
              <a:spcAft>
                <a:spcPts val="0"/>
              </a:spcAft>
            </a:pPr>
            <a:r>
              <a:rPr lang="sl-SI" sz="2000" dirty="0"/>
              <a:t>Med te prihodke lahko štejemo tudi prihodke od plačil članov </a:t>
            </a:r>
            <a:r>
              <a:rPr lang="sl-SI" sz="2000" dirty="0">
                <a:solidFill>
                  <a:srgbClr val="FF0000"/>
                </a:solidFill>
              </a:rPr>
              <a:t>za neopravljeno delo članov </a:t>
            </a:r>
            <a:r>
              <a:rPr lang="sl-SI" sz="2000" dirty="0"/>
              <a:t>v RD. Pri tem NO preveri, kako je bilo neopravljeno delo obračunano, evidentirano in v kakšne namene je bilo uporabljeno. </a:t>
            </a:r>
          </a:p>
          <a:p>
            <a:pPr algn="just">
              <a:spcAft>
                <a:spcPts val="0"/>
              </a:spcAft>
            </a:pPr>
            <a:r>
              <a:rPr lang="sl-SI" sz="2000" dirty="0"/>
              <a:t>Osnova za plačilo </a:t>
            </a:r>
            <a:r>
              <a:rPr lang="sl-SI" sz="2000" dirty="0">
                <a:solidFill>
                  <a:srgbClr val="FF0000"/>
                </a:solidFill>
              </a:rPr>
              <a:t>je faktura</a:t>
            </a:r>
            <a:r>
              <a:rPr lang="sl-SI" sz="2000" dirty="0"/>
              <a:t>. </a:t>
            </a: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AE66DA0E-C99A-4C1F-8740-325537F6F6FA}"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23</a:t>
            </a:fld>
            <a:endParaRPr lang="sl-SI" dirty="0"/>
          </a:p>
        </p:txBody>
      </p:sp>
    </p:spTree>
    <p:extLst>
      <p:ext uri="{BB962C8B-B14F-4D97-AF65-F5344CB8AC3E}">
        <p14:creationId xmlns:p14="http://schemas.microsoft.com/office/powerpoint/2010/main" val="14146524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73888"/>
            <a:ext cx="10515600" cy="5103076"/>
          </a:xfrm>
        </p:spPr>
        <p:txBody>
          <a:bodyPr>
            <a:normAutofit/>
          </a:bodyPr>
          <a:lstStyle/>
          <a:p>
            <a:pPr marL="0" lvl="0" indent="0" algn="just">
              <a:buNone/>
            </a:pPr>
            <a:r>
              <a:rPr lang="sl-SI" sz="2400" dirty="0">
                <a:solidFill>
                  <a:srgbClr val="FF0000"/>
                </a:solidFill>
                <a:effectLst>
                  <a:outerShdw blurRad="38100" dist="38100" dir="2700000" algn="tl">
                    <a:srgbClr val="000000">
                      <a:alpha val="43137"/>
                    </a:srgbClr>
                  </a:outerShdw>
                </a:effectLst>
              </a:rPr>
              <a:t>4.8 Kontrola odhodkov RD</a:t>
            </a:r>
          </a:p>
          <a:p>
            <a:pPr marL="0" lvl="0" indent="0" algn="just">
              <a:buNone/>
            </a:pPr>
            <a:r>
              <a:rPr lang="sl-SI" sz="2000" dirty="0"/>
              <a:t>V kontnem načrtu za društva se v razredu 4 – stroški in odhodki knjižijo:</a:t>
            </a:r>
          </a:p>
          <a:p>
            <a:pPr lvl="0" algn="just">
              <a:buFont typeface="Wingdings" panose="05000000000000000000" pitchFamily="2" charset="2"/>
              <a:buChar char="v"/>
            </a:pPr>
            <a:r>
              <a:rPr lang="sl-SI" sz="2000" dirty="0"/>
              <a:t>40 – STROŠKI MATERIALA, BLAGA IN PROIZVODOV</a:t>
            </a:r>
          </a:p>
          <a:p>
            <a:pPr lvl="0" algn="just">
              <a:buFont typeface="Wingdings" panose="05000000000000000000" pitchFamily="2" charset="2"/>
              <a:buChar char="v"/>
            </a:pPr>
            <a:r>
              <a:rPr lang="sl-SI" sz="2000" dirty="0"/>
              <a:t>41 – STROŠKI STORITEV</a:t>
            </a:r>
          </a:p>
          <a:p>
            <a:pPr lvl="0" algn="just">
              <a:buFont typeface="Wingdings" panose="05000000000000000000" pitchFamily="2" charset="2"/>
              <a:buChar char="v"/>
            </a:pPr>
            <a:r>
              <a:rPr lang="sl-SI" sz="2000" dirty="0"/>
              <a:t>42 – STROŠKI DELA</a:t>
            </a:r>
          </a:p>
          <a:p>
            <a:pPr lvl="0" algn="just">
              <a:buFont typeface="Wingdings" panose="05000000000000000000" pitchFamily="2" charset="2"/>
              <a:buChar char="v"/>
            </a:pPr>
            <a:r>
              <a:rPr lang="pl-PL" sz="2000" dirty="0"/>
              <a:t>43 – DOTACIJE DRUGIM PRAVNIM OSEBAM</a:t>
            </a:r>
          </a:p>
          <a:p>
            <a:pPr lvl="0" algn="just">
              <a:buFont typeface="Wingdings" panose="05000000000000000000" pitchFamily="2" charset="2"/>
              <a:buChar char="v"/>
            </a:pPr>
            <a:r>
              <a:rPr lang="sl-SI" sz="2000" dirty="0"/>
              <a:t>44 – AMORTIZACIJA</a:t>
            </a:r>
          </a:p>
          <a:p>
            <a:pPr lvl="0" algn="just">
              <a:buFont typeface="Wingdings" panose="05000000000000000000" pitchFamily="2" charset="2"/>
              <a:buChar char="v"/>
            </a:pPr>
            <a:r>
              <a:rPr lang="sl-SI" sz="2000" dirty="0"/>
              <a:t>45 – STROŠKI NALOŽBENJA</a:t>
            </a:r>
          </a:p>
          <a:p>
            <a:pPr lvl="0" algn="just">
              <a:buFont typeface="Wingdings" panose="05000000000000000000" pitchFamily="2" charset="2"/>
              <a:buChar char="v"/>
            </a:pPr>
            <a:r>
              <a:rPr lang="sl-SI" sz="2000" dirty="0"/>
              <a:t>46 – FINANČNI ODHODKI</a:t>
            </a:r>
          </a:p>
          <a:p>
            <a:pPr lvl="0" algn="just">
              <a:buFont typeface="Wingdings" panose="05000000000000000000" pitchFamily="2" charset="2"/>
              <a:buChar char="v"/>
            </a:pPr>
            <a:r>
              <a:rPr lang="sl-SI" sz="2000" dirty="0"/>
              <a:t>47 – DRUGI ODHODKI</a:t>
            </a:r>
          </a:p>
          <a:p>
            <a:pPr lvl="0" algn="just">
              <a:buFont typeface="Wingdings" panose="05000000000000000000" pitchFamily="2" charset="2"/>
              <a:buChar char="v"/>
            </a:pPr>
            <a:r>
              <a:rPr lang="sl-SI" sz="2000" dirty="0"/>
              <a:t>48 – DAJATVE</a:t>
            </a:r>
          </a:p>
          <a:p>
            <a:pPr marL="0" lvl="0" indent="0" algn="just">
              <a:buNone/>
            </a:pPr>
            <a:r>
              <a:rPr lang="sl-SI" sz="2000" dirty="0"/>
              <a:t>NO </a:t>
            </a:r>
            <a:r>
              <a:rPr lang="sl-SI" sz="2000" dirty="0">
                <a:solidFill>
                  <a:srgbClr val="FF0000"/>
                </a:solidFill>
              </a:rPr>
              <a:t>preveri</a:t>
            </a:r>
            <a:r>
              <a:rPr lang="sl-SI" sz="2000" dirty="0"/>
              <a:t> ali so posamezni </a:t>
            </a:r>
            <a:r>
              <a:rPr lang="sl-SI" sz="2000" dirty="0">
                <a:effectLst>
                  <a:outerShdw blurRad="38100" dist="38100" dir="2700000" algn="tl">
                    <a:srgbClr val="000000">
                      <a:alpha val="43137"/>
                    </a:srgbClr>
                  </a:outerShdw>
                </a:effectLst>
              </a:rPr>
              <a:t>stroški upraviče</a:t>
            </a:r>
            <a:r>
              <a:rPr lang="sl-SI" sz="2000" dirty="0"/>
              <a:t>ni in  knjiženi na </a:t>
            </a:r>
            <a:r>
              <a:rPr lang="sl-SI" sz="2000" dirty="0">
                <a:effectLst>
                  <a:outerShdw blurRad="38100" dist="38100" dir="2700000" algn="tl">
                    <a:srgbClr val="000000">
                      <a:alpha val="43137"/>
                    </a:srgbClr>
                  </a:outerShdw>
                </a:effectLst>
              </a:rPr>
              <a:t>ustrezne stroškovne skupine</a:t>
            </a:r>
            <a:r>
              <a:rPr lang="sl-SI" sz="2000" dirty="0"/>
              <a:t>.</a:t>
            </a: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E43883C9-D90A-4FE2-867B-34F7323CEEDE}"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24</a:t>
            </a:fld>
            <a:endParaRPr lang="sl-SI" dirty="0"/>
          </a:p>
        </p:txBody>
      </p:sp>
    </p:spTree>
    <p:extLst>
      <p:ext uri="{BB962C8B-B14F-4D97-AF65-F5344CB8AC3E}">
        <p14:creationId xmlns:p14="http://schemas.microsoft.com/office/powerpoint/2010/main" val="15393080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73888"/>
            <a:ext cx="10515600" cy="5103076"/>
          </a:xfrm>
        </p:spPr>
        <p:txBody>
          <a:bodyPr>
            <a:normAutofit/>
          </a:bodyPr>
          <a:lstStyle/>
          <a:p>
            <a:pPr marL="0" lvl="0" indent="0" algn="just">
              <a:buNone/>
            </a:pPr>
            <a:r>
              <a:rPr lang="sl-SI" sz="2400" dirty="0">
                <a:solidFill>
                  <a:srgbClr val="FF0000"/>
                </a:solidFill>
                <a:effectLst>
                  <a:outerShdw blurRad="38100" dist="38100" dir="2700000" algn="tl">
                    <a:srgbClr val="000000">
                      <a:alpha val="43137"/>
                    </a:srgbClr>
                  </a:outerShdw>
                </a:effectLst>
              </a:rPr>
              <a:t>4.9 Kontrola opravljene pridobitne dejavnosti</a:t>
            </a:r>
          </a:p>
          <a:p>
            <a:pPr lvl="0" algn="just"/>
            <a:r>
              <a:rPr lang="sl-SI" sz="2000" dirty="0"/>
              <a:t>Nadzorni odbor </a:t>
            </a:r>
            <a:r>
              <a:rPr lang="sl-SI" sz="2000" dirty="0">
                <a:effectLst>
                  <a:outerShdw blurRad="38100" dist="38100" dir="2700000" algn="tl">
                    <a:srgbClr val="000000">
                      <a:alpha val="43137"/>
                    </a:srgbClr>
                  </a:outerShdw>
                </a:effectLst>
              </a:rPr>
              <a:t>mora preveriti</a:t>
            </a:r>
            <a:r>
              <a:rPr lang="sl-SI" sz="2000" dirty="0"/>
              <a:t>, ali obstajajo formalni pogoji:</a:t>
            </a:r>
          </a:p>
          <a:p>
            <a:pPr lvl="0" algn="just">
              <a:buFont typeface="Wingdings" panose="05000000000000000000" pitchFamily="2" charset="2"/>
              <a:buChar char="v"/>
            </a:pPr>
            <a:r>
              <a:rPr lang="sl-SI" sz="2000" dirty="0"/>
              <a:t> da lahko RD opravlja pridobitno dejavnost, </a:t>
            </a:r>
          </a:p>
          <a:p>
            <a:pPr lvl="0" algn="just">
              <a:buFont typeface="Wingdings" panose="05000000000000000000" pitchFamily="2" charset="2"/>
              <a:buChar char="v"/>
            </a:pPr>
            <a:r>
              <a:rPr lang="sl-SI" sz="2000" dirty="0"/>
              <a:t> katero pridobitno dejavnost lahko opravlja in </a:t>
            </a:r>
          </a:p>
          <a:p>
            <a:pPr lvl="0" algn="just">
              <a:buFont typeface="Wingdings" panose="05000000000000000000" pitchFamily="2" charset="2"/>
              <a:buChar char="v"/>
            </a:pPr>
            <a:r>
              <a:rPr lang="sl-SI" sz="2000" dirty="0"/>
              <a:t> pod kakšnimi pogoji. </a:t>
            </a:r>
          </a:p>
          <a:p>
            <a:pPr lvl="0" algn="just"/>
            <a:r>
              <a:rPr lang="sl-SI" sz="2000" dirty="0"/>
              <a:t>Če obstajajo formalni pogoji mora preveriti dejansko opravljeno pridobitno dejavnost in ugotoviti, ali je bila opravljana na zakonit način. </a:t>
            </a:r>
          </a:p>
          <a:p>
            <a:pPr marL="0" lvl="0" indent="0" algn="just">
              <a:buNone/>
            </a:pPr>
            <a:endParaRPr lang="sl-SI" sz="800" dirty="0"/>
          </a:p>
          <a:p>
            <a:pPr marL="0" lvl="0" indent="0" algn="just">
              <a:buNone/>
            </a:pPr>
            <a:r>
              <a:rPr lang="sl-SI" sz="2400" dirty="0">
                <a:solidFill>
                  <a:srgbClr val="FF0000"/>
                </a:solidFill>
                <a:effectLst>
                  <a:outerShdw blurRad="38100" dist="38100" dir="2700000" algn="tl">
                    <a:srgbClr val="000000">
                      <a:alpha val="43137"/>
                    </a:srgbClr>
                  </a:outerShdw>
                </a:effectLst>
              </a:rPr>
              <a:t>4.10 Kontrola uporabe presežka prihodkov nad odhodki</a:t>
            </a:r>
          </a:p>
          <a:p>
            <a:pPr lvl="0" algn="just"/>
            <a:r>
              <a:rPr lang="sl-SI" sz="2000" dirty="0"/>
              <a:t>Če RD pri opravljanju svoje dejavnosti ustvari presežek prihodkov nad odhodki, ga mora porabiti za uresničevanje svojega namena ter ciljev oziroma za opravljanje nepridobitne dejavnosti, določene v temeljnem aktu. </a:t>
            </a:r>
          </a:p>
          <a:p>
            <a:pPr lvl="0" algn="just"/>
            <a:r>
              <a:rPr lang="sl-SI" sz="2000" dirty="0"/>
              <a:t>NO preverja kako je bil uporabljen presežek posameznega leta. O uporabi teh sredstev mora pristojen organ sprejeti tudi ustrezen sklep. </a:t>
            </a:r>
          </a:p>
          <a:p>
            <a:pPr lvl="0" algn="just"/>
            <a:endParaRPr lang="sl-SI" sz="2000"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2BB15DE7-FD87-4184-81BD-3C1EF97D927F}"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25</a:t>
            </a:fld>
            <a:endParaRPr lang="sl-SI" dirty="0"/>
          </a:p>
        </p:txBody>
      </p:sp>
    </p:spTree>
    <p:extLst>
      <p:ext uri="{BB962C8B-B14F-4D97-AF65-F5344CB8AC3E}">
        <p14:creationId xmlns:p14="http://schemas.microsoft.com/office/powerpoint/2010/main" val="39350701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73888"/>
            <a:ext cx="10515600" cy="5103076"/>
          </a:xfrm>
        </p:spPr>
        <p:txBody>
          <a:bodyPr>
            <a:normAutofit/>
          </a:bodyPr>
          <a:lstStyle/>
          <a:p>
            <a:pPr marL="0" lvl="0" indent="0" algn="just">
              <a:buNone/>
            </a:pPr>
            <a:r>
              <a:rPr lang="sl-SI" sz="2400" dirty="0">
                <a:solidFill>
                  <a:srgbClr val="FF0000"/>
                </a:solidFill>
                <a:effectLst>
                  <a:outerShdw blurRad="38100" dist="38100" dir="2700000" algn="tl">
                    <a:srgbClr val="000000">
                      <a:alpha val="43137"/>
                    </a:srgbClr>
                  </a:outerShdw>
                </a:effectLst>
              </a:rPr>
              <a:t>4.11 Kontrola izplačil materialnih stroškov, osebnih prejemkov in nagrad</a:t>
            </a:r>
          </a:p>
          <a:p>
            <a:pPr lvl="0" algn="just"/>
            <a:r>
              <a:rPr lang="sl-SI" sz="2000" dirty="0"/>
              <a:t>NO preveri pravne podlage za posamezno izplačilo, upravičenost posameznega izplačila in pravilnost obračuna posameznega izplačila. </a:t>
            </a:r>
          </a:p>
          <a:p>
            <a:pPr lvl="0" algn="just"/>
            <a:r>
              <a:rPr lang="sl-SI" sz="2000" dirty="0"/>
              <a:t>Materialne stroške lahko RD izplača pod različnimi pogoji za člane in nečlane in so tudi različno davčno obravnavani. </a:t>
            </a:r>
          </a:p>
          <a:p>
            <a:pPr lvl="0" algn="just"/>
            <a:r>
              <a:rPr lang="sl-SI" sz="2000" dirty="0"/>
              <a:t>Pri preverjanju je pomembno ugotoviti tudi, ali so predloženi obračuni pravočasni in pravilni.</a:t>
            </a:r>
          </a:p>
          <a:p>
            <a:pPr marL="0" lvl="0" indent="0" algn="just">
              <a:buNone/>
            </a:pPr>
            <a:endParaRPr lang="sl-SI" sz="800" dirty="0"/>
          </a:p>
          <a:p>
            <a:pPr marL="0" lvl="0" indent="0" algn="just">
              <a:buNone/>
            </a:pPr>
            <a:r>
              <a:rPr lang="sl-SI" sz="2400" dirty="0">
                <a:solidFill>
                  <a:srgbClr val="FF0000"/>
                </a:solidFill>
                <a:effectLst>
                  <a:outerShdw blurRad="38100" dist="38100" dir="2700000" algn="tl">
                    <a:srgbClr val="000000">
                      <a:alpha val="43137"/>
                    </a:srgbClr>
                  </a:outerShdw>
                </a:effectLst>
              </a:rPr>
              <a:t>4.12 Kontrola blagajniškega maksimuma, blagajne in bančnih računov</a:t>
            </a:r>
          </a:p>
          <a:p>
            <a:pPr lvl="0" algn="just"/>
            <a:r>
              <a:rPr lang="sl-SI" sz="2000" dirty="0"/>
              <a:t>Blagajniško poslovanje preverja NO tako, da prekontrolira blagajniške dnevnike, priložene blagajniške prejemke in izdatke ter priloge, ki so podlaga za izdatek. Preveriti mora tudi, ali je posamezna izplačila odobrila pooblaščena oseba. Salde v blagajni se primerja z blagajniškim maksimumom.</a:t>
            </a:r>
          </a:p>
          <a:p>
            <a:pPr lvl="0" algn="just"/>
            <a:r>
              <a:rPr lang="sl-SI" sz="2000" dirty="0"/>
              <a:t>Izpiski prometa in stanja poslovnega računa, ki jih RD prejema od banke, se odlagajo po vrstnem redu in zaporedju številk. Nobena številka </a:t>
            </a:r>
            <a:r>
              <a:rPr lang="sl-SI" sz="2000" dirty="0">
                <a:effectLst>
                  <a:outerShdw blurRad="38100" dist="38100" dir="2700000" algn="tl">
                    <a:srgbClr val="000000">
                      <a:alpha val="43137"/>
                    </a:srgbClr>
                  </a:outerShdw>
                </a:effectLst>
              </a:rPr>
              <a:t>ne sme manjkati</a:t>
            </a:r>
            <a:r>
              <a:rPr lang="sl-SI" sz="2000" dirty="0"/>
              <a:t>. Izpisek je dokaz o opravljenem prometu. Kontrolirati je potrebno </a:t>
            </a:r>
            <a:r>
              <a:rPr lang="sl-SI" sz="2000" dirty="0">
                <a:effectLst>
                  <a:outerShdw blurRad="38100" dist="38100" dir="2700000" algn="tl">
                    <a:srgbClr val="000000">
                      <a:alpha val="43137"/>
                    </a:srgbClr>
                  </a:outerShdw>
                </a:effectLst>
              </a:rPr>
              <a:t>predhodno stanje, promet in končno stanje</a:t>
            </a:r>
            <a:r>
              <a:rPr lang="sl-SI" sz="2000" dirty="0"/>
              <a:t>.</a:t>
            </a:r>
          </a:p>
          <a:p>
            <a:pPr lvl="0" algn="just"/>
            <a:endParaRPr lang="sl-SI" sz="2000"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DD69AA5B-7531-48D4-8312-73281126639B}"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26</a:t>
            </a:fld>
            <a:endParaRPr lang="sl-SI" dirty="0"/>
          </a:p>
        </p:txBody>
      </p:sp>
    </p:spTree>
    <p:extLst>
      <p:ext uri="{BB962C8B-B14F-4D97-AF65-F5344CB8AC3E}">
        <p14:creationId xmlns:p14="http://schemas.microsoft.com/office/powerpoint/2010/main" val="200566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4. Nadzor s strani nadzornega odbora RD</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73888"/>
            <a:ext cx="10515600" cy="5103076"/>
          </a:xfrm>
        </p:spPr>
        <p:txBody>
          <a:bodyPr>
            <a:normAutofit lnSpcReduction="10000"/>
          </a:bodyPr>
          <a:lstStyle/>
          <a:p>
            <a:pPr marL="0" lvl="0" indent="0" algn="just">
              <a:buNone/>
            </a:pPr>
            <a:r>
              <a:rPr lang="sl-SI" sz="2400" dirty="0">
                <a:solidFill>
                  <a:srgbClr val="FF0000"/>
                </a:solidFill>
                <a:effectLst>
                  <a:outerShdw blurRad="38100" dist="38100" dir="2700000" algn="tl">
                    <a:srgbClr val="000000">
                      <a:alpha val="43137"/>
                    </a:srgbClr>
                  </a:outerShdw>
                </a:effectLst>
              </a:rPr>
              <a:t>4.13 Kontrola letnega računovodskega poročila</a:t>
            </a:r>
          </a:p>
          <a:p>
            <a:pPr lvl="0" algn="just"/>
            <a:r>
              <a:rPr lang="sl-SI" sz="2000" dirty="0"/>
              <a:t>RD mora za poslovno leto, ki je enako koledarskemu letu, izdelati letno poročilo, ki vsebuje:</a:t>
            </a:r>
          </a:p>
          <a:p>
            <a:pPr lvl="0" algn="just">
              <a:buFont typeface="Wingdings" panose="05000000000000000000" pitchFamily="2" charset="2"/>
              <a:buChar char="v"/>
            </a:pPr>
            <a:r>
              <a:rPr lang="sl-SI" sz="2000" dirty="0"/>
              <a:t> bilanco stanja in </a:t>
            </a:r>
          </a:p>
          <a:p>
            <a:pPr lvl="0" algn="just">
              <a:buFont typeface="Wingdings" panose="05000000000000000000" pitchFamily="2" charset="2"/>
              <a:buChar char="v"/>
            </a:pPr>
            <a:r>
              <a:rPr lang="sl-SI" sz="2000" dirty="0"/>
              <a:t> izkaz poslovnega izida s pojasnili k izkazom ter </a:t>
            </a:r>
          </a:p>
          <a:p>
            <a:pPr lvl="0" algn="just">
              <a:buFont typeface="Wingdings" panose="05000000000000000000" pitchFamily="2" charset="2"/>
              <a:buChar char="v"/>
            </a:pPr>
            <a:r>
              <a:rPr lang="sl-SI" sz="2000" dirty="0"/>
              <a:t> poročilo o poslovanju društva. </a:t>
            </a:r>
          </a:p>
          <a:p>
            <a:pPr lvl="0" algn="just"/>
            <a:r>
              <a:rPr lang="sl-SI" sz="2000" dirty="0"/>
              <a:t>Letno poročilo sprejme </a:t>
            </a:r>
            <a:r>
              <a:rPr lang="sl-SI" sz="2000" dirty="0">
                <a:effectLst>
                  <a:outerShdw blurRad="38100" dist="38100" dir="2700000" algn="tl">
                    <a:srgbClr val="000000">
                      <a:alpha val="43137"/>
                    </a:srgbClr>
                  </a:outerShdw>
                </a:effectLst>
              </a:rPr>
              <a:t>zbor članov </a:t>
            </a:r>
            <a:r>
              <a:rPr lang="sl-SI" sz="2000" dirty="0"/>
              <a:t>RD. Poročilo je veljavno sprejeto, če je bil </a:t>
            </a:r>
            <a:r>
              <a:rPr lang="sl-SI" sz="2000" dirty="0">
                <a:effectLst>
                  <a:outerShdw blurRad="38100" dist="38100" dir="2700000" algn="tl">
                    <a:srgbClr val="000000">
                      <a:alpha val="43137"/>
                    </a:srgbClr>
                  </a:outerShdw>
                </a:effectLst>
              </a:rPr>
              <a:t>pred sprejetjem </a:t>
            </a:r>
            <a:r>
              <a:rPr lang="sl-SI" sz="2000" dirty="0"/>
              <a:t>opravljen notranji nadzor nad finančnim in materialnim poslovanjem društva.</a:t>
            </a:r>
          </a:p>
          <a:p>
            <a:pPr marL="0" lvl="0" indent="0" algn="just">
              <a:buNone/>
            </a:pPr>
            <a:r>
              <a:rPr lang="sl-SI" sz="2400" dirty="0">
                <a:solidFill>
                  <a:srgbClr val="FF0000"/>
                </a:solidFill>
                <a:effectLst>
                  <a:outerShdw blurRad="38100" dist="38100" dir="2700000" algn="tl">
                    <a:srgbClr val="000000">
                      <a:alpha val="43137"/>
                    </a:srgbClr>
                  </a:outerShdw>
                </a:effectLst>
              </a:rPr>
              <a:t>4.14 Poročilo nadzornega odbora </a:t>
            </a:r>
          </a:p>
          <a:p>
            <a:pPr lvl="0" algn="just"/>
            <a:r>
              <a:rPr lang="sl-SI" sz="2000" dirty="0"/>
              <a:t>NO pripravi poročilo o svojem delu in ugotovitvah za zbor članov. V poročilu je potrebno zboru članov predstaviti:</a:t>
            </a:r>
          </a:p>
          <a:p>
            <a:pPr lvl="0" algn="just">
              <a:buFont typeface="Wingdings" panose="05000000000000000000" pitchFamily="2" charset="2"/>
              <a:buChar char="v"/>
            </a:pPr>
            <a:r>
              <a:rPr lang="sl-SI" sz="2000" dirty="0"/>
              <a:t>Način, kako je nadziral zakonitost poslovanja med letom, </a:t>
            </a:r>
            <a:r>
              <a:rPr lang="sl-SI" sz="2000" dirty="0">
                <a:effectLst>
                  <a:outerShdw blurRad="38100" dist="38100" dir="2700000" algn="tl">
                    <a:srgbClr val="000000">
                      <a:alpha val="43137"/>
                    </a:srgbClr>
                  </a:outerShdw>
                </a:effectLst>
              </a:rPr>
              <a:t>kaj je ugotavljal</a:t>
            </a:r>
            <a:r>
              <a:rPr lang="sl-SI" sz="2000" dirty="0"/>
              <a:t>, kako je potekalo delo v </a:t>
            </a:r>
            <a:r>
              <a:rPr lang="sl-SI" sz="2000" dirty="0">
                <a:effectLst>
                  <a:outerShdw blurRad="38100" dist="38100" dir="2700000" algn="tl">
                    <a:srgbClr val="000000">
                      <a:alpha val="43137"/>
                    </a:srgbClr>
                  </a:outerShdw>
                </a:effectLst>
              </a:rPr>
              <a:t>primerjavi s programom </a:t>
            </a:r>
            <a:r>
              <a:rPr lang="sl-SI" sz="2000" dirty="0"/>
              <a:t>dela, kako so posamezni </a:t>
            </a:r>
            <a:r>
              <a:rPr lang="sl-SI" sz="2000" dirty="0">
                <a:effectLst>
                  <a:outerShdw blurRad="38100" dist="38100" dir="2700000" algn="tl">
                    <a:srgbClr val="000000">
                      <a:alpha val="43137"/>
                    </a:srgbClr>
                  </a:outerShdw>
                </a:effectLst>
              </a:rPr>
              <a:t>funkcionarji in zadolženi </a:t>
            </a:r>
            <a:r>
              <a:rPr lang="sl-SI" sz="2000" dirty="0"/>
              <a:t>člani </a:t>
            </a:r>
            <a:r>
              <a:rPr lang="sl-SI" sz="2000" dirty="0">
                <a:solidFill>
                  <a:srgbClr val="FF0000"/>
                </a:solidFill>
              </a:rPr>
              <a:t>izpolnili svoje naloge, </a:t>
            </a:r>
            <a:r>
              <a:rPr lang="sl-SI" sz="2000" dirty="0"/>
              <a:t>kakšne pripombe je dal nadzorni odbor med letom in kako so bile upoštevane in na koncu </a:t>
            </a:r>
            <a:r>
              <a:rPr lang="sl-SI" sz="2000" dirty="0">
                <a:solidFill>
                  <a:srgbClr val="FF0000"/>
                </a:solidFill>
                <a:effectLst>
                  <a:outerShdw blurRad="38100" dist="38100" dir="2700000" algn="tl">
                    <a:srgbClr val="000000">
                      <a:alpha val="43137"/>
                    </a:srgbClr>
                  </a:outerShdw>
                </a:effectLst>
              </a:rPr>
              <a:t>predlagati</a:t>
            </a:r>
            <a:r>
              <a:rPr lang="sl-SI" sz="2000" dirty="0"/>
              <a:t>, ali naj zbor članov poročilo o delovanju ribiške družine potrdi in da razrešnico izvoljenim organom ali ne.</a:t>
            </a: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FE51146D-D24D-431C-9667-3E65CBCAB014}"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27</a:t>
            </a:fld>
            <a:endParaRPr lang="sl-SI" dirty="0"/>
          </a:p>
        </p:txBody>
      </p:sp>
    </p:spTree>
    <p:extLst>
      <p:ext uri="{BB962C8B-B14F-4D97-AF65-F5344CB8AC3E}">
        <p14:creationId xmlns:p14="http://schemas.microsoft.com/office/powerpoint/2010/main" val="16466419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59908"/>
          </a:xfrm>
        </p:spPr>
        <p:txBody>
          <a:bodyPr>
            <a:normAutofit/>
          </a:bodyPr>
          <a:lstStyle/>
          <a:p>
            <a:pPr algn="ctr"/>
            <a:r>
              <a:rPr lang="sl-SI" sz="3200" b="1" cap="all" dirty="0">
                <a:solidFill>
                  <a:srgbClr val="002060"/>
                </a:solidFill>
                <a:effectLst>
                  <a:outerShdw blurRad="38100" dist="38100" dir="2700000" algn="tl">
                    <a:srgbClr val="000000">
                      <a:alpha val="43137"/>
                    </a:srgbClr>
                  </a:outerShdw>
                </a:effectLst>
              </a:rPr>
              <a:t>5. Zaključek</a:t>
            </a:r>
            <a:endParaRPr lang="sl-SI" sz="2000" b="1" cap="all"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244009"/>
            <a:ext cx="10515600" cy="4932954"/>
          </a:xfrm>
        </p:spPr>
        <p:txBody>
          <a:bodyPr>
            <a:normAutofit/>
          </a:bodyPr>
          <a:lstStyle/>
          <a:p>
            <a:pPr algn="just">
              <a:spcAft>
                <a:spcPts val="0"/>
              </a:spcAft>
            </a:pPr>
            <a:r>
              <a:rPr lang="sl-SI" sz="2000" dirty="0"/>
              <a:t>Pri sprejemanju Zakona o društvih je zakonodajalec zaupal društvom, da </a:t>
            </a:r>
            <a:r>
              <a:rPr lang="sl-SI" sz="2000" dirty="0">
                <a:solidFill>
                  <a:srgbClr val="FF0000"/>
                </a:solidFill>
              </a:rPr>
              <a:t>sama izvajajo nadzor </a:t>
            </a:r>
            <a:r>
              <a:rPr lang="sl-SI" sz="2000" dirty="0"/>
              <a:t>nad zakonitostjo predvsem finančno materialnega poslovanja. </a:t>
            </a:r>
          </a:p>
          <a:p>
            <a:pPr algn="just">
              <a:spcAft>
                <a:spcPts val="0"/>
              </a:spcAft>
            </a:pPr>
            <a:r>
              <a:rPr lang="sl-SI" sz="2000" dirty="0"/>
              <a:t>To zaupanje pomeni, da so </a:t>
            </a:r>
            <a:r>
              <a:rPr lang="sl-SI" sz="2000" dirty="0">
                <a:solidFill>
                  <a:srgbClr val="FF0000"/>
                </a:solidFill>
              </a:rPr>
              <a:t>člani NO tudi odgovorni </a:t>
            </a:r>
            <a:r>
              <a:rPr lang="sl-SI" sz="2000" dirty="0"/>
              <a:t>do zakonodajalca </a:t>
            </a:r>
            <a:r>
              <a:rPr lang="sl-SI" sz="2000" dirty="0">
                <a:solidFill>
                  <a:srgbClr val="FF0000"/>
                </a:solidFill>
              </a:rPr>
              <a:t>za opravljen nadzor</a:t>
            </a:r>
            <a:r>
              <a:rPr lang="sl-SI" sz="2000" dirty="0"/>
              <a:t>. </a:t>
            </a:r>
          </a:p>
          <a:p>
            <a:pPr algn="just">
              <a:spcAft>
                <a:spcPts val="0"/>
              </a:spcAft>
            </a:pPr>
            <a:r>
              <a:rPr lang="sl-SI" sz="2000" dirty="0"/>
              <a:t>Člani NO </a:t>
            </a:r>
            <a:r>
              <a:rPr lang="sl-SI" sz="2000" dirty="0">
                <a:solidFill>
                  <a:srgbClr val="FF0000"/>
                </a:solidFill>
              </a:rPr>
              <a:t>ne morejo soodločati z upravnim odborom </a:t>
            </a:r>
            <a:r>
              <a:rPr lang="sl-SI" sz="2000" dirty="0"/>
              <a:t>o posameznem vprašanju, ker je potrebno funkcijo nadzora in odločanja ločiti. </a:t>
            </a:r>
          </a:p>
          <a:p>
            <a:pPr algn="just">
              <a:spcAft>
                <a:spcPts val="0"/>
              </a:spcAft>
            </a:pPr>
            <a:r>
              <a:rPr lang="sl-SI" sz="2000" dirty="0"/>
              <a:t>Nadzorni odbor ugotavlja, ali so odločitve organov RD in njeno poslovanje zakonito. Zakonitost pa preverja tako, da izvedene poslovne dogodke primerja z določbami veljavnih zakonov in splošnih aktov RD.</a:t>
            </a:r>
          </a:p>
          <a:p>
            <a:pPr algn="just">
              <a:spcAft>
                <a:spcPts val="0"/>
              </a:spcAft>
            </a:pPr>
            <a:r>
              <a:rPr lang="sl-SI" sz="2000" dirty="0"/>
              <a:t>V pristojnost NO </a:t>
            </a:r>
            <a:r>
              <a:rPr lang="sl-SI" sz="2000" dirty="0">
                <a:solidFill>
                  <a:srgbClr val="FF0000"/>
                </a:solidFill>
                <a:effectLst>
                  <a:outerShdw blurRad="38100" dist="38100" dir="2700000" algn="tl">
                    <a:srgbClr val="000000">
                      <a:alpha val="43137"/>
                    </a:srgbClr>
                  </a:outerShdw>
                </a:effectLst>
              </a:rPr>
              <a:t>spada tudi preverjanje </a:t>
            </a:r>
            <a:r>
              <a:rPr lang="sl-SI" sz="2000" dirty="0"/>
              <a:t>ali ima RD sklenjena ustrezna zavarovanja za posamezne vrste odgovornosti, ali ima vse nepremičnine tudi lastniško urejene v zemljiški knjigi, kakšne so obremenitve na teh nepremičninah, kakšne kreditne pogodbe ima sklenjene, ali ima plasmaje denarnih sredstev in pri kom, kako se vodi evidenca o porabi posameznih nabavljenih materialov.</a:t>
            </a:r>
          </a:p>
          <a:p>
            <a:pPr algn="just">
              <a:spcAft>
                <a:spcPts val="0"/>
              </a:spcAft>
            </a:pPr>
            <a:r>
              <a:rPr lang="sl-SI" sz="2000" dirty="0"/>
              <a:t>Nobenega razloga ni, da bi se posameznik izpostavljal s poslovnimi odločitvami, </a:t>
            </a:r>
            <a:r>
              <a:rPr lang="sl-SI" sz="2000" dirty="0">
                <a:effectLst>
                  <a:outerShdw blurRad="38100" dist="38100" dir="2700000" algn="tl">
                    <a:srgbClr val="000000">
                      <a:alpha val="43137"/>
                    </a:srgbClr>
                  </a:outerShdw>
                </a:effectLst>
              </a:rPr>
              <a:t>ki nimajo pravne podlage.</a:t>
            </a:r>
            <a:r>
              <a:rPr lang="sl-SI" sz="2000" dirty="0"/>
              <a:t> Običajno tudi člani RD niso več na strani kršitelja, ko se ugotovi napaka, čeprav so morda prej imeli koristi od takih odločitev.  </a:t>
            </a: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EA0A5CE5-86D7-42F1-82F4-32149170BE2B}"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28</a:t>
            </a:fld>
            <a:endParaRPr lang="sl-SI"/>
          </a:p>
        </p:txBody>
      </p:sp>
    </p:spTree>
    <p:extLst>
      <p:ext uri="{BB962C8B-B14F-4D97-AF65-F5344CB8AC3E}">
        <p14:creationId xmlns:p14="http://schemas.microsoft.com/office/powerpoint/2010/main" val="1745154175"/>
      </p:ext>
    </p:extLst>
  </p:cSld>
  <p:clrMapOvr>
    <a:masterClrMapping/>
  </p:clrMapOvr>
  <p:transition spd="slow">
    <p:randomBar dir="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2209800" y="334539"/>
            <a:ext cx="7772400" cy="3403072"/>
          </a:xfrm>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br>
              <a:rPr lang="sl-SI"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br>
              <a:rPr lang="sl-SI" sz="4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r>
              <a:rPr lang="sl-SI" sz="4000" b="1" cap="all" dirty="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HVALA</a:t>
            </a:r>
            <a:br>
              <a:rPr lang="sl-SI" sz="4000" b="1" cap="all" dirty="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br>
            <a:r>
              <a:rPr lang="sl-SI" sz="4000" b="1" cap="all" dirty="0">
                <a:ln/>
                <a:solidFill>
                  <a:srgbClr val="002060"/>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ZA VAŠO POZORNOST</a:t>
            </a:r>
          </a:p>
        </p:txBody>
      </p:sp>
      <p:sp>
        <p:nvSpPr>
          <p:cNvPr id="3" name="Podnaslov 2"/>
          <p:cNvSpPr>
            <a:spLocks noGrp="1"/>
          </p:cNvSpPr>
          <p:nvPr>
            <p:ph type="subTitle" idx="1"/>
          </p:nvPr>
        </p:nvSpPr>
        <p:spPr>
          <a:xfrm>
            <a:off x="1524000" y="4057650"/>
            <a:ext cx="9144000" cy="1794510"/>
          </a:xfrm>
        </p:spPr>
        <p:txBody>
          <a:bodyPr/>
          <a:lstStyle/>
          <a:p>
            <a:r>
              <a:rPr lang="sl-SI" dirty="0">
                <a:solidFill>
                  <a:srgbClr val="FF0000"/>
                </a:solidFill>
                <a:effectLst>
                  <a:outerShdw blurRad="38100" dist="38100" dir="2700000" algn="tl">
                    <a:srgbClr val="000000">
                      <a:alpha val="43137"/>
                    </a:srgbClr>
                  </a:outerShdw>
                </a:effectLst>
                <a:latin typeface="+mj-lt"/>
              </a:rPr>
              <a:t>Franc Polič</a:t>
            </a:r>
          </a:p>
          <a:p>
            <a:r>
              <a:rPr lang="sl-SI" dirty="0" err="1">
                <a:latin typeface="+mj-lt"/>
                <a:hlinkClick r:id="rId2"/>
              </a:rPr>
              <a:t>franc.polic@siol.net</a:t>
            </a:r>
            <a:r>
              <a:rPr lang="sl-SI" dirty="0">
                <a:latin typeface="+mj-lt"/>
              </a:rPr>
              <a:t> </a:t>
            </a:r>
          </a:p>
        </p:txBody>
      </p:sp>
      <p:pic>
        <p:nvPicPr>
          <p:cNvPr id="12" name="Picture 4" descr="RZS_logo3"/>
          <p:cNvPicPr>
            <a:picLocks noChangeAspect="1" noChangeArrowheads="1"/>
          </p:cNvPicPr>
          <p:nvPr/>
        </p:nvPicPr>
        <p:blipFill>
          <a:blip r:embed="rId3" cstate="print"/>
          <a:srcRect/>
          <a:stretch>
            <a:fillRect/>
          </a:stretch>
        </p:blipFill>
        <p:spPr bwMode="auto">
          <a:xfrm>
            <a:off x="5397137" y="334539"/>
            <a:ext cx="1397726" cy="1528931"/>
          </a:xfrm>
          <a:prstGeom prst="rect">
            <a:avLst/>
          </a:prstGeom>
          <a:noFill/>
          <a:ln w="9525">
            <a:noFill/>
            <a:miter lim="800000"/>
            <a:headEnd/>
            <a:tailEnd/>
          </a:ln>
        </p:spPr>
      </p:pic>
    </p:spTree>
    <p:extLst>
      <p:ext uri="{BB962C8B-B14F-4D97-AF65-F5344CB8AC3E}">
        <p14:creationId xmlns:p14="http://schemas.microsoft.com/office/powerpoint/2010/main" val="337272501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708763"/>
          </a:xfrm>
        </p:spPr>
        <p:txBody>
          <a:bodyPr>
            <a:normAutofit/>
          </a:bodyPr>
          <a:lstStyle/>
          <a:p>
            <a:pPr algn="ctr"/>
            <a:r>
              <a:rPr lang="sl-SI" sz="3200" b="1" dirty="0">
                <a:solidFill>
                  <a:srgbClr val="002060"/>
                </a:solidFill>
                <a:effectLst>
                  <a:outerShdw blurRad="38100" dist="38100" dir="2700000" algn="tl">
                    <a:srgbClr val="000000">
                      <a:alpha val="43137"/>
                    </a:srgbClr>
                  </a:outerShdw>
                </a:effectLst>
              </a:rPr>
              <a:t>1. UVOD</a:t>
            </a: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244009"/>
            <a:ext cx="10515600" cy="4932954"/>
          </a:xfrm>
        </p:spPr>
        <p:txBody>
          <a:bodyPr>
            <a:normAutofit/>
          </a:bodyPr>
          <a:lstStyle/>
          <a:p>
            <a:pPr algn="just">
              <a:spcAft>
                <a:spcPts val="0"/>
              </a:spcAft>
            </a:pPr>
            <a:r>
              <a:rPr lang="sl-SI" dirty="0">
                <a:latin typeface="Verdana" panose="020B0604030504040204" pitchFamily="34" charset="0"/>
                <a:ea typeface="Times New Roman" panose="02020603050405020304" pitchFamily="18" charset="0"/>
                <a:cs typeface="Times New Roman" panose="02020603050405020304" pitchFamily="18" charset="0"/>
              </a:rPr>
              <a:t>Nadzorni odbor RD je </a:t>
            </a:r>
            <a:r>
              <a:rPr lang="sl-SI" dirty="0">
                <a:solidFill>
                  <a:srgbClr val="FF0000"/>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Times New Roman" panose="02020603050405020304" pitchFamily="18" charset="0"/>
              </a:rPr>
              <a:t>organ nadzora</a:t>
            </a:r>
            <a:r>
              <a:rPr lang="sl-SI" dirty="0">
                <a:latin typeface="Verdana" panose="020B0604030504040204" pitchFamily="34" charset="0"/>
                <a:ea typeface="Times New Roman" panose="02020603050405020304" pitchFamily="18" charset="0"/>
                <a:cs typeface="Times New Roman" panose="02020603050405020304" pitchFamily="18" charset="0"/>
              </a:rPr>
              <a:t>, ki je </a:t>
            </a:r>
            <a:r>
              <a:rPr lang="sl-SI" dirty="0">
                <a:solidFill>
                  <a:srgbClr val="FF0000"/>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Times New Roman" panose="02020603050405020304" pitchFamily="18" charset="0"/>
              </a:rPr>
              <a:t>zadolžen za kontrolo pravilnosti poslovanja RD</a:t>
            </a:r>
            <a:r>
              <a:rPr lang="sl-SI" dirty="0">
                <a:latin typeface="Verdana" panose="020B0604030504040204" pitchFamily="34" charset="0"/>
                <a:ea typeface="Times New Roman" panose="02020603050405020304" pitchFamily="18" charset="0"/>
                <a:cs typeface="Times New Roman" panose="02020603050405020304" pitchFamily="18" charset="0"/>
              </a:rPr>
              <a:t> kot pravne osebe. </a:t>
            </a:r>
          </a:p>
          <a:p>
            <a:pPr algn="just">
              <a:spcAft>
                <a:spcPts val="0"/>
              </a:spcAft>
            </a:pPr>
            <a:r>
              <a:rPr lang="sl-SI" dirty="0">
                <a:latin typeface="Verdana" panose="020B0604030504040204" pitchFamily="34" charset="0"/>
                <a:ea typeface="Times New Roman" panose="02020603050405020304" pitchFamily="18" charset="0"/>
                <a:cs typeface="Times New Roman" panose="02020603050405020304" pitchFamily="18" charset="0"/>
              </a:rPr>
              <a:t>Za uspešen nadzor je potrebno podrobno </a:t>
            </a:r>
            <a:r>
              <a:rPr lang="sl-SI" dirty="0">
                <a:solidFill>
                  <a:srgbClr val="FF0000"/>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Times New Roman" panose="02020603050405020304" pitchFamily="18" charset="0"/>
              </a:rPr>
              <a:t>poznavanje pravne ureditve statusa in pogojev poslovanja društev kot pravne osebe </a:t>
            </a:r>
            <a:r>
              <a:rPr lang="sl-SI" dirty="0">
                <a:latin typeface="Verdana" panose="020B0604030504040204" pitchFamily="34" charset="0"/>
                <a:ea typeface="Times New Roman" panose="02020603050405020304" pitchFamily="18" charset="0"/>
                <a:cs typeface="Times New Roman" panose="02020603050405020304" pitchFamily="18" charset="0"/>
              </a:rPr>
              <a:t>in tudi drugih subjektov, ki obstajajo v našem pravnem sistemu. </a:t>
            </a:r>
          </a:p>
          <a:p>
            <a:pPr algn="just">
              <a:spcAft>
                <a:spcPts val="0"/>
              </a:spcAft>
            </a:pPr>
            <a:r>
              <a:rPr lang="sl-SI" dirty="0">
                <a:latin typeface="Verdana" panose="020B0604030504040204" pitchFamily="34" charset="0"/>
                <a:ea typeface="Times New Roman" panose="02020603050405020304" pitchFamily="18" charset="0"/>
                <a:cs typeface="Times New Roman" panose="02020603050405020304" pitchFamily="18" charset="0"/>
              </a:rPr>
              <a:t>Nadzorni odbor je </a:t>
            </a:r>
            <a:r>
              <a:rPr lang="sl-SI" dirty="0">
                <a:solidFill>
                  <a:srgbClr val="FF0000"/>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Times New Roman" panose="02020603050405020304" pitchFamily="18" charset="0"/>
              </a:rPr>
              <a:t>izvoljen neposredno </a:t>
            </a:r>
            <a:r>
              <a:rPr lang="sl-SI" dirty="0">
                <a:latin typeface="Verdana" panose="020B0604030504040204" pitchFamily="34" charset="0"/>
                <a:ea typeface="Times New Roman" panose="02020603050405020304" pitchFamily="18" charset="0"/>
                <a:cs typeface="Times New Roman" panose="02020603050405020304" pitchFamily="18" charset="0"/>
              </a:rPr>
              <a:t>na zboru članov. </a:t>
            </a:r>
          </a:p>
          <a:p>
            <a:pPr algn="just">
              <a:spcAft>
                <a:spcPts val="0"/>
              </a:spcAft>
            </a:pPr>
            <a:r>
              <a:rPr lang="sl-SI" dirty="0">
                <a:solidFill>
                  <a:srgbClr val="FF0000"/>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Times New Roman" panose="02020603050405020304" pitchFamily="18" charset="0"/>
              </a:rPr>
              <a:t>Zboru članov tudi poroča </a:t>
            </a:r>
            <a:r>
              <a:rPr lang="sl-SI" dirty="0">
                <a:latin typeface="Verdana" panose="020B0604030504040204" pitchFamily="34" charset="0"/>
                <a:ea typeface="Times New Roman" panose="02020603050405020304" pitchFamily="18" charset="0"/>
                <a:cs typeface="Times New Roman" panose="02020603050405020304" pitchFamily="18" charset="0"/>
              </a:rPr>
              <a:t>o svojem delu in ugotovitvah pri nadzoru poslovanja društva. </a:t>
            </a: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952C086A-2679-4E5F-BFC6-5D46C4FEB0BC}"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3</a:t>
            </a:fld>
            <a:endParaRPr lang="sl-SI"/>
          </a:p>
        </p:txBody>
      </p:sp>
    </p:spTree>
    <p:extLst>
      <p:ext uri="{BB962C8B-B14F-4D97-AF65-F5344CB8AC3E}">
        <p14:creationId xmlns:p14="http://schemas.microsoft.com/office/powerpoint/2010/main" val="737024903"/>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708763"/>
          </a:xfrm>
        </p:spPr>
        <p:txBody>
          <a:bodyPr>
            <a:normAutofit/>
          </a:bodyPr>
          <a:lstStyle/>
          <a:p>
            <a:pPr algn="ctr"/>
            <a:r>
              <a:rPr lang="sl-SI" sz="3200" b="1">
                <a:solidFill>
                  <a:srgbClr val="002060"/>
                </a:solidFill>
                <a:effectLst>
                  <a:outerShdw blurRad="38100" dist="38100" dir="2700000" algn="tl">
                    <a:srgbClr val="000000">
                      <a:alpha val="43137"/>
                    </a:srgbClr>
                  </a:outerShdw>
                </a:effectLst>
              </a:rPr>
              <a:t>1. UVOD</a:t>
            </a:r>
            <a:endParaRPr lang="sl-SI" sz="3200" b="1" dirty="0">
              <a:solidFill>
                <a:srgbClr val="002060"/>
              </a:solidFill>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244009"/>
            <a:ext cx="10515600" cy="4932954"/>
          </a:xfrm>
        </p:spPr>
        <p:txBody>
          <a:bodyPr>
            <a:normAutofit/>
          </a:bodyPr>
          <a:lstStyle/>
          <a:p>
            <a:pPr algn="just">
              <a:spcAft>
                <a:spcPts val="0"/>
              </a:spcAft>
            </a:pPr>
            <a:r>
              <a:rPr lang="sl-SI">
                <a:latin typeface="Verdana" panose="020B0604030504040204" pitchFamily="34" charset="0"/>
                <a:ea typeface="Times New Roman" panose="02020603050405020304" pitchFamily="18" charset="0"/>
                <a:cs typeface="Times New Roman" panose="02020603050405020304" pitchFamily="18" charset="0"/>
              </a:rPr>
              <a:t>Pri svojem delu </a:t>
            </a:r>
            <a:r>
              <a:rPr lang="sl-SI">
                <a:solidFill>
                  <a:srgbClr val="FF0000"/>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Times New Roman" panose="02020603050405020304" pitchFamily="18" charset="0"/>
              </a:rPr>
              <a:t>mora biti </a:t>
            </a:r>
            <a:r>
              <a:rPr lang="sl-SI">
                <a:latin typeface="Verdana" panose="020B0604030504040204" pitchFamily="34" charset="0"/>
                <a:ea typeface="Times New Roman" panose="02020603050405020304" pitchFamily="18" charset="0"/>
                <a:cs typeface="Times New Roman" panose="02020603050405020304" pitchFamily="18" charset="0"/>
              </a:rPr>
              <a:t>nadzorni odbor </a:t>
            </a:r>
            <a:r>
              <a:rPr lang="sl-SI">
                <a:solidFill>
                  <a:srgbClr val="FF0000"/>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Times New Roman" panose="02020603050405020304" pitchFamily="18" charset="0"/>
              </a:rPr>
              <a:t>nepristranski</a:t>
            </a:r>
            <a:r>
              <a:rPr lang="sl-SI">
                <a:latin typeface="Verdana" panose="020B0604030504040204" pitchFamily="34" charset="0"/>
                <a:ea typeface="Times New Roman" panose="02020603050405020304" pitchFamily="18" charset="0"/>
                <a:cs typeface="Times New Roman" panose="02020603050405020304" pitchFamily="18" charset="0"/>
              </a:rPr>
              <a:t>.</a:t>
            </a:r>
          </a:p>
          <a:p>
            <a:pPr algn="just">
              <a:spcAft>
                <a:spcPts val="0"/>
              </a:spcAft>
            </a:pPr>
            <a:r>
              <a:rPr lang="sl-SI">
                <a:latin typeface="Verdana" panose="020B0604030504040204" pitchFamily="34" charset="0"/>
                <a:ea typeface="Times New Roman" panose="02020603050405020304" pitchFamily="18" charset="0"/>
                <a:cs typeface="Times New Roman" panose="02020603050405020304" pitchFamily="18" charset="0"/>
              </a:rPr>
              <a:t>Upoštevati mora </a:t>
            </a:r>
            <a:r>
              <a:rPr lang="sl-SI">
                <a:solidFill>
                  <a:srgbClr val="FF0000"/>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Times New Roman" panose="02020603050405020304" pitchFamily="18" charset="0"/>
              </a:rPr>
              <a:t>vse veljavne predpise</a:t>
            </a:r>
            <a:r>
              <a:rPr lang="sl-SI">
                <a:latin typeface="Verdana" panose="020B0604030504040204" pitchFamily="34" charset="0"/>
                <a:ea typeface="Times New Roman" panose="02020603050405020304" pitchFamily="18" charset="0"/>
                <a:cs typeface="Times New Roman" panose="02020603050405020304" pitchFamily="18" charset="0"/>
              </a:rPr>
              <a:t>, ki urejajo poslovanje društva, zakonitost dela organov, njihovih sprejetih sklepov in </a:t>
            </a:r>
            <a:r>
              <a:rPr lang="sl-SI">
                <a:solidFill>
                  <a:srgbClr val="FF0000"/>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Times New Roman" panose="02020603050405020304" pitchFamily="18" charset="0"/>
              </a:rPr>
              <a:t>zakonitost poslovanja društva predvsem na finančnem področju</a:t>
            </a:r>
            <a:r>
              <a:rPr lang="sl-SI">
                <a:latin typeface="Verdana" panose="020B0604030504040204" pitchFamily="34" charset="0"/>
                <a:ea typeface="Times New Roman" panose="02020603050405020304" pitchFamily="18" charset="0"/>
                <a:cs typeface="Times New Roman" panose="02020603050405020304" pitchFamily="18" charset="0"/>
              </a:rPr>
              <a:t>. </a:t>
            </a:r>
          </a:p>
          <a:p>
            <a:pPr algn="just">
              <a:spcAft>
                <a:spcPts val="0"/>
              </a:spcAft>
            </a:pPr>
            <a:r>
              <a:rPr lang="sl-SI">
                <a:latin typeface="Verdana" panose="020B0604030504040204" pitchFamily="34" charset="0"/>
                <a:ea typeface="Times New Roman" panose="02020603050405020304" pitchFamily="18" charset="0"/>
                <a:cs typeface="Times New Roman" panose="02020603050405020304" pitchFamily="18" charset="0"/>
              </a:rPr>
              <a:t>Ta naloga je nadzornemu odboru </a:t>
            </a:r>
            <a:r>
              <a:rPr lang="sl-SI">
                <a:solidFill>
                  <a:srgbClr val="FF0000"/>
                </a:solidFill>
                <a:effectLst>
                  <a:outerShdw blurRad="38100" dist="38100" dir="2700000" algn="tl">
                    <a:srgbClr val="000000">
                      <a:alpha val="43137"/>
                    </a:srgbClr>
                  </a:outerShdw>
                </a:effectLst>
                <a:latin typeface="Verdana" panose="020B0604030504040204" pitchFamily="34" charset="0"/>
                <a:ea typeface="Times New Roman" panose="02020603050405020304" pitchFamily="18" charset="0"/>
                <a:cs typeface="Times New Roman" panose="02020603050405020304" pitchFamily="18" charset="0"/>
              </a:rPr>
              <a:t>zaupana tako s strani članov društva kot tudi s strani države</a:t>
            </a:r>
            <a:r>
              <a:rPr lang="sl-SI">
                <a:latin typeface="Verdana" panose="020B0604030504040204" pitchFamily="34" charset="0"/>
                <a:ea typeface="Times New Roman" panose="02020603050405020304" pitchFamily="18" charset="0"/>
                <a:cs typeface="Times New Roman" panose="02020603050405020304" pitchFamily="18" charset="0"/>
              </a:rPr>
              <a:t>, pred katero jamčijo, da je bilo poslovanje društva zakonito. </a:t>
            </a:r>
          </a:p>
          <a:p>
            <a:pPr algn="just">
              <a:spcAft>
                <a:spcPts val="0"/>
              </a:spcAft>
            </a:pPr>
            <a:endParaRPr lang="sl-SI"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a:xfrm>
            <a:off x="838200" y="6356350"/>
            <a:ext cx="2743200" cy="365125"/>
          </a:xfrm>
        </p:spPr>
        <p:txBody>
          <a:bodyPr/>
          <a:lstStyle/>
          <a:p>
            <a:fld id="{952C086A-2679-4E5F-BFC6-5D46C4FEB0BC}"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a:xfrm>
            <a:off x="4038600" y="6356350"/>
            <a:ext cx="4114800" cy="365125"/>
          </a:xfrm>
        </p:spPr>
        <p:txBody>
          <a:bodyPr/>
          <a:lstStyle/>
          <a:p>
            <a:r>
              <a:rPr lang="sl-SI"/>
              <a:t>Franc Polič - vsebina nadzora poslovanja RD</a:t>
            </a:r>
            <a:endParaRPr lang="sl-SI" dirty="0"/>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a:xfrm>
            <a:off x="8610600" y="6356350"/>
            <a:ext cx="2743200" cy="365125"/>
          </a:xfrm>
        </p:spPr>
        <p:txBody>
          <a:bodyPr/>
          <a:lstStyle/>
          <a:p>
            <a:fld id="{FEF7FA99-28DE-4177-97A7-6A8D4DB3E3D5}" type="slidenum">
              <a:rPr lang="sl-SI" smtClean="0"/>
              <a:t>4</a:t>
            </a:fld>
            <a:endParaRPr lang="sl-SI"/>
          </a:p>
        </p:txBody>
      </p:sp>
      <p:pic>
        <p:nvPicPr>
          <p:cNvPr id="8" name="Slika 7">
            <a:extLst>
              <a:ext uri="{FF2B5EF4-FFF2-40B4-BE49-F238E27FC236}">
                <a16:creationId xmlns:a16="http://schemas.microsoft.com/office/drawing/2014/main" id="{8EBC24BA-7F25-42AC-B9F4-AF88CF8FE83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5033010" y="4810781"/>
            <a:ext cx="1764030" cy="1536303"/>
          </a:xfrm>
          <a:prstGeom prst="rect">
            <a:avLst/>
          </a:prstGeom>
        </p:spPr>
      </p:pic>
    </p:spTree>
    <p:extLst>
      <p:ext uri="{BB962C8B-B14F-4D97-AF65-F5344CB8AC3E}">
        <p14:creationId xmlns:p14="http://schemas.microsoft.com/office/powerpoint/2010/main" val="232731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28010"/>
          </a:xfrm>
        </p:spPr>
        <p:txBody>
          <a:bodyPr>
            <a:noAutofit/>
          </a:bodyPr>
          <a:lstStyle/>
          <a:p>
            <a:pPr algn="ctr"/>
            <a:r>
              <a:rPr lang="sl-SI" sz="3200" b="1" dirty="0">
                <a:solidFill>
                  <a:srgbClr val="002060"/>
                </a:solidFill>
                <a:effectLst>
                  <a:outerShdw blurRad="38100" dist="38100" dir="2700000" algn="tl">
                    <a:srgbClr val="000000">
                      <a:alpha val="43137"/>
                    </a:srgbClr>
                  </a:outerShdw>
                </a:effectLst>
              </a:rPr>
              <a:t>2. </a:t>
            </a:r>
            <a:r>
              <a:rPr lang="sl-SI" sz="3200" b="1" cap="all" dirty="0">
                <a:solidFill>
                  <a:srgbClr val="002060"/>
                </a:solidFill>
                <a:effectLst>
                  <a:outerShdw blurRad="38100" dist="38100" dir="2700000" algn="tl">
                    <a:srgbClr val="000000">
                      <a:alpha val="43137"/>
                    </a:srgbClr>
                  </a:outerShdw>
                </a:effectLst>
              </a:rPr>
              <a:t>Pravni okviri poslovanja društev v Sloveniji</a:t>
            </a:r>
            <a:endParaRPr lang="sl-SI" sz="3200" b="1" dirty="0">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84521"/>
            <a:ext cx="10515600" cy="5092442"/>
          </a:xfrm>
        </p:spPr>
        <p:txBody>
          <a:bodyPr>
            <a:normAutofit/>
          </a:bodyPr>
          <a:lstStyle/>
          <a:p>
            <a:pPr algn="just"/>
            <a:r>
              <a:rPr lang="sl-SI" dirty="0"/>
              <a:t>Pravne okvire za poslovanje društev </a:t>
            </a:r>
            <a:r>
              <a:rPr lang="sl-SI" dirty="0">
                <a:effectLst>
                  <a:outerShdw blurRad="38100" dist="38100" dir="2700000" algn="tl">
                    <a:srgbClr val="000000">
                      <a:alpha val="43137"/>
                    </a:srgbClr>
                  </a:outerShdw>
                </a:effectLst>
              </a:rPr>
              <a:t>določajo predpisi</a:t>
            </a:r>
            <a:r>
              <a:rPr lang="sl-SI" dirty="0"/>
              <a:t>. </a:t>
            </a:r>
          </a:p>
          <a:p>
            <a:pPr algn="just"/>
            <a:r>
              <a:rPr lang="sl-SI" dirty="0"/>
              <a:t>Za statusno opredelitev imajo vsa društva </a:t>
            </a:r>
            <a:r>
              <a:rPr lang="sl-SI" dirty="0">
                <a:effectLst>
                  <a:outerShdw blurRad="38100" dist="38100" dir="2700000" algn="tl">
                    <a:srgbClr val="000000">
                      <a:alpha val="43137"/>
                    </a:srgbClr>
                  </a:outerShdw>
                </a:effectLst>
              </a:rPr>
              <a:t>enotno pravno podlago</a:t>
            </a:r>
            <a:r>
              <a:rPr lang="sl-SI" dirty="0"/>
              <a:t>.</a:t>
            </a:r>
          </a:p>
          <a:p>
            <a:pPr algn="just"/>
            <a:r>
              <a:rPr lang="sl-SI" dirty="0"/>
              <a:t>RD je mogoče ustanoviti za veliko različnih namenov, zato je potrebno poznati tudi predpise, ki urejajo dejavnosti, zaradi katere so ga ustanovili. To je še posebej pomembno v primeru, kadar se RD prijavi na razpis za pridobitev proračunskih sredstev. </a:t>
            </a:r>
          </a:p>
          <a:p>
            <a:pPr algn="just"/>
            <a:r>
              <a:rPr lang="sl-SI" dirty="0"/>
              <a:t>Predpisi, ki urejajo </a:t>
            </a:r>
            <a:r>
              <a:rPr lang="sl-SI" dirty="0">
                <a:solidFill>
                  <a:srgbClr val="FF0000"/>
                </a:solidFill>
                <a:effectLst>
                  <a:outerShdw blurRad="38100" dist="38100" dir="2700000" algn="tl">
                    <a:srgbClr val="000000">
                      <a:alpha val="43137"/>
                    </a:srgbClr>
                  </a:outerShdw>
                </a:effectLst>
              </a:rPr>
              <a:t>finančno in materialno poslovanje</a:t>
            </a:r>
            <a:r>
              <a:rPr lang="sl-SI" dirty="0"/>
              <a:t>, so </a:t>
            </a:r>
            <a:r>
              <a:rPr lang="sl-SI" dirty="0">
                <a:solidFill>
                  <a:srgbClr val="FF0000"/>
                </a:solidFill>
                <a:effectLst>
                  <a:outerShdw blurRad="38100" dist="38100" dir="2700000" algn="tl">
                    <a:srgbClr val="000000">
                      <a:alpha val="43137"/>
                    </a:srgbClr>
                  </a:outerShdw>
                </a:effectLst>
              </a:rPr>
              <a:t>enotno urejeni za vsa društva</a:t>
            </a:r>
            <a:r>
              <a:rPr lang="sl-SI" dirty="0"/>
              <a:t> ne glede na njihovo dejavnost. </a:t>
            </a:r>
          </a:p>
          <a:p>
            <a:pPr marL="0" indent="0" algn="just">
              <a:spcAft>
                <a:spcPts val="0"/>
              </a:spcAft>
              <a:buNone/>
            </a:pPr>
            <a:r>
              <a:rPr lang="sl-SI" dirty="0"/>
              <a:t>   </a:t>
            </a:r>
            <a:endParaRPr lang="sl-SI" dirty="0">
              <a:solidFill>
                <a:srgbClr val="FF0000"/>
              </a:solidFill>
              <a:effectLst>
                <a:outerShdw blurRad="38100" dist="38100" dir="2700000" algn="tl">
                  <a:srgbClr val="000000">
                    <a:alpha val="43137"/>
                  </a:srgbClr>
                </a:outerShdw>
              </a:effectLst>
            </a:endParaRP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F6E55C93-8718-4B78-9CB9-A36700BA9D0A}"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5</a:t>
            </a:fld>
            <a:endParaRPr lang="sl-SI"/>
          </a:p>
        </p:txBody>
      </p:sp>
    </p:spTree>
    <p:extLst>
      <p:ext uri="{BB962C8B-B14F-4D97-AF65-F5344CB8AC3E}">
        <p14:creationId xmlns:p14="http://schemas.microsoft.com/office/powerpoint/2010/main" val="3840670092"/>
      </p:ext>
    </p:extLst>
  </p:cSld>
  <p:clrMapOvr>
    <a:masterClrMapping/>
  </p:clrMapOvr>
  <p:transition spd="slow">
    <p:randomBar dir="vert"/>
    <p:sndAc>
      <p:stSnd>
        <p:snd r:embed="rId2" name="click.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28010"/>
          </a:xfrm>
        </p:spPr>
        <p:txBody>
          <a:bodyPr>
            <a:noAutofit/>
          </a:bodyPr>
          <a:lstStyle/>
          <a:p>
            <a:pPr algn="ctr"/>
            <a:r>
              <a:rPr lang="sl-SI" sz="3200" b="1" dirty="0">
                <a:solidFill>
                  <a:srgbClr val="002060"/>
                </a:solidFill>
                <a:effectLst>
                  <a:outerShdw blurRad="38100" dist="38100" dir="2700000" algn="tl">
                    <a:srgbClr val="000000">
                      <a:alpha val="43137"/>
                    </a:srgbClr>
                  </a:outerShdw>
                </a:effectLst>
              </a:rPr>
              <a:t>2. </a:t>
            </a:r>
            <a:r>
              <a:rPr lang="sl-SI" sz="3200" b="1" cap="all" dirty="0">
                <a:solidFill>
                  <a:srgbClr val="002060"/>
                </a:solidFill>
                <a:effectLst>
                  <a:outerShdw blurRad="38100" dist="38100" dir="2700000" algn="tl">
                    <a:srgbClr val="000000">
                      <a:alpha val="43137"/>
                    </a:srgbClr>
                  </a:outerShdw>
                </a:effectLst>
              </a:rPr>
              <a:t>Pravni okviri poslovanja društev v R. Sloveniji</a:t>
            </a:r>
            <a:endParaRPr lang="sl-SI" sz="3200" b="1" dirty="0">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180213"/>
            <a:ext cx="10515600" cy="4996749"/>
          </a:xfrm>
        </p:spPr>
        <p:txBody>
          <a:bodyPr>
            <a:normAutofit fontScale="32500" lnSpcReduction="20000"/>
          </a:bodyPr>
          <a:lstStyle/>
          <a:p>
            <a:pPr marL="0" indent="0">
              <a:buNone/>
            </a:pPr>
            <a:r>
              <a:rPr lang="pl-PL" sz="7400" dirty="0">
                <a:effectLst>
                  <a:outerShdw blurRad="38100" dist="38100" dir="2700000" algn="tl">
                    <a:srgbClr val="000000">
                      <a:alpha val="43137"/>
                    </a:srgbClr>
                  </a:outerShdw>
                </a:effectLst>
              </a:rPr>
              <a:t>Status RD ureja </a:t>
            </a:r>
            <a:r>
              <a:rPr lang="pl-PL" sz="7400" dirty="0">
                <a:solidFill>
                  <a:srgbClr val="FF0000"/>
                </a:solidFill>
                <a:effectLst>
                  <a:outerShdw blurRad="38100" dist="38100" dir="2700000" algn="tl">
                    <a:srgbClr val="000000">
                      <a:alpha val="43137"/>
                    </a:srgbClr>
                  </a:outerShdw>
                </a:effectLst>
              </a:rPr>
              <a:t>Zakon o društvih</a:t>
            </a:r>
            <a:endParaRPr lang="sl-SI" sz="7400" dirty="0">
              <a:solidFill>
                <a:srgbClr val="FF0000"/>
              </a:solidFill>
              <a:effectLst>
                <a:outerShdw blurRad="38100" dist="38100" dir="2700000" algn="tl">
                  <a:srgbClr val="000000">
                    <a:alpha val="43137"/>
                  </a:srgbClr>
                </a:outerShdw>
              </a:effectLst>
            </a:endParaRPr>
          </a:p>
          <a:p>
            <a:endParaRPr lang="sl-SI" sz="6200" dirty="0"/>
          </a:p>
          <a:p>
            <a:pPr marL="0" indent="0">
              <a:buNone/>
            </a:pPr>
            <a:r>
              <a:rPr lang="sl-SI" sz="6200" dirty="0"/>
              <a:t>Pomembne so naslednje določbe: </a:t>
            </a:r>
          </a:p>
          <a:p>
            <a:pPr marL="0" indent="0">
              <a:buNone/>
            </a:pPr>
            <a:r>
              <a:rPr lang="sl-SI" sz="6200" b="1" dirty="0">
                <a:solidFill>
                  <a:srgbClr val="FF0000"/>
                </a:solidFill>
                <a:effectLst>
                  <a:outerShdw blurRad="38100" dist="38100" dir="2700000" algn="tl">
                    <a:srgbClr val="000000">
                      <a:alpha val="43137"/>
                    </a:srgbClr>
                  </a:outerShdw>
                </a:effectLst>
              </a:rPr>
              <a:t>RIBIŠKA DRUŽINA</a:t>
            </a:r>
          </a:p>
          <a:p>
            <a:pPr lvl="0"/>
            <a:r>
              <a:rPr lang="sl-SI" sz="6200" b="1" dirty="0"/>
              <a:t>je pravna oseba zasebnega prava</a:t>
            </a:r>
            <a:r>
              <a:rPr lang="sl-SI" sz="6200" dirty="0"/>
              <a:t> </a:t>
            </a:r>
          </a:p>
          <a:p>
            <a:pPr lvl="0"/>
            <a:r>
              <a:rPr lang="sl-SI" sz="6200" b="1" dirty="0"/>
              <a:t>je samostojno in nepridobitno združenje</a:t>
            </a:r>
            <a:r>
              <a:rPr lang="sl-SI" sz="6200" dirty="0"/>
              <a:t>, ki so ga ustanovili člani zaradi uresničevanja skupnih interesov </a:t>
            </a:r>
          </a:p>
          <a:p>
            <a:pPr lvl="0"/>
            <a:r>
              <a:rPr lang="sl-SI" sz="6200" b="1" dirty="0"/>
              <a:t>si sama določi namen in cilje, dejavnost </a:t>
            </a:r>
            <a:r>
              <a:rPr lang="sl-SI" sz="6200" dirty="0"/>
              <a:t>oziroma naloge ter način delovanja </a:t>
            </a:r>
          </a:p>
          <a:p>
            <a:pPr lvl="0"/>
            <a:r>
              <a:rPr lang="sl-SI" sz="6200" b="1" dirty="0"/>
              <a:t>za ustanovitev je potreben temeljni akt</a:t>
            </a:r>
            <a:r>
              <a:rPr lang="sl-SI" sz="6200" dirty="0"/>
              <a:t>, ki mora imeti predpisano vsebino</a:t>
            </a:r>
          </a:p>
          <a:p>
            <a:pPr lvl="0"/>
            <a:r>
              <a:rPr lang="sl-SI" sz="6200" b="1" dirty="0"/>
              <a:t>za zakonito poslovanje odgovarjata </a:t>
            </a:r>
            <a:r>
              <a:rPr lang="sl-SI" sz="6200" dirty="0"/>
              <a:t>ribiška družina in zastopnik RD. RD odgovarja </a:t>
            </a:r>
            <a:r>
              <a:rPr lang="sl-SI" sz="6200" dirty="0">
                <a:effectLst>
                  <a:outerShdw blurRad="38100" dist="38100" dir="2700000" algn="tl">
                    <a:srgbClr val="000000">
                      <a:alpha val="43137"/>
                    </a:srgbClr>
                  </a:outerShdw>
                </a:effectLst>
              </a:rPr>
              <a:t>z vsem svojim premoženjem</a:t>
            </a:r>
            <a:r>
              <a:rPr lang="sl-SI" sz="6200" dirty="0"/>
              <a:t>. V posameznih primerih pa za obveznosti RD odgovarjajo solidarno in z vsem svojim premoženjem tudi odgovorne osebe pod pogoji, ki jih določa 6. člen ZDru-1 </a:t>
            </a:r>
          </a:p>
          <a:p>
            <a:pPr lvl="0"/>
            <a:r>
              <a:rPr lang="sl-SI" sz="6200" b="1" dirty="0"/>
              <a:t>po ustanovitvi se mora RD registrirati</a:t>
            </a:r>
            <a:r>
              <a:rPr lang="sl-SI" sz="6200" dirty="0"/>
              <a:t>, registrirati pa mora tudi vse spremembe imena, sedeža, temeljnega akta, zastopnika ali naslov sedeža, in sicer v roku 30 dni od sprememb</a:t>
            </a:r>
          </a:p>
          <a:p>
            <a:pPr lvl="0"/>
            <a:r>
              <a:rPr lang="sl-SI" sz="6200" b="1" dirty="0"/>
              <a:t>spore </a:t>
            </a:r>
            <a:r>
              <a:rPr lang="sl-SI" sz="6200" dirty="0"/>
              <a:t>med člani in RD le-ti rešujejo najprej znotraj RD. Sprejete odločitve pa lahko vsak član izpodbija pri sodišču v roku enega leta od sprejetja dokončne odločitve</a:t>
            </a:r>
          </a:p>
          <a:p>
            <a:pPr algn="just"/>
            <a:endParaRPr lang="sl-SI" dirty="0">
              <a:solidFill>
                <a:srgbClr val="FF0000"/>
              </a:solidFill>
              <a:effectLst>
                <a:outerShdw blurRad="38100" dist="38100" dir="2700000" algn="tl">
                  <a:srgbClr val="000000">
                    <a:alpha val="43137"/>
                  </a:srgbClr>
                </a:outerShdw>
              </a:effectLst>
            </a:endParaRP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385CAEAF-97BE-40B8-A89D-0600FB1D3990}" type="datetime1">
              <a:rPr lang="sl-SI" smtClean="0"/>
              <a:t>27.2.2018</a:t>
            </a:fld>
            <a:endParaRPr lang="sl-SI" dirty="0"/>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6</a:t>
            </a:fld>
            <a:endParaRPr lang="sl-SI" dirty="0"/>
          </a:p>
        </p:txBody>
      </p:sp>
    </p:spTree>
    <p:extLst>
      <p:ext uri="{BB962C8B-B14F-4D97-AF65-F5344CB8AC3E}">
        <p14:creationId xmlns:p14="http://schemas.microsoft.com/office/powerpoint/2010/main" val="1138223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28010"/>
          </a:xfrm>
        </p:spPr>
        <p:txBody>
          <a:bodyPr>
            <a:noAutofit/>
          </a:bodyPr>
          <a:lstStyle/>
          <a:p>
            <a:pPr algn="ctr"/>
            <a:r>
              <a:rPr lang="sl-SI" sz="3200" b="1" dirty="0">
                <a:solidFill>
                  <a:srgbClr val="002060"/>
                </a:solidFill>
                <a:effectLst>
                  <a:outerShdw blurRad="38100" dist="38100" dir="2700000" algn="tl">
                    <a:srgbClr val="000000">
                      <a:alpha val="43137"/>
                    </a:srgbClr>
                  </a:outerShdw>
                </a:effectLst>
              </a:rPr>
              <a:t>2. </a:t>
            </a:r>
            <a:r>
              <a:rPr lang="sl-SI" sz="3200" b="1" cap="all" dirty="0">
                <a:solidFill>
                  <a:srgbClr val="002060"/>
                </a:solidFill>
                <a:effectLst>
                  <a:outerShdw blurRad="38100" dist="38100" dir="2700000" algn="tl">
                    <a:srgbClr val="000000">
                      <a:alpha val="43137"/>
                    </a:srgbClr>
                  </a:outerShdw>
                </a:effectLst>
              </a:rPr>
              <a:t>Pravni okviri poslovanja društev v Sloveniji</a:t>
            </a:r>
            <a:endParaRPr lang="sl-SI" sz="3200" b="1" dirty="0">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84521"/>
            <a:ext cx="10515600" cy="5092442"/>
          </a:xfrm>
        </p:spPr>
        <p:txBody>
          <a:bodyPr>
            <a:normAutofit fontScale="92500" lnSpcReduction="10000"/>
          </a:bodyPr>
          <a:lstStyle/>
          <a:p>
            <a:pPr marL="0" indent="0">
              <a:buNone/>
            </a:pPr>
            <a:r>
              <a:rPr lang="sl-SI" sz="2600" dirty="0">
                <a:effectLst>
                  <a:outerShdw blurRad="38100" dist="38100" dir="2700000" algn="tl">
                    <a:srgbClr val="000000">
                      <a:alpha val="43137"/>
                    </a:srgbClr>
                  </a:outerShdw>
                </a:effectLst>
              </a:rPr>
              <a:t>Izvajanje dejavnosti RD ureja</a:t>
            </a:r>
            <a:r>
              <a:rPr lang="sl-SI" sz="2600" b="1" i="1" dirty="0"/>
              <a:t> </a:t>
            </a:r>
            <a:r>
              <a:rPr lang="sl-SI" sz="2600" dirty="0">
                <a:solidFill>
                  <a:srgbClr val="FF0000"/>
                </a:solidFill>
                <a:effectLst>
                  <a:outerShdw blurRad="38100" dist="38100" dir="2700000" algn="tl">
                    <a:srgbClr val="000000">
                      <a:alpha val="43137"/>
                    </a:srgbClr>
                  </a:outerShdw>
                </a:effectLst>
              </a:rPr>
              <a:t>Zakon o sladkovodnem ribištvu </a:t>
            </a:r>
          </a:p>
          <a:p>
            <a:r>
              <a:rPr lang="sl-SI" sz="2600" dirty="0"/>
              <a:t>Predstavlja temeljni predpis za izvajanje dejavnosti v ribiških družinah. Zakon med drugim določa:</a:t>
            </a:r>
          </a:p>
          <a:p>
            <a:r>
              <a:rPr lang="sl-SI" sz="2600" dirty="0"/>
              <a:t> </a:t>
            </a:r>
            <a:r>
              <a:rPr lang="sl-SI" sz="2600" dirty="0">
                <a:ea typeface="Times New Roman" panose="02020603050405020304" pitchFamily="18" charset="0"/>
                <a:cs typeface="Times New Roman" panose="02020603050405020304" pitchFamily="18" charset="0"/>
              </a:rPr>
              <a:t>Ribolovne vire </a:t>
            </a:r>
          </a:p>
          <a:p>
            <a:r>
              <a:rPr lang="sl-SI" sz="2600" dirty="0">
                <a:ea typeface="Times New Roman" panose="02020603050405020304" pitchFamily="18" charset="0"/>
                <a:cs typeface="Times New Roman" panose="02020603050405020304" pitchFamily="18" charset="0"/>
              </a:rPr>
              <a:t>Upravljanje rib </a:t>
            </a:r>
          </a:p>
          <a:p>
            <a:r>
              <a:rPr lang="sl-SI" sz="2600" dirty="0"/>
              <a:t>Ribiško upravljanje </a:t>
            </a:r>
          </a:p>
          <a:p>
            <a:pPr algn="just"/>
            <a:r>
              <a:rPr lang="sl-SI" sz="2600" dirty="0" err="1"/>
              <a:t>Ribiškogojitveni</a:t>
            </a:r>
            <a:r>
              <a:rPr lang="sl-SI" sz="2600" dirty="0"/>
              <a:t> načrt</a:t>
            </a:r>
          </a:p>
          <a:p>
            <a:pPr algn="just"/>
            <a:r>
              <a:rPr lang="sl-SI" sz="2600" dirty="0"/>
              <a:t>Letni program izvajalca ribiškega upravljanja in poročanje</a:t>
            </a:r>
          </a:p>
          <a:p>
            <a:pPr algn="just"/>
            <a:r>
              <a:rPr lang="sl-SI" sz="2600" dirty="0">
                <a:effectLst>
                  <a:outerShdw blurRad="38100" dist="38100" dir="2700000" algn="tl">
                    <a:srgbClr val="000000">
                      <a:alpha val="43137"/>
                    </a:srgbClr>
                  </a:outerShdw>
                </a:effectLst>
              </a:rPr>
              <a:t>Ribiška tekmovanja </a:t>
            </a:r>
          </a:p>
          <a:p>
            <a:pPr algn="just"/>
            <a:r>
              <a:rPr lang="sl-SI" sz="2600" dirty="0">
                <a:solidFill>
                  <a:srgbClr val="FF0000"/>
                </a:solidFill>
                <a:effectLst>
                  <a:outerShdw blurRad="38100" dist="38100" dir="2700000" algn="tl">
                    <a:srgbClr val="000000">
                      <a:alpha val="43137"/>
                    </a:srgbClr>
                  </a:outerShdw>
                </a:effectLst>
              </a:rPr>
              <a:t>Ribiška zveza Slovenije </a:t>
            </a:r>
            <a:r>
              <a:rPr lang="sl-SI" sz="2600" dirty="0"/>
              <a:t>– je zveza vseh ribiških družin, ki opravlja tudi naloge, za katere jo pooblasti minister in po tem pooblastilu  izdaja tudi javne listine</a:t>
            </a:r>
          </a:p>
          <a:p>
            <a:pPr algn="just"/>
            <a:r>
              <a:rPr lang="sl-SI" sz="2600" dirty="0">
                <a:solidFill>
                  <a:srgbClr val="FF0000"/>
                </a:solidFill>
                <a:effectLst>
                  <a:outerShdw blurRad="38100" dist="38100" dir="2700000" algn="tl">
                    <a:srgbClr val="000000">
                      <a:alpha val="43137"/>
                    </a:srgbClr>
                  </a:outerShdw>
                </a:effectLst>
              </a:rPr>
              <a:t>Ribiška družina - </a:t>
            </a:r>
            <a:r>
              <a:rPr lang="sl-SI" sz="2600" dirty="0">
                <a:effectLst>
                  <a:outerShdw blurRad="38100" dist="38100" dir="2700000" algn="tl">
                    <a:srgbClr val="000000">
                      <a:alpha val="43137"/>
                    </a:srgbClr>
                  </a:outerShdw>
                </a:effectLst>
              </a:rPr>
              <a:t>je društvo, ki ima sklenjeno koncesijsko pogodbo za izvajanje ribiškega upravljanja v ribiškem okolišu in deluje v javnem interesu.</a:t>
            </a:r>
          </a:p>
          <a:p>
            <a:pPr algn="just"/>
            <a:endParaRPr lang="sl-SI" dirty="0">
              <a:solidFill>
                <a:srgbClr val="FF0000"/>
              </a:solidFill>
              <a:effectLst>
                <a:outerShdw blurRad="38100" dist="38100" dir="2700000" algn="tl">
                  <a:srgbClr val="000000">
                    <a:alpha val="43137"/>
                  </a:srgbClr>
                </a:outerShdw>
              </a:effectLst>
            </a:endParaRP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AE46C6A4-943D-45DF-8624-D69F056B8718}"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p:txBody>
          <a:bodyPr/>
          <a:lstStyle/>
          <a:p>
            <a:fld id="{FEF7FA99-28DE-4177-97A7-6A8D4DB3E3D5}" type="slidenum">
              <a:rPr lang="sl-SI" smtClean="0"/>
              <a:t>7</a:t>
            </a:fld>
            <a:endParaRPr lang="sl-SI"/>
          </a:p>
        </p:txBody>
      </p:sp>
    </p:spTree>
    <p:extLst>
      <p:ext uri="{BB962C8B-B14F-4D97-AF65-F5344CB8AC3E}">
        <p14:creationId xmlns:p14="http://schemas.microsoft.com/office/powerpoint/2010/main" val="3031097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28010"/>
          </a:xfrm>
        </p:spPr>
        <p:txBody>
          <a:bodyPr>
            <a:noAutofit/>
          </a:bodyPr>
          <a:lstStyle/>
          <a:p>
            <a:pPr algn="ctr"/>
            <a:r>
              <a:rPr lang="sl-SI" sz="3200" b="1" dirty="0">
                <a:solidFill>
                  <a:srgbClr val="002060"/>
                </a:solidFill>
                <a:effectLst>
                  <a:outerShdw blurRad="38100" dist="38100" dir="2700000" algn="tl">
                    <a:srgbClr val="000000">
                      <a:alpha val="43137"/>
                    </a:srgbClr>
                  </a:outerShdw>
                </a:effectLst>
              </a:rPr>
              <a:t>2. </a:t>
            </a:r>
            <a:r>
              <a:rPr lang="sl-SI" sz="3200" b="1" cap="all" dirty="0">
                <a:solidFill>
                  <a:srgbClr val="002060"/>
                </a:solidFill>
                <a:effectLst>
                  <a:outerShdw blurRad="38100" dist="38100" dir="2700000" algn="tl">
                    <a:srgbClr val="000000">
                      <a:alpha val="43137"/>
                    </a:srgbClr>
                  </a:outerShdw>
                </a:effectLst>
              </a:rPr>
              <a:t>Pravni okviri poslovanja društev v Sloveniji</a:t>
            </a:r>
            <a:endParaRPr lang="sl-SI" sz="3200" b="1" dirty="0">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84521"/>
            <a:ext cx="10515600" cy="5092442"/>
          </a:xfrm>
        </p:spPr>
        <p:txBody>
          <a:bodyPr>
            <a:normAutofit lnSpcReduction="10000"/>
          </a:bodyPr>
          <a:lstStyle/>
          <a:p>
            <a:pPr algn="just"/>
            <a:r>
              <a:rPr lang="sl-SI" sz="2400" dirty="0">
                <a:effectLst>
                  <a:outerShdw blurRad="38100" dist="38100" dir="2700000" algn="tl">
                    <a:srgbClr val="000000">
                      <a:alpha val="43137"/>
                    </a:srgbClr>
                  </a:outerShdw>
                </a:effectLst>
              </a:rPr>
              <a:t>Predpisi, ki urejajo vodenje finančno materialnega poslovanja:</a:t>
            </a:r>
          </a:p>
          <a:p>
            <a:pPr marL="0" indent="0" algn="just">
              <a:buNone/>
            </a:pPr>
            <a:r>
              <a:rPr lang="sl-SI" sz="2400" b="1" dirty="0">
                <a:solidFill>
                  <a:srgbClr val="FF0000"/>
                </a:solidFill>
                <a:effectLst>
                  <a:outerShdw blurRad="38100" dist="38100" dir="2700000" algn="tl">
                    <a:srgbClr val="000000">
                      <a:alpha val="43137"/>
                    </a:srgbClr>
                  </a:outerShdw>
                </a:effectLst>
              </a:rPr>
              <a:t>1. Zakon o društvih </a:t>
            </a:r>
            <a:r>
              <a:rPr lang="sl-SI" sz="2400" dirty="0"/>
              <a:t>– ureja:</a:t>
            </a:r>
          </a:p>
          <a:p>
            <a:pPr algn="just"/>
            <a:r>
              <a:rPr lang="sl-SI" sz="2400" dirty="0">
                <a:solidFill>
                  <a:srgbClr val="FF0000"/>
                </a:solidFill>
              </a:rPr>
              <a:t>Premoženje društva </a:t>
            </a:r>
            <a:r>
              <a:rPr lang="sl-SI" sz="2400" dirty="0"/>
              <a:t>– kaj ga sestavlja, prepoved delitve med člane in način porabe presežka prihodkov nad odhodki</a:t>
            </a:r>
          </a:p>
          <a:p>
            <a:pPr algn="just"/>
            <a:r>
              <a:rPr lang="sl-SI" sz="2400" dirty="0">
                <a:solidFill>
                  <a:srgbClr val="FF0000"/>
                </a:solidFill>
              </a:rPr>
              <a:t>Pridobitno dejavnost </a:t>
            </a:r>
            <a:r>
              <a:rPr lang="sl-SI" sz="2400" dirty="0"/>
              <a:t>– pogoje za opravljanje pridobitne dejavnosti, kdaj se šteje, da je povezana z namenom in cilji društva in podlago, da lahko društvo za opravljanje pridobitne dejavnosti ustanovi družbo</a:t>
            </a:r>
          </a:p>
          <a:p>
            <a:pPr algn="just"/>
            <a:r>
              <a:rPr lang="sl-SI" sz="2400" dirty="0">
                <a:solidFill>
                  <a:srgbClr val="FF0000"/>
                </a:solidFill>
              </a:rPr>
              <a:t>Računovodstvo</a:t>
            </a:r>
            <a:r>
              <a:rPr lang="sl-SI" sz="2400" dirty="0"/>
              <a:t> – način vodenja računovodstva, obveznost izdelave letnega poročila in način sprejemanja letnega poročila </a:t>
            </a:r>
          </a:p>
          <a:p>
            <a:pPr algn="just"/>
            <a:r>
              <a:rPr lang="sl-SI" sz="2400" dirty="0">
                <a:solidFill>
                  <a:srgbClr val="FF0000"/>
                </a:solidFill>
              </a:rPr>
              <a:t>Revidiranje izkazov </a:t>
            </a:r>
            <a:r>
              <a:rPr lang="sl-SI" sz="2400" dirty="0"/>
              <a:t>– kdaj je potrebno revidirati računovodske izkaze, kaj mora vsebovati revizorjevo poročilo in rok za izvedbo revizije </a:t>
            </a:r>
            <a:r>
              <a:rPr lang="sl-SI" sz="2400" dirty="0">
                <a:solidFill>
                  <a:schemeClr val="accent1">
                    <a:lumMod val="75000"/>
                  </a:schemeClr>
                </a:solidFill>
              </a:rPr>
              <a:t>(prihodki 1 milijon EUR)</a:t>
            </a:r>
          </a:p>
          <a:p>
            <a:pPr algn="just"/>
            <a:r>
              <a:rPr lang="sl-SI" sz="2400" dirty="0">
                <a:solidFill>
                  <a:srgbClr val="FF0000"/>
                </a:solidFill>
              </a:rPr>
              <a:t>Računovodski standard za društva </a:t>
            </a:r>
            <a:r>
              <a:rPr lang="sl-SI" sz="2400" dirty="0"/>
              <a:t>– podlaga za njegov sprejem in način sprejema</a:t>
            </a:r>
          </a:p>
          <a:p>
            <a:pPr algn="just"/>
            <a:r>
              <a:rPr lang="sl-SI" sz="2400" dirty="0"/>
              <a:t> </a:t>
            </a:r>
            <a:r>
              <a:rPr lang="sl-SI" sz="2400" dirty="0">
                <a:solidFill>
                  <a:srgbClr val="FF0000"/>
                </a:solidFill>
              </a:rPr>
              <a:t>Predložitev letnega poročila </a:t>
            </a:r>
            <a:r>
              <a:rPr lang="sl-SI" sz="2400" dirty="0"/>
              <a:t>– določa rok za predložitev in komu se predloži</a:t>
            </a:r>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849E8FA1-CDEB-4EEC-923E-6C170254AAE7}"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a:xfrm>
            <a:off x="8610600" y="6368349"/>
            <a:ext cx="2743200" cy="365125"/>
          </a:xfrm>
        </p:spPr>
        <p:txBody>
          <a:bodyPr/>
          <a:lstStyle/>
          <a:p>
            <a:fld id="{FEF7FA99-28DE-4177-97A7-6A8D4DB3E3D5}" type="slidenum">
              <a:rPr lang="sl-SI" smtClean="0"/>
              <a:t>8</a:t>
            </a:fld>
            <a:endParaRPr lang="sl-SI"/>
          </a:p>
        </p:txBody>
      </p:sp>
    </p:spTree>
    <p:extLst>
      <p:ext uri="{BB962C8B-B14F-4D97-AF65-F5344CB8AC3E}">
        <p14:creationId xmlns:p14="http://schemas.microsoft.com/office/powerpoint/2010/main" val="3504351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F37943-AE5D-4371-B09E-8B6FA51FE425}"/>
              </a:ext>
            </a:extLst>
          </p:cNvPr>
          <p:cNvSpPr>
            <a:spLocks noGrp="1"/>
          </p:cNvSpPr>
          <p:nvPr>
            <p:ph type="title"/>
          </p:nvPr>
        </p:nvSpPr>
        <p:spPr>
          <a:xfrm>
            <a:off x="838200" y="365125"/>
            <a:ext cx="10515600" cy="528010"/>
          </a:xfrm>
        </p:spPr>
        <p:txBody>
          <a:bodyPr>
            <a:noAutofit/>
          </a:bodyPr>
          <a:lstStyle/>
          <a:p>
            <a:pPr algn="ctr"/>
            <a:r>
              <a:rPr lang="sl-SI" sz="3200" b="1" dirty="0">
                <a:solidFill>
                  <a:srgbClr val="002060"/>
                </a:solidFill>
                <a:effectLst>
                  <a:outerShdw blurRad="38100" dist="38100" dir="2700000" algn="tl">
                    <a:srgbClr val="000000">
                      <a:alpha val="43137"/>
                    </a:srgbClr>
                  </a:outerShdw>
                </a:effectLst>
              </a:rPr>
              <a:t>2. </a:t>
            </a:r>
            <a:r>
              <a:rPr lang="sl-SI" sz="3200" b="1" cap="all" dirty="0">
                <a:solidFill>
                  <a:srgbClr val="002060"/>
                </a:solidFill>
                <a:effectLst>
                  <a:outerShdw blurRad="38100" dist="38100" dir="2700000" algn="tl">
                    <a:srgbClr val="000000">
                      <a:alpha val="43137"/>
                    </a:srgbClr>
                  </a:outerShdw>
                </a:effectLst>
              </a:rPr>
              <a:t>Pravni okviri poslovanja društev v Sloveniji</a:t>
            </a:r>
            <a:endParaRPr lang="sl-SI" sz="3200" b="1" dirty="0">
              <a:effectLst>
                <a:outerShdw blurRad="38100" dist="38100" dir="2700000" algn="tl">
                  <a:srgbClr val="000000">
                    <a:alpha val="43137"/>
                  </a:srgbClr>
                </a:outerShdw>
              </a:effectLst>
            </a:endParaRPr>
          </a:p>
        </p:txBody>
      </p:sp>
      <p:sp>
        <p:nvSpPr>
          <p:cNvPr id="3" name="Označba mesta vsebine 2">
            <a:extLst>
              <a:ext uri="{FF2B5EF4-FFF2-40B4-BE49-F238E27FC236}">
                <a16:creationId xmlns:a16="http://schemas.microsoft.com/office/drawing/2014/main" id="{5275439B-1893-4136-8BF4-E9091E90B5D2}"/>
              </a:ext>
            </a:extLst>
          </p:cNvPr>
          <p:cNvSpPr>
            <a:spLocks noGrp="1"/>
          </p:cNvSpPr>
          <p:nvPr>
            <p:ph idx="1"/>
          </p:nvPr>
        </p:nvSpPr>
        <p:spPr>
          <a:xfrm>
            <a:off x="838200" y="1084521"/>
            <a:ext cx="10515600" cy="5092442"/>
          </a:xfrm>
        </p:spPr>
        <p:txBody>
          <a:bodyPr>
            <a:normAutofit/>
          </a:bodyPr>
          <a:lstStyle/>
          <a:p>
            <a:pPr marL="0" indent="0" algn="just">
              <a:buNone/>
            </a:pPr>
            <a:r>
              <a:rPr lang="sl-SI" sz="2400" b="1" dirty="0">
                <a:solidFill>
                  <a:srgbClr val="FF0000"/>
                </a:solidFill>
                <a:effectLst>
                  <a:outerShdw blurRad="38100" dist="38100" dir="2700000" algn="tl">
                    <a:srgbClr val="000000">
                      <a:alpha val="43137"/>
                    </a:srgbClr>
                  </a:outerShdw>
                </a:effectLst>
              </a:rPr>
              <a:t>2. Slovenski računovodski standard 33 (2016)</a:t>
            </a:r>
          </a:p>
          <a:p>
            <a:pPr algn="just"/>
            <a:r>
              <a:rPr lang="sl-SI" sz="2400" dirty="0"/>
              <a:t>Ta standard je povezan z Uvodom v Slovenske računovodske standarde in Okvirom SRS ter s Slovenskimi računovodskimi standardi (SRS) od 1 do 17 ter 20 do 23. </a:t>
            </a:r>
          </a:p>
          <a:p>
            <a:pPr algn="just"/>
            <a:r>
              <a:rPr lang="sl-SI" sz="2400" dirty="0"/>
              <a:t>Društva navedene standarde uporabljajo neposredno pri </a:t>
            </a:r>
            <a:r>
              <a:rPr lang="sl-SI" sz="2400" dirty="0" err="1"/>
              <a:t>pripoznavanju</a:t>
            </a:r>
            <a:r>
              <a:rPr lang="sl-SI" sz="2400" dirty="0"/>
              <a:t>, odpravi pripoznanja, merjenju in vrednotenju sredstev in obveznosti do njihovih virov ter merjenju in izkazovanju prihodkov, odhodkov, poslovnega izida, denarnih tokov ter gibanja kapitala. </a:t>
            </a:r>
          </a:p>
          <a:p>
            <a:pPr algn="just"/>
            <a:r>
              <a:rPr lang="sl-SI" sz="2400" dirty="0"/>
              <a:t>Poleg določb navedenih standardov pa </a:t>
            </a:r>
            <a:r>
              <a:rPr lang="sl-SI" sz="2400" dirty="0">
                <a:solidFill>
                  <a:srgbClr val="FF0000"/>
                </a:solidFill>
              </a:rPr>
              <a:t>društva </a:t>
            </a:r>
            <a:r>
              <a:rPr lang="sl-SI" sz="2400" dirty="0"/>
              <a:t>in invalidske organizacije </a:t>
            </a:r>
            <a:r>
              <a:rPr lang="sl-SI" sz="2400" dirty="0">
                <a:solidFill>
                  <a:srgbClr val="FF0000"/>
                </a:solidFill>
              </a:rPr>
              <a:t>dodatno upoštevajo še določila tega standarda.</a:t>
            </a:r>
          </a:p>
          <a:p>
            <a:pPr algn="just"/>
            <a:r>
              <a:rPr lang="sl-SI" sz="2400" dirty="0"/>
              <a:t>Z </a:t>
            </a:r>
            <a:r>
              <a:rPr lang="sl-SI" sz="2400" dirty="0">
                <a:solidFill>
                  <a:srgbClr val="FF0000"/>
                </a:solidFill>
              </a:rPr>
              <a:t>društvom</a:t>
            </a:r>
            <a:r>
              <a:rPr lang="sl-SI" sz="2400" dirty="0"/>
              <a:t> je v tem standardu mišljena </a:t>
            </a:r>
            <a:r>
              <a:rPr lang="sl-SI" sz="2400" dirty="0">
                <a:solidFill>
                  <a:srgbClr val="FF0000"/>
                </a:solidFill>
                <a:effectLst>
                  <a:outerShdw blurRad="38100" dist="38100" dir="2700000" algn="tl">
                    <a:srgbClr val="000000">
                      <a:alpha val="43137"/>
                    </a:srgbClr>
                  </a:outerShdw>
                </a:effectLst>
              </a:rPr>
              <a:t>organizacija, ustanovljena v skladu z Zakonom o društvih.</a:t>
            </a:r>
          </a:p>
          <a:p>
            <a:pPr algn="just"/>
            <a:endParaRPr lang="sl-SI" sz="2400" dirty="0"/>
          </a:p>
        </p:txBody>
      </p:sp>
      <p:sp>
        <p:nvSpPr>
          <p:cNvPr id="4" name="Označba mesta datuma 3">
            <a:extLst>
              <a:ext uri="{FF2B5EF4-FFF2-40B4-BE49-F238E27FC236}">
                <a16:creationId xmlns:a16="http://schemas.microsoft.com/office/drawing/2014/main" id="{CFAFD70F-46C0-4A33-99A4-320CF4EFDF3C}"/>
              </a:ext>
            </a:extLst>
          </p:cNvPr>
          <p:cNvSpPr>
            <a:spLocks noGrp="1"/>
          </p:cNvSpPr>
          <p:nvPr>
            <p:ph type="dt" sz="half" idx="10"/>
          </p:nvPr>
        </p:nvSpPr>
        <p:spPr/>
        <p:txBody>
          <a:bodyPr/>
          <a:lstStyle/>
          <a:p>
            <a:fld id="{A7E060D2-3DEF-490D-9401-E819007746C3}" type="datetime1">
              <a:rPr lang="sl-SI" smtClean="0"/>
              <a:t>27.2.2018</a:t>
            </a:fld>
            <a:endParaRPr lang="sl-SI"/>
          </a:p>
        </p:txBody>
      </p:sp>
      <p:sp>
        <p:nvSpPr>
          <p:cNvPr id="5" name="Označba mesta noge 4">
            <a:extLst>
              <a:ext uri="{FF2B5EF4-FFF2-40B4-BE49-F238E27FC236}">
                <a16:creationId xmlns:a16="http://schemas.microsoft.com/office/drawing/2014/main" id="{87979212-A6E2-43A3-B48D-8B256751E014}"/>
              </a:ext>
            </a:extLst>
          </p:cNvPr>
          <p:cNvSpPr>
            <a:spLocks noGrp="1"/>
          </p:cNvSpPr>
          <p:nvPr>
            <p:ph type="ftr" sz="quarter" idx="11"/>
          </p:nvPr>
        </p:nvSpPr>
        <p:spPr/>
        <p:txBody>
          <a:bodyPr/>
          <a:lstStyle/>
          <a:p>
            <a:r>
              <a:rPr lang="sl-SI" dirty="0"/>
              <a:t>Franc Polič - vsebina nadzora poslovanja RD</a:t>
            </a:r>
          </a:p>
        </p:txBody>
      </p:sp>
      <p:sp>
        <p:nvSpPr>
          <p:cNvPr id="6" name="Označba mesta številke diapozitiva 5">
            <a:extLst>
              <a:ext uri="{FF2B5EF4-FFF2-40B4-BE49-F238E27FC236}">
                <a16:creationId xmlns:a16="http://schemas.microsoft.com/office/drawing/2014/main" id="{FD886544-4DB3-431C-81F9-20FCF6BEB27A}"/>
              </a:ext>
            </a:extLst>
          </p:cNvPr>
          <p:cNvSpPr>
            <a:spLocks noGrp="1"/>
          </p:cNvSpPr>
          <p:nvPr>
            <p:ph type="sldNum" sz="quarter" idx="12"/>
          </p:nvPr>
        </p:nvSpPr>
        <p:spPr>
          <a:xfrm>
            <a:off x="8610600" y="6368349"/>
            <a:ext cx="2743200" cy="365125"/>
          </a:xfrm>
        </p:spPr>
        <p:txBody>
          <a:bodyPr/>
          <a:lstStyle/>
          <a:p>
            <a:fld id="{FEF7FA99-28DE-4177-97A7-6A8D4DB3E3D5}" type="slidenum">
              <a:rPr lang="sl-SI" smtClean="0"/>
              <a:t>9</a:t>
            </a:fld>
            <a:endParaRPr lang="sl-SI"/>
          </a:p>
        </p:txBody>
      </p:sp>
    </p:spTree>
    <p:extLst>
      <p:ext uri="{BB962C8B-B14F-4D97-AF65-F5344CB8AC3E}">
        <p14:creationId xmlns:p14="http://schemas.microsoft.com/office/powerpoint/2010/main" val="745758045"/>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TotalTime>
  <Words>3547</Words>
  <Application>Microsoft Office PowerPoint</Application>
  <PresentationFormat>Širokozaslonsko</PresentationFormat>
  <Paragraphs>320</Paragraphs>
  <Slides>29</Slides>
  <Notes>0</Notes>
  <HiddenSlides>0</HiddenSlides>
  <MMClips>0</MMClips>
  <ScaleCrop>false</ScaleCrop>
  <HeadingPairs>
    <vt:vector size="6" baseType="variant">
      <vt:variant>
        <vt:lpstr>Uporabljene pisave</vt:lpstr>
      </vt:variant>
      <vt:variant>
        <vt:i4>6</vt:i4>
      </vt:variant>
      <vt:variant>
        <vt:lpstr>Tema</vt:lpstr>
      </vt:variant>
      <vt:variant>
        <vt:i4>1</vt:i4>
      </vt:variant>
      <vt:variant>
        <vt:lpstr>Naslovi diapozitivov</vt:lpstr>
      </vt:variant>
      <vt:variant>
        <vt:i4>29</vt:i4>
      </vt:variant>
    </vt:vector>
  </HeadingPairs>
  <TitlesOfParts>
    <vt:vector size="36" baseType="lpstr">
      <vt:lpstr>Arial</vt:lpstr>
      <vt:lpstr>Calibri</vt:lpstr>
      <vt:lpstr>Calibri Light</vt:lpstr>
      <vt:lpstr>Times New Roman</vt:lpstr>
      <vt:lpstr>Verdana</vt:lpstr>
      <vt:lpstr>Wingdings</vt:lpstr>
      <vt:lpstr>Officeova tema</vt:lpstr>
      <vt:lpstr>  Naloge nadzornega odbora In vsebina nadzora Nad poslovanjem ribiške družine</vt:lpstr>
      <vt:lpstr>VSEBINA</vt:lpstr>
      <vt:lpstr>1. UVOD</vt:lpstr>
      <vt:lpstr>1. UVOD</vt:lpstr>
      <vt:lpstr>2. Pravni okviri poslovanja društev v Sloveniji</vt:lpstr>
      <vt:lpstr>2. Pravni okviri poslovanja društev v R. Sloveniji</vt:lpstr>
      <vt:lpstr>2. Pravni okviri poslovanja društev v Sloveniji</vt:lpstr>
      <vt:lpstr>2. Pravni okviri poslovanja društev v Sloveniji</vt:lpstr>
      <vt:lpstr>2. Pravni okviri poslovanja društev v Sloveniji</vt:lpstr>
      <vt:lpstr>2. Pravni okviri poslovanja društev v Sloveniji</vt:lpstr>
      <vt:lpstr>2. Pravni okviri poslovanja društev v Sloveniji</vt:lpstr>
      <vt:lpstr>2. Pravni okviri poslovanja društev v Sloveniji</vt:lpstr>
      <vt:lpstr>3. Vrste in vsebina nadzora nad poslovanjem društva</vt:lpstr>
      <vt:lpstr>3. Vrste in vsebina nadzora nad poslovanjem društva</vt:lpstr>
      <vt:lpstr>3. Vrste in vsebina nadzora nad poslovanjem društva</vt:lpstr>
      <vt:lpstr>4. Nadzor s strani nadzornega odbora RD</vt:lpstr>
      <vt:lpstr>4. Nadzor s strani nadzornega odbora RD</vt:lpstr>
      <vt:lpstr>4. Nadzor s strani nadzornega odbora RD</vt:lpstr>
      <vt:lpstr>4. Nadzor s strani nadzornega odbora RD</vt:lpstr>
      <vt:lpstr>4. Nadzor s strani nadzornega odbora RD</vt:lpstr>
      <vt:lpstr>4. Nadzor s strani nadzornega odbora RD</vt:lpstr>
      <vt:lpstr>4. Nadzor s strani nadzornega odbora RD</vt:lpstr>
      <vt:lpstr>4. Nadzor s strani nadzornega odbora RD</vt:lpstr>
      <vt:lpstr>4. Nadzor s strani nadzornega odbora RD</vt:lpstr>
      <vt:lpstr>4. Nadzor s strani nadzornega odbora RD</vt:lpstr>
      <vt:lpstr>4. Nadzor s strani nadzornega odbora RD</vt:lpstr>
      <vt:lpstr>4. Nadzor s strani nadzornega odbora RD</vt:lpstr>
      <vt:lpstr>5. Zaključek</vt:lpstr>
      <vt:lpstr>  HVALA  ZA VAŠO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Naloge nadzornega odbora In vsebina nadzora Nad poslovanjem  ribiške družine</dc:title>
  <dc:creator>Polič</dc:creator>
  <cp:lastModifiedBy>Polič</cp:lastModifiedBy>
  <cp:revision>49</cp:revision>
  <dcterms:created xsi:type="dcterms:W3CDTF">2018-02-02T12:21:38Z</dcterms:created>
  <dcterms:modified xsi:type="dcterms:W3CDTF">2018-02-27T10:00:14Z</dcterms:modified>
</cp:coreProperties>
</file>