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Default Extension="png" ContentType="image/png"/>
  <Override PartName="/ppt/notesSlides/notesSlide1.xml" ContentType="application/vnd.openxmlformats-officedocument.presentationml.notesSlide+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9" r:id="rId1"/>
  </p:sldMasterIdLst>
  <p:notesMasterIdLst>
    <p:notesMasterId r:id="rId10"/>
  </p:notesMasterIdLst>
  <p:handoutMasterIdLst>
    <p:handoutMasterId r:id="rId11"/>
  </p:handoutMasterIdLst>
  <p:sldIdLst>
    <p:sldId id="313" r:id="rId2"/>
    <p:sldId id="310" r:id="rId3"/>
    <p:sldId id="301" r:id="rId4"/>
    <p:sldId id="303" r:id="rId5"/>
    <p:sldId id="305" r:id="rId6"/>
    <p:sldId id="308" r:id="rId7"/>
    <p:sldId id="312" r:id="rId8"/>
    <p:sldId id="311" r:id="rId9"/>
  </p:sldIdLst>
  <p:sldSz cx="9144000" cy="6858000" type="screen4x3"/>
  <p:notesSz cx="6794500" cy="9921875"/>
  <p:defaultTextStyle>
    <a:defPPr>
      <a:defRPr lang="sl-SI"/>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showPr>
  <p:clrMru>
    <a:srgbClr val="FF0000"/>
    <a:srgbClr val="0033CC"/>
  </p:clrMru>
</p:presentationPr>
</file>

<file path=ppt/tableStyles.xml><?xml version="1.0" encoding="utf-8"?>
<a:tblStyleLst xmlns:a="http://schemas.openxmlformats.org/drawingml/2006/main" def="{5C22544A-7EE6-4342-B048-85BDC9FD1C3A}">
  <a:tblStyle styleId="{5C22544A-7EE6-4342-B048-85BDC9FD1C3A}" styleName="Srednji slog 2 – poudarek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Srednji slog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Srednji slog 2 – poudarek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Srednji slog 2 – poudarek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Srednji slog 2 – poudarek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Srednji slog 2 – poudarek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Srednji slog 2 – poudarek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D5ABB26-0587-4C30-8999-92F81FD0307C}" styleName="Brez sloga, brez mreže">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22838BEF-8BB2-4498-84A7-C5851F593DF1}" styleName="Srednji slog 4 – poudarek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0505E3EF-67EA-436B-97B2-0124C06EBD24}" styleName="Srednji slog 4 – poudarek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15620"/>
    <p:restoredTop sz="94660"/>
  </p:normalViewPr>
  <p:slideViewPr>
    <p:cSldViewPr>
      <p:cViewPr>
        <p:scale>
          <a:sx n="100" d="100"/>
          <a:sy n="100" d="100"/>
        </p:scale>
        <p:origin x="-1296" y="-36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0114" name="Rectangle 2"/>
          <p:cNvSpPr>
            <a:spLocks noGrp="1" noChangeArrowheads="1"/>
          </p:cNvSpPr>
          <p:nvPr>
            <p:ph type="hdr" sz="quarter"/>
          </p:nvPr>
        </p:nvSpPr>
        <p:spPr bwMode="auto">
          <a:xfrm>
            <a:off x="0" y="0"/>
            <a:ext cx="2944813" cy="4968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200" smtClean="0"/>
            </a:lvl1pPr>
          </a:lstStyle>
          <a:p>
            <a:pPr>
              <a:defRPr/>
            </a:pPr>
            <a:endParaRPr lang="sl-SI" dirty="0"/>
          </a:p>
        </p:txBody>
      </p:sp>
      <p:sp>
        <p:nvSpPr>
          <p:cNvPr id="90115" name="Rectangle 3"/>
          <p:cNvSpPr>
            <a:spLocks noGrp="1" noChangeArrowheads="1"/>
          </p:cNvSpPr>
          <p:nvPr>
            <p:ph type="dt" sz="quarter" idx="1"/>
          </p:nvPr>
        </p:nvSpPr>
        <p:spPr bwMode="auto">
          <a:xfrm>
            <a:off x="3848100" y="0"/>
            <a:ext cx="2944813" cy="4968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200" smtClean="0"/>
            </a:lvl1pPr>
          </a:lstStyle>
          <a:p>
            <a:pPr>
              <a:defRPr/>
            </a:pPr>
            <a:fld id="{9768010D-774D-418E-A0CE-80D15AEEE956}" type="datetimeFigureOut">
              <a:rPr lang="sl-SI"/>
              <a:pPr>
                <a:defRPr/>
              </a:pPr>
              <a:t>26.11.2019</a:t>
            </a:fld>
            <a:endParaRPr lang="sl-SI" dirty="0"/>
          </a:p>
        </p:txBody>
      </p:sp>
      <p:sp>
        <p:nvSpPr>
          <p:cNvPr id="90116" name="Rectangle 4"/>
          <p:cNvSpPr>
            <a:spLocks noGrp="1" noChangeArrowheads="1"/>
          </p:cNvSpPr>
          <p:nvPr>
            <p:ph type="ftr" sz="quarter" idx="2"/>
          </p:nvPr>
        </p:nvSpPr>
        <p:spPr bwMode="auto">
          <a:xfrm>
            <a:off x="0" y="9423400"/>
            <a:ext cx="2944813" cy="49688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0" hangingPunct="0">
              <a:defRPr sz="1200" smtClean="0"/>
            </a:lvl1pPr>
          </a:lstStyle>
          <a:p>
            <a:pPr>
              <a:defRPr/>
            </a:pPr>
            <a:endParaRPr lang="sl-SI" dirty="0"/>
          </a:p>
        </p:txBody>
      </p:sp>
      <p:sp>
        <p:nvSpPr>
          <p:cNvPr id="90117" name="Rectangle 5"/>
          <p:cNvSpPr>
            <a:spLocks noGrp="1" noChangeArrowheads="1"/>
          </p:cNvSpPr>
          <p:nvPr>
            <p:ph type="sldNum" sz="quarter" idx="3"/>
          </p:nvPr>
        </p:nvSpPr>
        <p:spPr bwMode="auto">
          <a:xfrm>
            <a:off x="3848100" y="9423400"/>
            <a:ext cx="2944813" cy="49688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defRPr sz="1200" smtClean="0"/>
            </a:lvl1pPr>
          </a:lstStyle>
          <a:p>
            <a:pPr>
              <a:defRPr/>
            </a:pPr>
            <a:fld id="{9E6DC039-D0C0-481E-9889-B15B35145344}" type="slidenum">
              <a:rPr lang="sl-SI"/>
              <a:pPr>
                <a:defRPr/>
              </a:pPr>
              <a:t>‹#›</a:t>
            </a:fld>
            <a:endParaRPr lang="sl-SI" dirty="0"/>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410" name="Rectangle 2"/>
          <p:cNvSpPr>
            <a:spLocks noGrp="1" noChangeArrowheads="1"/>
          </p:cNvSpPr>
          <p:nvPr>
            <p:ph type="hdr" sz="quarter"/>
          </p:nvPr>
        </p:nvSpPr>
        <p:spPr bwMode="auto">
          <a:xfrm>
            <a:off x="0" y="0"/>
            <a:ext cx="2944813" cy="4968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pPr>
              <a:defRPr/>
            </a:pPr>
            <a:endParaRPr lang="sl-SI" dirty="0"/>
          </a:p>
        </p:txBody>
      </p:sp>
      <p:sp>
        <p:nvSpPr>
          <p:cNvPr id="17411" name="Rectangle 3"/>
          <p:cNvSpPr>
            <a:spLocks noGrp="1" noChangeArrowheads="1"/>
          </p:cNvSpPr>
          <p:nvPr>
            <p:ph type="dt" idx="1"/>
          </p:nvPr>
        </p:nvSpPr>
        <p:spPr bwMode="auto">
          <a:xfrm>
            <a:off x="3848100" y="0"/>
            <a:ext cx="2944813" cy="4968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pPr>
              <a:defRPr/>
            </a:pPr>
            <a:endParaRPr lang="sl-SI" dirty="0"/>
          </a:p>
        </p:txBody>
      </p:sp>
      <p:sp>
        <p:nvSpPr>
          <p:cNvPr id="62468" name="Rectangle 4"/>
          <p:cNvSpPr>
            <a:spLocks noGrp="1" noRot="1" noChangeAspect="1" noChangeArrowheads="1" noTextEdit="1"/>
          </p:cNvSpPr>
          <p:nvPr>
            <p:ph type="sldImg" idx="2"/>
          </p:nvPr>
        </p:nvSpPr>
        <p:spPr bwMode="auto">
          <a:xfrm>
            <a:off x="915988" y="744538"/>
            <a:ext cx="4962525" cy="3721100"/>
          </a:xfrm>
          <a:prstGeom prst="rect">
            <a:avLst/>
          </a:prstGeom>
          <a:noFill/>
          <a:ln w="9525">
            <a:solidFill>
              <a:srgbClr val="000000"/>
            </a:solidFill>
            <a:miter lim="800000"/>
            <a:headEnd/>
            <a:tailEnd/>
          </a:ln>
        </p:spPr>
      </p:sp>
      <p:sp>
        <p:nvSpPr>
          <p:cNvPr id="17413" name="Rectangle 5"/>
          <p:cNvSpPr>
            <a:spLocks noGrp="1" noChangeArrowheads="1"/>
          </p:cNvSpPr>
          <p:nvPr>
            <p:ph type="body" sz="quarter" idx="3"/>
          </p:nvPr>
        </p:nvSpPr>
        <p:spPr bwMode="auto">
          <a:xfrm>
            <a:off x="679450" y="4713288"/>
            <a:ext cx="5435600" cy="44640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sl-SI" noProof="0" smtClean="0"/>
              <a:t>Kliknite, če želite urediti sloge besedila matrice</a:t>
            </a:r>
          </a:p>
          <a:p>
            <a:pPr lvl="1"/>
            <a:r>
              <a:rPr lang="sl-SI" noProof="0" smtClean="0"/>
              <a:t>Druga raven</a:t>
            </a:r>
          </a:p>
          <a:p>
            <a:pPr lvl="2"/>
            <a:r>
              <a:rPr lang="sl-SI" noProof="0" smtClean="0"/>
              <a:t>Tretja raven</a:t>
            </a:r>
          </a:p>
          <a:p>
            <a:pPr lvl="3"/>
            <a:r>
              <a:rPr lang="sl-SI" noProof="0" smtClean="0"/>
              <a:t>Četrta raven</a:t>
            </a:r>
          </a:p>
          <a:p>
            <a:pPr lvl="4"/>
            <a:r>
              <a:rPr lang="sl-SI" noProof="0" smtClean="0"/>
              <a:t>Peta raven</a:t>
            </a:r>
          </a:p>
        </p:txBody>
      </p:sp>
      <p:sp>
        <p:nvSpPr>
          <p:cNvPr id="17414" name="Rectangle 6"/>
          <p:cNvSpPr>
            <a:spLocks noGrp="1" noChangeArrowheads="1"/>
          </p:cNvSpPr>
          <p:nvPr>
            <p:ph type="ftr" sz="quarter" idx="4"/>
          </p:nvPr>
        </p:nvSpPr>
        <p:spPr bwMode="auto">
          <a:xfrm>
            <a:off x="0" y="9423400"/>
            <a:ext cx="2944813" cy="49688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pPr>
              <a:defRPr/>
            </a:pPr>
            <a:endParaRPr lang="sl-SI" dirty="0"/>
          </a:p>
        </p:txBody>
      </p:sp>
      <p:sp>
        <p:nvSpPr>
          <p:cNvPr id="17415" name="Rectangle 7"/>
          <p:cNvSpPr>
            <a:spLocks noGrp="1" noChangeArrowheads="1"/>
          </p:cNvSpPr>
          <p:nvPr>
            <p:ph type="sldNum" sz="quarter" idx="5"/>
          </p:nvPr>
        </p:nvSpPr>
        <p:spPr bwMode="auto">
          <a:xfrm>
            <a:off x="3848100" y="9423400"/>
            <a:ext cx="2944813" cy="49688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FF2853DE-9A34-4193-A96D-C95D9D15EA86}" type="slidenum">
              <a:rPr lang="sl-SI"/>
              <a:pPr>
                <a:defRPr/>
              </a:pPr>
              <a:t>‹#›</a:t>
            </a:fld>
            <a:endParaRPr lang="sl-SI"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grada stranske slike 1"/>
          <p:cNvSpPr>
            <a:spLocks noGrp="1" noRot="1" noChangeAspect="1"/>
          </p:cNvSpPr>
          <p:nvPr>
            <p:ph type="sldImg"/>
          </p:nvPr>
        </p:nvSpPr>
        <p:spPr/>
      </p:sp>
      <p:sp>
        <p:nvSpPr>
          <p:cNvPr id="3" name="Ograda opomb 2"/>
          <p:cNvSpPr>
            <a:spLocks noGrp="1"/>
          </p:cNvSpPr>
          <p:nvPr>
            <p:ph type="body" idx="1"/>
          </p:nvPr>
        </p:nvSpPr>
        <p:spPr/>
        <p:txBody>
          <a:bodyPr>
            <a:normAutofit/>
          </a:bodyPr>
          <a:lstStyle/>
          <a:p>
            <a:endParaRPr lang="sl-SI" dirty="0"/>
          </a:p>
        </p:txBody>
      </p:sp>
      <p:sp>
        <p:nvSpPr>
          <p:cNvPr id="4" name="Ograda številke diapozitiva 3"/>
          <p:cNvSpPr>
            <a:spLocks noGrp="1"/>
          </p:cNvSpPr>
          <p:nvPr>
            <p:ph type="sldNum" sz="quarter" idx="10"/>
          </p:nvPr>
        </p:nvSpPr>
        <p:spPr/>
        <p:txBody>
          <a:bodyPr/>
          <a:lstStyle/>
          <a:p>
            <a:pPr>
              <a:defRPr/>
            </a:pPr>
            <a:fld id="{FF2853DE-9A34-4193-A96D-C95D9D15EA86}" type="slidenum">
              <a:rPr lang="sl-SI" smtClean="0"/>
              <a:pPr>
                <a:defRPr/>
              </a:pPr>
              <a:t>3</a:t>
            </a:fld>
            <a:endParaRPr lang="sl-SI"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Naslovni diapozitiv">
    <p:spTree>
      <p:nvGrpSpPr>
        <p:cNvPr id="1" name=""/>
        <p:cNvGrpSpPr/>
        <p:nvPr/>
      </p:nvGrpSpPr>
      <p:grpSpPr>
        <a:xfrm>
          <a:off x="0" y="0"/>
          <a:ext cx="0" cy="0"/>
          <a:chOff x="0" y="0"/>
          <a:chExt cx="0" cy="0"/>
        </a:xfrm>
      </p:grpSpPr>
      <p:sp>
        <p:nvSpPr>
          <p:cNvPr id="2" name="Naslov 1"/>
          <p:cNvSpPr>
            <a:spLocks noGrp="1"/>
          </p:cNvSpPr>
          <p:nvPr>
            <p:ph type="ctrTitle"/>
          </p:nvPr>
        </p:nvSpPr>
        <p:spPr>
          <a:xfrm>
            <a:off x="685800" y="2130425"/>
            <a:ext cx="7772400" cy="1470025"/>
          </a:xfrm>
          <a:prstGeom prst="rect">
            <a:avLst/>
          </a:prstGeom>
        </p:spPr>
        <p:txBody>
          <a:bodyPr/>
          <a:lstStyle/>
          <a:p>
            <a:r>
              <a:rPr lang="sl-SI" smtClean="0"/>
              <a:t>Kliknite, če želite urediti slog naslova matrice</a:t>
            </a:r>
            <a:endParaRPr lang="sl-SI"/>
          </a:p>
        </p:txBody>
      </p:sp>
      <p:sp>
        <p:nvSpPr>
          <p:cNvPr id="3" name="Podnaslov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sl-SI" smtClean="0"/>
              <a:t>Kliknite, če želite urediti slog podnaslova matrice</a:t>
            </a:r>
            <a:endParaRPr lang="sl-SI"/>
          </a:p>
        </p:txBody>
      </p:sp>
      <p:sp>
        <p:nvSpPr>
          <p:cNvPr id="4" name="Rectangle 4"/>
          <p:cNvSpPr>
            <a:spLocks noGrp="1" noChangeArrowheads="1"/>
          </p:cNvSpPr>
          <p:nvPr>
            <p:ph type="dt" sz="half" idx="10"/>
          </p:nvPr>
        </p:nvSpPr>
        <p:spPr>
          <a:ln/>
        </p:spPr>
        <p:txBody>
          <a:bodyPr/>
          <a:lstStyle>
            <a:lvl1pPr>
              <a:defRPr/>
            </a:lvl1pPr>
          </a:lstStyle>
          <a:p>
            <a:pPr>
              <a:defRPr/>
            </a:pPr>
            <a:endParaRPr lang="sl-SI" dirty="0"/>
          </a:p>
        </p:txBody>
      </p:sp>
      <p:sp>
        <p:nvSpPr>
          <p:cNvPr id="5" name="Rectangle 5"/>
          <p:cNvSpPr>
            <a:spLocks noGrp="1" noChangeArrowheads="1"/>
          </p:cNvSpPr>
          <p:nvPr>
            <p:ph type="ftr" sz="quarter" idx="11"/>
          </p:nvPr>
        </p:nvSpPr>
        <p:spPr>
          <a:ln/>
        </p:spPr>
        <p:txBody>
          <a:bodyPr/>
          <a:lstStyle>
            <a:lvl1pPr>
              <a:defRPr/>
            </a:lvl1pPr>
          </a:lstStyle>
          <a:p>
            <a:pPr>
              <a:defRPr/>
            </a:pPr>
            <a:endParaRPr lang="sl-SI" dirty="0"/>
          </a:p>
          <a:p>
            <a:pPr>
              <a:defRPr/>
            </a:pPr>
            <a:endParaRPr lang="sl-SI" dirty="0"/>
          </a:p>
          <a:p>
            <a:pPr>
              <a:defRPr/>
            </a:pPr>
            <a:endParaRPr lang="sl-SI" dirty="0"/>
          </a:p>
          <a:p>
            <a:pPr>
              <a:defRPr/>
            </a:pPr>
            <a:r>
              <a:rPr lang="sl-SI" dirty="0"/>
              <a:t>Partnerji projekta:</a:t>
            </a:r>
          </a:p>
          <a:p>
            <a:pPr>
              <a:defRPr/>
            </a:pPr>
            <a:r>
              <a:rPr lang="sl-SI" dirty="0"/>
              <a:t> </a:t>
            </a:r>
          </a:p>
        </p:txBody>
      </p:sp>
      <p:sp>
        <p:nvSpPr>
          <p:cNvPr id="6" name="Rectangle 6"/>
          <p:cNvSpPr>
            <a:spLocks noGrp="1" noChangeArrowheads="1"/>
          </p:cNvSpPr>
          <p:nvPr>
            <p:ph type="sldNum" sz="quarter" idx="12"/>
          </p:nvPr>
        </p:nvSpPr>
        <p:spPr>
          <a:ln/>
        </p:spPr>
        <p:txBody>
          <a:bodyPr/>
          <a:lstStyle>
            <a:lvl1pPr>
              <a:defRPr/>
            </a:lvl1pPr>
          </a:lstStyle>
          <a:p>
            <a:pPr>
              <a:defRPr/>
            </a:pPr>
            <a:fld id="{F3AE0F06-AE49-46AD-8EA6-1F2A389B0DCE}" type="slidenum">
              <a:rPr lang="sl-SI"/>
              <a:pPr>
                <a:defRPr/>
              </a:pPr>
              <a:t>‹#›</a:t>
            </a:fld>
            <a:endParaRPr lang="sl-SI"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slov in navpično besedilo">
    <p:spTree>
      <p:nvGrpSpPr>
        <p:cNvPr id="1" name=""/>
        <p:cNvGrpSpPr/>
        <p:nvPr/>
      </p:nvGrpSpPr>
      <p:grpSpPr>
        <a:xfrm>
          <a:off x="0" y="0"/>
          <a:ext cx="0" cy="0"/>
          <a:chOff x="0" y="0"/>
          <a:chExt cx="0" cy="0"/>
        </a:xfrm>
      </p:grpSpPr>
      <p:sp>
        <p:nvSpPr>
          <p:cNvPr id="2" name="Naslov 1"/>
          <p:cNvSpPr>
            <a:spLocks noGrp="1"/>
          </p:cNvSpPr>
          <p:nvPr>
            <p:ph type="title"/>
          </p:nvPr>
        </p:nvSpPr>
        <p:spPr>
          <a:xfrm>
            <a:off x="457200" y="274638"/>
            <a:ext cx="8229600" cy="1143000"/>
          </a:xfrm>
          <a:prstGeom prst="rect">
            <a:avLst/>
          </a:prstGeom>
        </p:spPr>
        <p:txBody>
          <a:bodyPr/>
          <a:lstStyle/>
          <a:p>
            <a:r>
              <a:rPr lang="sl-SI" smtClean="0"/>
              <a:t>Kliknite, če želite urediti slog naslova matrice</a:t>
            </a:r>
            <a:endParaRPr lang="sl-SI"/>
          </a:p>
        </p:txBody>
      </p:sp>
      <p:sp>
        <p:nvSpPr>
          <p:cNvPr id="3" name="Ograda navpičnega besedila 2"/>
          <p:cNvSpPr>
            <a:spLocks noGrp="1"/>
          </p:cNvSpPr>
          <p:nvPr>
            <p:ph type="body" orient="vert" idx="1"/>
          </p:nvPr>
        </p:nvSpPr>
        <p:spPr>
          <a:xfrm>
            <a:off x="457200" y="1600200"/>
            <a:ext cx="8229600" cy="4525963"/>
          </a:xfrm>
          <a:prstGeom prst="rect">
            <a:avLst/>
          </a:prstGeom>
        </p:spPr>
        <p:txBody>
          <a:bodyPr vert="eaVert"/>
          <a:lstStyle/>
          <a:p>
            <a:pPr lvl="0"/>
            <a:r>
              <a:rPr lang="sl-SI" smtClean="0"/>
              <a:t>Kliknite, če želite urediti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4" name="Rectangle 4"/>
          <p:cNvSpPr>
            <a:spLocks noGrp="1" noChangeArrowheads="1"/>
          </p:cNvSpPr>
          <p:nvPr>
            <p:ph type="dt" sz="half" idx="10"/>
          </p:nvPr>
        </p:nvSpPr>
        <p:spPr>
          <a:ln/>
        </p:spPr>
        <p:txBody>
          <a:bodyPr/>
          <a:lstStyle>
            <a:lvl1pPr>
              <a:defRPr/>
            </a:lvl1pPr>
          </a:lstStyle>
          <a:p>
            <a:pPr>
              <a:defRPr/>
            </a:pPr>
            <a:endParaRPr lang="sl-SI" dirty="0"/>
          </a:p>
        </p:txBody>
      </p:sp>
      <p:sp>
        <p:nvSpPr>
          <p:cNvPr id="5" name="Rectangle 5"/>
          <p:cNvSpPr>
            <a:spLocks noGrp="1" noChangeArrowheads="1"/>
          </p:cNvSpPr>
          <p:nvPr>
            <p:ph type="ftr" sz="quarter" idx="11"/>
          </p:nvPr>
        </p:nvSpPr>
        <p:spPr>
          <a:ln/>
        </p:spPr>
        <p:txBody>
          <a:bodyPr/>
          <a:lstStyle>
            <a:lvl1pPr>
              <a:defRPr/>
            </a:lvl1pPr>
          </a:lstStyle>
          <a:p>
            <a:pPr>
              <a:defRPr/>
            </a:pPr>
            <a:endParaRPr lang="sl-SI" dirty="0"/>
          </a:p>
          <a:p>
            <a:pPr>
              <a:defRPr/>
            </a:pPr>
            <a:endParaRPr lang="sl-SI" dirty="0"/>
          </a:p>
          <a:p>
            <a:pPr>
              <a:defRPr/>
            </a:pPr>
            <a:endParaRPr lang="sl-SI" dirty="0"/>
          </a:p>
          <a:p>
            <a:pPr>
              <a:defRPr/>
            </a:pPr>
            <a:r>
              <a:rPr lang="sl-SI" dirty="0"/>
              <a:t>Partnerji projekta:</a:t>
            </a:r>
          </a:p>
          <a:p>
            <a:pPr>
              <a:defRPr/>
            </a:pPr>
            <a:r>
              <a:rPr lang="sl-SI" dirty="0"/>
              <a:t> </a:t>
            </a:r>
          </a:p>
        </p:txBody>
      </p:sp>
      <p:sp>
        <p:nvSpPr>
          <p:cNvPr id="6" name="Rectangle 6"/>
          <p:cNvSpPr>
            <a:spLocks noGrp="1" noChangeArrowheads="1"/>
          </p:cNvSpPr>
          <p:nvPr>
            <p:ph type="sldNum" sz="quarter" idx="12"/>
          </p:nvPr>
        </p:nvSpPr>
        <p:spPr>
          <a:ln/>
        </p:spPr>
        <p:txBody>
          <a:bodyPr/>
          <a:lstStyle>
            <a:lvl1pPr>
              <a:defRPr/>
            </a:lvl1pPr>
          </a:lstStyle>
          <a:p>
            <a:pPr>
              <a:defRPr/>
            </a:pPr>
            <a:fld id="{2A464BEC-6A7C-4B84-8A09-3DE389F4DCDC}" type="slidenum">
              <a:rPr lang="sl-SI"/>
              <a:pPr>
                <a:defRPr/>
              </a:pPr>
              <a:t>‹#›</a:t>
            </a:fld>
            <a:endParaRPr lang="sl-SI"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Navpični naslov in besedilo">
    <p:spTree>
      <p:nvGrpSpPr>
        <p:cNvPr id="1" name=""/>
        <p:cNvGrpSpPr/>
        <p:nvPr/>
      </p:nvGrpSpPr>
      <p:grpSpPr>
        <a:xfrm>
          <a:off x="0" y="0"/>
          <a:ext cx="0" cy="0"/>
          <a:chOff x="0" y="0"/>
          <a:chExt cx="0" cy="0"/>
        </a:xfrm>
      </p:grpSpPr>
      <p:sp>
        <p:nvSpPr>
          <p:cNvPr id="2" name="Navpični naslov 1"/>
          <p:cNvSpPr>
            <a:spLocks noGrp="1"/>
          </p:cNvSpPr>
          <p:nvPr>
            <p:ph type="title" orient="vert"/>
          </p:nvPr>
        </p:nvSpPr>
        <p:spPr>
          <a:xfrm>
            <a:off x="6629400" y="274638"/>
            <a:ext cx="2057400" cy="5851525"/>
          </a:xfrm>
          <a:prstGeom prst="rect">
            <a:avLst/>
          </a:prstGeom>
        </p:spPr>
        <p:txBody>
          <a:bodyPr vert="eaVert"/>
          <a:lstStyle/>
          <a:p>
            <a:r>
              <a:rPr lang="sl-SI" smtClean="0"/>
              <a:t>Kliknite, če želite urediti slog naslova matrice</a:t>
            </a:r>
            <a:endParaRPr lang="sl-SI"/>
          </a:p>
        </p:txBody>
      </p:sp>
      <p:sp>
        <p:nvSpPr>
          <p:cNvPr id="3" name="Ograda navpičnega besedila 2"/>
          <p:cNvSpPr>
            <a:spLocks noGrp="1"/>
          </p:cNvSpPr>
          <p:nvPr>
            <p:ph type="body" orient="vert" idx="1"/>
          </p:nvPr>
        </p:nvSpPr>
        <p:spPr>
          <a:xfrm>
            <a:off x="457200" y="274638"/>
            <a:ext cx="6019800" cy="5851525"/>
          </a:xfrm>
          <a:prstGeom prst="rect">
            <a:avLst/>
          </a:prstGeom>
        </p:spPr>
        <p:txBody>
          <a:bodyPr vert="eaVert"/>
          <a:lstStyle/>
          <a:p>
            <a:pPr lvl="0"/>
            <a:r>
              <a:rPr lang="sl-SI" smtClean="0"/>
              <a:t>Kliknite, če želite urediti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4" name="Rectangle 4"/>
          <p:cNvSpPr>
            <a:spLocks noGrp="1" noChangeArrowheads="1"/>
          </p:cNvSpPr>
          <p:nvPr>
            <p:ph type="dt" sz="half" idx="10"/>
          </p:nvPr>
        </p:nvSpPr>
        <p:spPr>
          <a:ln/>
        </p:spPr>
        <p:txBody>
          <a:bodyPr/>
          <a:lstStyle>
            <a:lvl1pPr>
              <a:defRPr/>
            </a:lvl1pPr>
          </a:lstStyle>
          <a:p>
            <a:pPr>
              <a:defRPr/>
            </a:pPr>
            <a:endParaRPr lang="sl-SI" dirty="0"/>
          </a:p>
        </p:txBody>
      </p:sp>
      <p:sp>
        <p:nvSpPr>
          <p:cNvPr id="5" name="Rectangle 5"/>
          <p:cNvSpPr>
            <a:spLocks noGrp="1" noChangeArrowheads="1"/>
          </p:cNvSpPr>
          <p:nvPr>
            <p:ph type="ftr" sz="quarter" idx="11"/>
          </p:nvPr>
        </p:nvSpPr>
        <p:spPr>
          <a:ln/>
        </p:spPr>
        <p:txBody>
          <a:bodyPr/>
          <a:lstStyle>
            <a:lvl1pPr>
              <a:defRPr/>
            </a:lvl1pPr>
          </a:lstStyle>
          <a:p>
            <a:pPr>
              <a:defRPr/>
            </a:pPr>
            <a:endParaRPr lang="sl-SI" dirty="0"/>
          </a:p>
          <a:p>
            <a:pPr>
              <a:defRPr/>
            </a:pPr>
            <a:endParaRPr lang="sl-SI" dirty="0"/>
          </a:p>
          <a:p>
            <a:pPr>
              <a:defRPr/>
            </a:pPr>
            <a:endParaRPr lang="sl-SI" dirty="0"/>
          </a:p>
          <a:p>
            <a:pPr>
              <a:defRPr/>
            </a:pPr>
            <a:r>
              <a:rPr lang="sl-SI" dirty="0"/>
              <a:t>Partnerji projekta:</a:t>
            </a:r>
          </a:p>
          <a:p>
            <a:pPr>
              <a:defRPr/>
            </a:pPr>
            <a:r>
              <a:rPr lang="sl-SI" dirty="0"/>
              <a:t> </a:t>
            </a:r>
          </a:p>
        </p:txBody>
      </p:sp>
      <p:sp>
        <p:nvSpPr>
          <p:cNvPr id="6" name="Rectangle 6"/>
          <p:cNvSpPr>
            <a:spLocks noGrp="1" noChangeArrowheads="1"/>
          </p:cNvSpPr>
          <p:nvPr>
            <p:ph type="sldNum" sz="quarter" idx="12"/>
          </p:nvPr>
        </p:nvSpPr>
        <p:spPr>
          <a:ln/>
        </p:spPr>
        <p:txBody>
          <a:bodyPr/>
          <a:lstStyle>
            <a:lvl1pPr>
              <a:defRPr/>
            </a:lvl1pPr>
          </a:lstStyle>
          <a:p>
            <a:pPr>
              <a:defRPr/>
            </a:pPr>
            <a:fld id="{68769826-F831-4461-BC55-0CC7BCE9230D}" type="slidenum">
              <a:rPr lang="sl-SI"/>
              <a:pPr>
                <a:defRPr/>
              </a:pPr>
              <a:t>‹#›</a:t>
            </a:fld>
            <a:endParaRPr lang="sl-SI"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slov in vsebina">
    <p:spTree>
      <p:nvGrpSpPr>
        <p:cNvPr id="1" name=""/>
        <p:cNvGrpSpPr/>
        <p:nvPr/>
      </p:nvGrpSpPr>
      <p:grpSpPr>
        <a:xfrm>
          <a:off x="0" y="0"/>
          <a:ext cx="0" cy="0"/>
          <a:chOff x="0" y="0"/>
          <a:chExt cx="0" cy="0"/>
        </a:xfrm>
      </p:grpSpPr>
      <p:sp>
        <p:nvSpPr>
          <p:cNvPr id="2" name="Naslov 1"/>
          <p:cNvSpPr>
            <a:spLocks noGrp="1"/>
          </p:cNvSpPr>
          <p:nvPr>
            <p:ph type="title"/>
          </p:nvPr>
        </p:nvSpPr>
        <p:spPr>
          <a:xfrm>
            <a:off x="457200" y="274638"/>
            <a:ext cx="8229600" cy="1143000"/>
          </a:xfrm>
          <a:prstGeom prst="rect">
            <a:avLst/>
          </a:prstGeom>
        </p:spPr>
        <p:txBody>
          <a:bodyPr/>
          <a:lstStyle/>
          <a:p>
            <a:r>
              <a:rPr lang="sl-SI" smtClean="0"/>
              <a:t>Kliknite, če želite urediti slog naslova matrice</a:t>
            </a:r>
            <a:endParaRPr lang="sl-SI"/>
          </a:p>
        </p:txBody>
      </p:sp>
      <p:sp>
        <p:nvSpPr>
          <p:cNvPr id="3" name="Ograda vsebine 2"/>
          <p:cNvSpPr>
            <a:spLocks noGrp="1"/>
          </p:cNvSpPr>
          <p:nvPr>
            <p:ph idx="1"/>
          </p:nvPr>
        </p:nvSpPr>
        <p:spPr>
          <a:xfrm>
            <a:off x="457200" y="1600200"/>
            <a:ext cx="8229600" cy="4525963"/>
          </a:xfrm>
          <a:prstGeom prst="rect">
            <a:avLst/>
          </a:prstGeom>
        </p:spPr>
        <p:txBody>
          <a:bodyPr/>
          <a:lstStyle/>
          <a:p>
            <a:pPr lvl="0"/>
            <a:r>
              <a:rPr lang="sl-SI" smtClean="0"/>
              <a:t>Kliknite, če želite urediti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4" name="Rectangle 4"/>
          <p:cNvSpPr>
            <a:spLocks noGrp="1" noChangeArrowheads="1"/>
          </p:cNvSpPr>
          <p:nvPr>
            <p:ph type="dt" sz="half" idx="10"/>
          </p:nvPr>
        </p:nvSpPr>
        <p:spPr>
          <a:ln/>
        </p:spPr>
        <p:txBody>
          <a:bodyPr/>
          <a:lstStyle>
            <a:lvl1pPr>
              <a:defRPr/>
            </a:lvl1pPr>
          </a:lstStyle>
          <a:p>
            <a:pPr>
              <a:defRPr/>
            </a:pPr>
            <a:endParaRPr lang="sl-SI" dirty="0"/>
          </a:p>
        </p:txBody>
      </p:sp>
      <p:sp>
        <p:nvSpPr>
          <p:cNvPr id="5" name="Rectangle 5"/>
          <p:cNvSpPr>
            <a:spLocks noGrp="1" noChangeArrowheads="1"/>
          </p:cNvSpPr>
          <p:nvPr>
            <p:ph type="ftr" sz="quarter" idx="11"/>
          </p:nvPr>
        </p:nvSpPr>
        <p:spPr>
          <a:ln/>
        </p:spPr>
        <p:txBody>
          <a:bodyPr/>
          <a:lstStyle>
            <a:lvl1pPr>
              <a:defRPr/>
            </a:lvl1pPr>
          </a:lstStyle>
          <a:p>
            <a:pPr>
              <a:defRPr/>
            </a:pPr>
            <a:endParaRPr lang="sl-SI" dirty="0"/>
          </a:p>
          <a:p>
            <a:pPr>
              <a:defRPr/>
            </a:pPr>
            <a:endParaRPr lang="sl-SI" dirty="0"/>
          </a:p>
          <a:p>
            <a:pPr>
              <a:defRPr/>
            </a:pPr>
            <a:endParaRPr lang="sl-SI" dirty="0"/>
          </a:p>
          <a:p>
            <a:pPr>
              <a:defRPr/>
            </a:pPr>
            <a:r>
              <a:rPr lang="sl-SI" dirty="0"/>
              <a:t>Partnerji projekta:</a:t>
            </a:r>
          </a:p>
          <a:p>
            <a:pPr>
              <a:defRPr/>
            </a:pPr>
            <a:r>
              <a:rPr lang="sl-SI" dirty="0"/>
              <a:t> </a:t>
            </a:r>
          </a:p>
        </p:txBody>
      </p:sp>
      <p:sp>
        <p:nvSpPr>
          <p:cNvPr id="6" name="Rectangle 6"/>
          <p:cNvSpPr>
            <a:spLocks noGrp="1" noChangeArrowheads="1"/>
          </p:cNvSpPr>
          <p:nvPr>
            <p:ph type="sldNum" sz="quarter" idx="12"/>
          </p:nvPr>
        </p:nvSpPr>
        <p:spPr>
          <a:ln/>
        </p:spPr>
        <p:txBody>
          <a:bodyPr/>
          <a:lstStyle>
            <a:lvl1pPr>
              <a:defRPr/>
            </a:lvl1pPr>
          </a:lstStyle>
          <a:p>
            <a:pPr>
              <a:defRPr/>
            </a:pPr>
            <a:fld id="{E89E80DB-AE03-4723-ADF1-BA7CDE20CFF9}" type="slidenum">
              <a:rPr lang="sl-SI"/>
              <a:pPr>
                <a:defRPr/>
              </a:pPr>
              <a:t>‹#›</a:t>
            </a:fld>
            <a:endParaRPr lang="sl-SI"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Glava odseka">
    <p:spTree>
      <p:nvGrpSpPr>
        <p:cNvPr id="1" name=""/>
        <p:cNvGrpSpPr/>
        <p:nvPr/>
      </p:nvGrpSpPr>
      <p:grpSpPr>
        <a:xfrm>
          <a:off x="0" y="0"/>
          <a:ext cx="0" cy="0"/>
          <a:chOff x="0" y="0"/>
          <a:chExt cx="0" cy="0"/>
        </a:xfrm>
      </p:grpSpPr>
      <p:sp>
        <p:nvSpPr>
          <p:cNvPr id="2" name="Naslov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sl-SI" smtClean="0"/>
              <a:t>Kliknite, če želite urediti slog naslova matrice</a:t>
            </a:r>
            <a:endParaRPr lang="sl-SI"/>
          </a:p>
        </p:txBody>
      </p:sp>
      <p:sp>
        <p:nvSpPr>
          <p:cNvPr id="3" name="Ograda besedila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sl-SI" smtClean="0"/>
              <a:t>Kliknite, če želite urediti sloge besedila matrice</a:t>
            </a:r>
          </a:p>
        </p:txBody>
      </p:sp>
      <p:sp>
        <p:nvSpPr>
          <p:cNvPr id="4" name="Rectangle 4"/>
          <p:cNvSpPr>
            <a:spLocks noGrp="1" noChangeArrowheads="1"/>
          </p:cNvSpPr>
          <p:nvPr>
            <p:ph type="dt" sz="half" idx="10"/>
          </p:nvPr>
        </p:nvSpPr>
        <p:spPr>
          <a:ln/>
        </p:spPr>
        <p:txBody>
          <a:bodyPr/>
          <a:lstStyle>
            <a:lvl1pPr>
              <a:defRPr/>
            </a:lvl1pPr>
          </a:lstStyle>
          <a:p>
            <a:pPr>
              <a:defRPr/>
            </a:pPr>
            <a:endParaRPr lang="sl-SI" dirty="0"/>
          </a:p>
        </p:txBody>
      </p:sp>
      <p:sp>
        <p:nvSpPr>
          <p:cNvPr id="5" name="Rectangle 5"/>
          <p:cNvSpPr>
            <a:spLocks noGrp="1" noChangeArrowheads="1"/>
          </p:cNvSpPr>
          <p:nvPr>
            <p:ph type="ftr" sz="quarter" idx="11"/>
          </p:nvPr>
        </p:nvSpPr>
        <p:spPr>
          <a:ln/>
        </p:spPr>
        <p:txBody>
          <a:bodyPr/>
          <a:lstStyle>
            <a:lvl1pPr>
              <a:defRPr/>
            </a:lvl1pPr>
          </a:lstStyle>
          <a:p>
            <a:pPr>
              <a:defRPr/>
            </a:pPr>
            <a:endParaRPr lang="sl-SI" dirty="0"/>
          </a:p>
          <a:p>
            <a:pPr>
              <a:defRPr/>
            </a:pPr>
            <a:endParaRPr lang="sl-SI" dirty="0"/>
          </a:p>
          <a:p>
            <a:pPr>
              <a:defRPr/>
            </a:pPr>
            <a:endParaRPr lang="sl-SI" dirty="0"/>
          </a:p>
          <a:p>
            <a:pPr>
              <a:defRPr/>
            </a:pPr>
            <a:r>
              <a:rPr lang="sl-SI" dirty="0"/>
              <a:t>Partnerji projekta:</a:t>
            </a:r>
          </a:p>
          <a:p>
            <a:pPr>
              <a:defRPr/>
            </a:pPr>
            <a:r>
              <a:rPr lang="sl-SI" dirty="0"/>
              <a:t> </a:t>
            </a:r>
          </a:p>
        </p:txBody>
      </p:sp>
      <p:sp>
        <p:nvSpPr>
          <p:cNvPr id="6" name="Rectangle 6"/>
          <p:cNvSpPr>
            <a:spLocks noGrp="1" noChangeArrowheads="1"/>
          </p:cNvSpPr>
          <p:nvPr>
            <p:ph type="sldNum" sz="quarter" idx="12"/>
          </p:nvPr>
        </p:nvSpPr>
        <p:spPr>
          <a:ln/>
        </p:spPr>
        <p:txBody>
          <a:bodyPr/>
          <a:lstStyle>
            <a:lvl1pPr>
              <a:defRPr/>
            </a:lvl1pPr>
          </a:lstStyle>
          <a:p>
            <a:pPr>
              <a:defRPr/>
            </a:pPr>
            <a:fld id="{CDCC13CD-C12D-4AED-9776-F8294D705799}" type="slidenum">
              <a:rPr lang="sl-SI"/>
              <a:pPr>
                <a:defRPr/>
              </a:pPr>
              <a:t>‹#›</a:t>
            </a:fld>
            <a:endParaRPr lang="sl-SI"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e vsebini">
    <p:spTree>
      <p:nvGrpSpPr>
        <p:cNvPr id="1" name=""/>
        <p:cNvGrpSpPr/>
        <p:nvPr/>
      </p:nvGrpSpPr>
      <p:grpSpPr>
        <a:xfrm>
          <a:off x="0" y="0"/>
          <a:ext cx="0" cy="0"/>
          <a:chOff x="0" y="0"/>
          <a:chExt cx="0" cy="0"/>
        </a:xfrm>
      </p:grpSpPr>
      <p:sp>
        <p:nvSpPr>
          <p:cNvPr id="2" name="Naslov 1"/>
          <p:cNvSpPr>
            <a:spLocks noGrp="1"/>
          </p:cNvSpPr>
          <p:nvPr>
            <p:ph type="title"/>
          </p:nvPr>
        </p:nvSpPr>
        <p:spPr>
          <a:xfrm>
            <a:off x="457200" y="274638"/>
            <a:ext cx="8229600" cy="1143000"/>
          </a:xfrm>
          <a:prstGeom prst="rect">
            <a:avLst/>
          </a:prstGeom>
        </p:spPr>
        <p:txBody>
          <a:bodyPr/>
          <a:lstStyle/>
          <a:p>
            <a:r>
              <a:rPr lang="sl-SI" smtClean="0"/>
              <a:t>Kliknite, če želite urediti slog naslova matrice</a:t>
            </a:r>
            <a:endParaRPr lang="sl-SI"/>
          </a:p>
        </p:txBody>
      </p:sp>
      <p:sp>
        <p:nvSpPr>
          <p:cNvPr id="3" name="Ograda vsebine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l-SI" smtClean="0"/>
              <a:t>Kliknite, če želite urediti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4" name="Ograda vsebine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l-SI" smtClean="0"/>
              <a:t>Kliknite, če želite urediti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5" name="Rectangle 4"/>
          <p:cNvSpPr>
            <a:spLocks noGrp="1" noChangeArrowheads="1"/>
          </p:cNvSpPr>
          <p:nvPr>
            <p:ph type="dt" sz="half" idx="10"/>
          </p:nvPr>
        </p:nvSpPr>
        <p:spPr>
          <a:ln/>
        </p:spPr>
        <p:txBody>
          <a:bodyPr/>
          <a:lstStyle>
            <a:lvl1pPr>
              <a:defRPr/>
            </a:lvl1pPr>
          </a:lstStyle>
          <a:p>
            <a:pPr>
              <a:defRPr/>
            </a:pPr>
            <a:endParaRPr lang="sl-SI" dirty="0"/>
          </a:p>
        </p:txBody>
      </p:sp>
      <p:sp>
        <p:nvSpPr>
          <p:cNvPr id="6" name="Rectangle 5"/>
          <p:cNvSpPr>
            <a:spLocks noGrp="1" noChangeArrowheads="1"/>
          </p:cNvSpPr>
          <p:nvPr>
            <p:ph type="ftr" sz="quarter" idx="11"/>
          </p:nvPr>
        </p:nvSpPr>
        <p:spPr>
          <a:ln/>
        </p:spPr>
        <p:txBody>
          <a:bodyPr/>
          <a:lstStyle>
            <a:lvl1pPr>
              <a:defRPr/>
            </a:lvl1pPr>
          </a:lstStyle>
          <a:p>
            <a:pPr>
              <a:defRPr/>
            </a:pPr>
            <a:endParaRPr lang="sl-SI" dirty="0"/>
          </a:p>
          <a:p>
            <a:pPr>
              <a:defRPr/>
            </a:pPr>
            <a:endParaRPr lang="sl-SI" dirty="0"/>
          </a:p>
          <a:p>
            <a:pPr>
              <a:defRPr/>
            </a:pPr>
            <a:endParaRPr lang="sl-SI" dirty="0"/>
          </a:p>
          <a:p>
            <a:pPr>
              <a:defRPr/>
            </a:pPr>
            <a:r>
              <a:rPr lang="sl-SI" dirty="0"/>
              <a:t>Partnerji projekta:</a:t>
            </a:r>
          </a:p>
          <a:p>
            <a:pPr>
              <a:defRPr/>
            </a:pPr>
            <a:r>
              <a:rPr lang="sl-SI" dirty="0"/>
              <a:t> </a:t>
            </a:r>
          </a:p>
        </p:txBody>
      </p:sp>
      <p:sp>
        <p:nvSpPr>
          <p:cNvPr id="7" name="Rectangle 6"/>
          <p:cNvSpPr>
            <a:spLocks noGrp="1" noChangeArrowheads="1"/>
          </p:cNvSpPr>
          <p:nvPr>
            <p:ph type="sldNum" sz="quarter" idx="12"/>
          </p:nvPr>
        </p:nvSpPr>
        <p:spPr>
          <a:ln/>
        </p:spPr>
        <p:txBody>
          <a:bodyPr/>
          <a:lstStyle>
            <a:lvl1pPr>
              <a:defRPr/>
            </a:lvl1pPr>
          </a:lstStyle>
          <a:p>
            <a:pPr>
              <a:defRPr/>
            </a:pPr>
            <a:fld id="{EF51A46E-317F-406D-982F-232438D85C6D}" type="slidenum">
              <a:rPr lang="sl-SI"/>
              <a:pPr>
                <a:defRPr/>
              </a:pPr>
              <a:t>‹#›</a:t>
            </a:fld>
            <a:endParaRPr lang="sl-SI"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rimerjava">
    <p:spTree>
      <p:nvGrpSpPr>
        <p:cNvPr id="1" name=""/>
        <p:cNvGrpSpPr/>
        <p:nvPr/>
      </p:nvGrpSpPr>
      <p:grpSpPr>
        <a:xfrm>
          <a:off x="0" y="0"/>
          <a:ext cx="0" cy="0"/>
          <a:chOff x="0" y="0"/>
          <a:chExt cx="0" cy="0"/>
        </a:xfrm>
      </p:grpSpPr>
      <p:sp>
        <p:nvSpPr>
          <p:cNvPr id="2" name="Naslov 1"/>
          <p:cNvSpPr>
            <a:spLocks noGrp="1"/>
          </p:cNvSpPr>
          <p:nvPr>
            <p:ph type="title"/>
          </p:nvPr>
        </p:nvSpPr>
        <p:spPr>
          <a:xfrm>
            <a:off x="457200" y="274638"/>
            <a:ext cx="8229600" cy="1143000"/>
          </a:xfrm>
          <a:prstGeom prst="rect">
            <a:avLst/>
          </a:prstGeom>
        </p:spPr>
        <p:txBody>
          <a:bodyPr/>
          <a:lstStyle>
            <a:lvl1pPr>
              <a:defRPr/>
            </a:lvl1pPr>
          </a:lstStyle>
          <a:p>
            <a:r>
              <a:rPr lang="sl-SI" smtClean="0"/>
              <a:t>Kliknite, če želite urediti slog naslova matrice</a:t>
            </a:r>
            <a:endParaRPr lang="sl-SI"/>
          </a:p>
        </p:txBody>
      </p:sp>
      <p:sp>
        <p:nvSpPr>
          <p:cNvPr id="3" name="Ograda besedila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smtClean="0"/>
              <a:t>Kliknite, če želite urediti sloge besedila matrice</a:t>
            </a:r>
          </a:p>
        </p:txBody>
      </p:sp>
      <p:sp>
        <p:nvSpPr>
          <p:cNvPr id="4" name="Ograda vsebine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l-SI" smtClean="0"/>
              <a:t>Kliknite, če želite urediti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5" name="Ograda besedila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smtClean="0"/>
              <a:t>Kliknite, če želite urediti sloge besedila matrice</a:t>
            </a:r>
          </a:p>
        </p:txBody>
      </p:sp>
      <p:sp>
        <p:nvSpPr>
          <p:cNvPr id="6" name="Ograda vsebine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l-SI" smtClean="0"/>
              <a:t>Kliknite, če želite urediti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7" name="Rectangle 4"/>
          <p:cNvSpPr>
            <a:spLocks noGrp="1" noChangeArrowheads="1"/>
          </p:cNvSpPr>
          <p:nvPr>
            <p:ph type="dt" sz="half" idx="10"/>
          </p:nvPr>
        </p:nvSpPr>
        <p:spPr>
          <a:ln/>
        </p:spPr>
        <p:txBody>
          <a:bodyPr/>
          <a:lstStyle>
            <a:lvl1pPr>
              <a:defRPr/>
            </a:lvl1pPr>
          </a:lstStyle>
          <a:p>
            <a:pPr>
              <a:defRPr/>
            </a:pPr>
            <a:endParaRPr lang="sl-SI" dirty="0"/>
          </a:p>
        </p:txBody>
      </p:sp>
      <p:sp>
        <p:nvSpPr>
          <p:cNvPr id="8" name="Rectangle 5"/>
          <p:cNvSpPr>
            <a:spLocks noGrp="1" noChangeArrowheads="1"/>
          </p:cNvSpPr>
          <p:nvPr>
            <p:ph type="ftr" sz="quarter" idx="11"/>
          </p:nvPr>
        </p:nvSpPr>
        <p:spPr>
          <a:ln/>
        </p:spPr>
        <p:txBody>
          <a:bodyPr/>
          <a:lstStyle>
            <a:lvl1pPr>
              <a:defRPr/>
            </a:lvl1pPr>
          </a:lstStyle>
          <a:p>
            <a:pPr>
              <a:defRPr/>
            </a:pPr>
            <a:endParaRPr lang="sl-SI" dirty="0"/>
          </a:p>
          <a:p>
            <a:pPr>
              <a:defRPr/>
            </a:pPr>
            <a:endParaRPr lang="sl-SI" dirty="0"/>
          </a:p>
          <a:p>
            <a:pPr>
              <a:defRPr/>
            </a:pPr>
            <a:endParaRPr lang="sl-SI" dirty="0"/>
          </a:p>
          <a:p>
            <a:pPr>
              <a:defRPr/>
            </a:pPr>
            <a:r>
              <a:rPr lang="sl-SI" dirty="0"/>
              <a:t>Partnerji projekta:</a:t>
            </a:r>
          </a:p>
          <a:p>
            <a:pPr>
              <a:defRPr/>
            </a:pPr>
            <a:r>
              <a:rPr lang="sl-SI" dirty="0"/>
              <a:t> </a:t>
            </a:r>
          </a:p>
        </p:txBody>
      </p:sp>
      <p:sp>
        <p:nvSpPr>
          <p:cNvPr id="9" name="Rectangle 6"/>
          <p:cNvSpPr>
            <a:spLocks noGrp="1" noChangeArrowheads="1"/>
          </p:cNvSpPr>
          <p:nvPr>
            <p:ph type="sldNum" sz="quarter" idx="12"/>
          </p:nvPr>
        </p:nvSpPr>
        <p:spPr>
          <a:ln/>
        </p:spPr>
        <p:txBody>
          <a:bodyPr/>
          <a:lstStyle>
            <a:lvl1pPr>
              <a:defRPr/>
            </a:lvl1pPr>
          </a:lstStyle>
          <a:p>
            <a:pPr>
              <a:defRPr/>
            </a:pPr>
            <a:fld id="{6DC41CB1-2F40-4FED-B793-EA751C98EFD5}" type="slidenum">
              <a:rPr lang="sl-SI"/>
              <a:pPr>
                <a:defRPr/>
              </a:pPr>
              <a:t>‹#›</a:t>
            </a:fld>
            <a:endParaRPr lang="sl-SI"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amo naslov">
    <p:spTree>
      <p:nvGrpSpPr>
        <p:cNvPr id="1" name=""/>
        <p:cNvGrpSpPr/>
        <p:nvPr/>
      </p:nvGrpSpPr>
      <p:grpSpPr>
        <a:xfrm>
          <a:off x="0" y="0"/>
          <a:ext cx="0" cy="0"/>
          <a:chOff x="0" y="0"/>
          <a:chExt cx="0" cy="0"/>
        </a:xfrm>
      </p:grpSpPr>
      <p:sp>
        <p:nvSpPr>
          <p:cNvPr id="2" name="Naslov 1"/>
          <p:cNvSpPr>
            <a:spLocks noGrp="1"/>
          </p:cNvSpPr>
          <p:nvPr>
            <p:ph type="title"/>
          </p:nvPr>
        </p:nvSpPr>
        <p:spPr>
          <a:xfrm>
            <a:off x="457200" y="274638"/>
            <a:ext cx="8229600" cy="1143000"/>
          </a:xfrm>
          <a:prstGeom prst="rect">
            <a:avLst/>
          </a:prstGeom>
        </p:spPr>
        <p:txBody>
          <a:bodyPr/>
          <a:lstStyle/>
          <a:p>
            <a:r>
              <a:rPr lang="sl-SI" smtClean="0"/>
              <a:t>Kliknite, če želite urediti slog naslova matrice</a:t>
            </a:r>
            <a:endParaRPr lang="sl-SI"/>
          </a:p>
        </p:txBody>
      </p:sp>
      <p:sp>
        <p:nvSpPr>
          <p:cNvPr id="3" name="Rectangle 4"/>
          <p:cNvSpPr>
            <a:spLocks noGrp="1" noChangeArrowheads="1"/>
          </p:cNvSpPr>
          <p:nvPr>
            <p:ph type="dt" sz="half" idx="10"/>
          </p:nvPr>
        </p:nvSpPr>
        <p:spPr>
          <a:ln/>
        </p:spPr>
        <p:txBody>
          <a:bodyPr/>
          <a:lstStyle>
            <a:lvl1pPr>
              <a:defRPr/>
            </a:lvl1pPr>
          </a:lstStyle>
          <a:p>
            <a:pPr>
              <a:defRPr/>
            </a:pPr>
            <a:endParaRPr lang="sl-SI" dirty="0"/>
          </a:p>
        </p:txBody>
      </p:sp>
      <p:sp>
        <p:nvSpPr>
          <p:cNvPr id="4" name="Rectangle 5"/>
          <p:cNvSpPr>
            <a:spLocks noGrp="1" noChangeArrowheads="1"/>
          </p:cNvSpPr>
          <p:nvPr>
            <p:ph type="ftr" sz="quarter" idx="11"/>
          </p:nvPr>
        </p:nvSpPr>
        <p:spPr>
          <a:ln/>
        </p:spPr>
        <p:txBody>
          <a:bodyPr/>
          <a:lstStyle>
            <a:lvl1pPr>
              <a:defRPr/>
            </a:lvl1pPr>
          </a:lstStyle>
          <a:p>
            <a:pPr>
              <a:defRPr/>
            </a:pPr>
            <a:endParaRPr lang="sl-SI" dirty="0"/>
          </a:p>
          <a:p>
            <a:pPr>
              <a:defRPr/>
            </a:pPr>
            <a:endParaRPr lang="sl-SI" dirty="0"/>
          </a:p>
          <a:p>
            <a:pPr>
              <a:defRPr/>
            </a:pPr>
            <a:endParaRPr lang="sl-SI" dirty="0"/>
          </a:p>
          <a:p>
            <a:pPr>
              <a:defRPr/>
            </a:pPr>
            <a:r>
              <a:rPr lang="sl-SI" dirty="0"/>
              <a:t>Partnerji projekta:</a:t>
            </a:r>
          </a:p>
          <a:p>
            <a:pPr>
              <a:defRPr/>
            </a:pPr>
            <a:r>
              <a:rPr lang="sl-SI" dirty="0"/>
              <a:t> </a:t>
            </a:r>
          </a:p>
        </p:txBody>
      </p:sp>
      <p:sp>
        <p:nvSpPr>
          <p:cNvPr id="5" name="Rectangle 6"/>
          <p:cNvSpPr>
            <a:spLocks noGrp="1" noChangeArrowheads="1"/>
          </p:cNvSpPr>
          <p:nvPr>
            <p:ph type="sldNum" sz="quarter" idx="12"/>
          </p:nvPr>
        </p:nvSpPr>
        <p:spPr>
          <a:ln/>
        </p:spPr>
        <p:txBody>
          <a:bodyPr/>
          <a:lstStyle>
            <a:lvl1pPr>
              <a:defRPr/>
            </a:lvl1pPr>
          </a:lstStyle>
          <a:p>
            <a:pPr>
              <a:defRPr/>
            </a:pPr>
            <a:fld id="{7C86F196-2F9D-4EA2-8AAF-AFF2197758FA}" type="slidenum">
              <a:rPr lang="sl-SI"/>
              <a:pPr>
                <a:defRPr/>
              </a:pPr>
              <a:t>‹#›</a:t>
            </a:fld>
            <a:endParaRPr lang="sl-SI"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azen">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sl-SI" dirty="0"/>
          </a:p>
        </p:txBody>
      </p:sp>
      <p:sp>
        <p:nvSpPr>
          <p:cNvPr id="3" name="Rectangle 5"/>
          <p:cNvSpPr>
            <a:spLocks noGrp="1" noChangeArrowheads="1"/>
          </p:cNvSpPr>
          <p:nvPr>
            <p:ph type="ftr" sz="quarter" idx="11"/>
          </p:nvPr>
        </p:nvSpPr>
        <p:spPr>
          <a:ln/>
        </p:spPr>
        <p:txBody>
          <a:bodyPr/>
          <a:lstStyle>
            <a:lvl1pPr>
              <a:defRPr/>
            </a:lvl1pPr>
          </a:lstStyle>
          <a:p>
            <a:pPr>
              <a:defRPr/>
            </a:pPr>
            <a:endParaRPr lang="sl-SI" dirty="0"/>
          </a:p>
          <a:p>
            <a:pPr>
              <a:defRPr/>
            </a:pPr>
            <a:endParaRPr lang="sl-SI" dirty="0"/>
          </a:p>
          <a:p>
            <a:pPr>
              <a:defRPr/>
            </a:pPr>
            <a:endParaRPr lang="sl-SI" dirty="0"/>
          </a:p>
          <a:p>
            <a:pPr>
              <a:defRPr/>
            </a:pPr>
            <a:r>
              <a:rPr lang="sl-SI" dirty="0"/>
              <a:t>Partnerji projekta:</a:t>
            </a:r>
          </a:p>
          <a:p>
            <a:pPr>
              <a:defRPr/>
            </a:pPr>
            <a:r>
              <a:rPr lang="sl-SI" dirty="0"/>
              <a:t> </a:t>
            </a:r>
          </a:p>
        </p:txBody>
      </p:sp>
      <p:sp>
        <p:nvSpPr>
          <p:cNvPr id="4" name="Rectangle 6"/>
          <p:cNvSpPr>
            <a:spLocks noGrp="1" noChangeArrowheads="1"/>
          </p:cNvSpPr>
          <p:nvPr>
            <p:ph type="sldNum" sz="quarter" idx="12"/>
          </p:nvPr>
        </p:nvSpPr>
        <p:spPr>
          <a:ln/>
        </p:spPr>
        <p:txBody>
          <a:bodyPr/>
          <a:lstStyle>
            <a:lvl1pPr>
              <a:defRPr/>
            </a:lvl1pPr>
          </a:lstStyle>
          <a:p>
            <a:pPr>
              <a:defRPr/>
            </a:pPr>
            <a:fld id="{C611EB24-BB78-4BCA-8DB7-A4C5409A63B9}" type="slidenum">
              <a:rPr lang="sl-SI"/>
              <a:pPr>
                <a:defRPr/>
              </a:pPr>
              <a:t>‹#›</a:t>
            </a:fld>
            <a:endParaRPr lang="sl-SI"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1_Naslov in vsebina">
    <p:spTree>
      <p:nvGrpSpPr>
        <p:cNvPr id="1" name=""/>
        <p:cNvGrpSpPr/>
        <p:nvPr/>
      </p:nvGrpSpPr>
      <p:grpSpPr>
        <a:xfrm>
          <a:off x="0" y="0"/>
          <a:ext cx="0" cy="0"/>
          <a:chOff x="0" y="0"/>
          <a:chExt cx="0" cy="0"/>
        </a:xfrm>
      </p:grpSpPr>
      <p:sp>
        <p:nvSpPr>
          <p:cNvPr id="2" name="Naslov 1"/>
          <p:cNvSpPr>
            <a:spLocks noGrp="1"/>
          </p:cNvSpPr>
          <p:nvPr>
            <p:ph type="title"/>
          </p:nvPr>
        </p:nvSpPr>
        <p:spPr>
          <a:xfrm>
            <a:off x="457200" y="273050"/>
            <a:ext cx="3008313" cy="1162050"/>
          </a:xfrm>
          <a:prstGeom prst="rect">
            <a:avLst/>
          </a:prstGeom>
        </p:spPr>
        <p:txBody>
          <a:bodyPr anchor="b"/>
          <a:lstStyle>
            <a:lvl1pPr algn="l">
              <a:defRPr sz="2000" b="1"/>
            </a:lvl1pPr>
          </a:lstStyle>
          <a:p>
            <a:r>
              <a:rPr lang="sl-SI" smtClean="0"/>
              <a:t>Kliknite, če želite urediti slog naslova matrice</a:t>
            </a:r>
            <a:endParaRPr lang="sl-SI"/>
          </a:p>
        </p:txBody>
      </p:sp>
      <p:sp>
        <p:nvSpPr>
          <p:cNvPr id="3" name="Ograda vsebine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l-SI" smtClean="0"/>
              <a:t>Kliknite, če želite urediti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4" name="Ograda besedila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l-SI" smtClean="0"/>
              <a:t>Kliknite, če želite urediti sloge besedila matrice</a:t>
            </a:r>
          </a:p>
        </p:txBody>
      </p:sp>
      <p:sp>
        <p:nvSpPr>
          <p:cNvPr id="5" name="Rectangle 4"/>
          <p:cNvSpPr>
            <a:spLocks noGrp="1" noChangeArrowheads="1"/>
          </p:cNvSpPr>
          <p:nvPr>
            <p:ph type="dt" sz="half" idx="10"/>
          </p:nvPr>
        </p:nvSpPr>
        <p:spPr>
          <a:ln/>
        </p:spPr>
        <p:txBody>
          <a:bodyPr/>
          <a:lstStyle>
            <a:lvl1pPr>
              <a:defRPr/>
            </a:lvl1pPr>
          </a:lstStyle>
          <a:p>
            <a:pPr>
              <a:defRPr/>
            </a:pPr>
            <a:endParaRPr lang="sl-SI" dirty="0"/>
          </a:p>
        </p:txBody>
      </p:sp>
      <p:sp>
        <p:nvSpPr>
          <p:cNvPr id="6" name="Rectangle 5"/>
          <p:cNvSpPr>
            <a:spLocks noGrp="1" noChangeArrowheads="1"/>
          </p:cNvSpPr>
          <p:nvPr>
            <p:ph type="ftr" sz="quarter" idx="11"/>
          </p:nvPr>
        </p:nvSpPr>
        <p:spPr>
          <a:ln/>
        </p:spPr>
        <p:txBody>
          <a:bodyPr/>
          <a:lstStyle>
            <a:lvl1pPr>
              <a:defRPr/>
            </a:lvl1pPr>
          </a:lstStyle>
          <a:p>
            <a:pPr>
              <a:defRPr/>
            </a:pPr>
            <a:endParaRPr lang="sl-SI" dirty="0"/>
          </a:p>
          <a:p>
            <a:pPr>
              <a:defRPr/>
            </a:pPr>
            <a:endParaRPr lang="sl-SI" dirty="0"/>
          </a:p>
          <a:p>
            <a:pPr>
              <a:defRPr/>
            </a:pPr>
            <a:endParaRPr lang="sl-SI" dirty="0"/>
          </a:p>
          <a:p>
            <a:pPr>
              <a:defRPr/>
            </a:pPr>
            <a:r>
              <a:rPr lang="sl-SI" dirty="0"/>
              <a:t>Partnerji projekta:</a:t>
            </a:r>
          </a:p>
          <a:p>
            <a:pPr>
              <a:defRPr/>
            </a:pPr>
            <a:r>
              <a:rPr lang="sl-SI" dirty="0"/>
              <a:t> </a:t>
            </a:r>
          </a:p>
        </p:txBody>
      </p:sp>
      <p:sp>
        <p:nvSpPr>
          <p:cNvPr id="7" name="Rectangle 6"/>
          <p:cNvSpPr>
            <a:spLocks noGrp="1" noChangeArrowheads="1"/>
          </p:cNvSpPr>
          <p:nvPr>
            <p:ph type="sldNum" sz="quarter" idx="12"/>
          </p:nvPr>
        </p:nvSpPr>
        <p:spPr>
          <a:ln/>
        </p:spPr>
        <p:txBody>
          <a:bodyPr/>
          <a:lstStyle>
            <a:lvl1pPr>
              <a:defRPr/>
            </a:lvl1pPr>
          </a:lstStyle>
          <a:p>
            <a:pPr>
              <a:defRPr/>
            </a:pPr>
            <a:fld id="{A9F2FBA3-2D42-4F7C-AA08-8F2400A86D56}" type="slidenum">
              <a:rPr lang="sl-SI"/>
              <a:pPr>
                <a:defRPr/>
              </a:pPr>
              <a:t>‹#›</a:t>
            </a:fld>
            <a:endParaRPr lang="sl-SI"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Naslov in slika">
    <p:spTree>
      <p:nvGrpSpPr>
        <p:cNvPr id="1" name=""/>
        <p:cNvGrpSpPr/>
        <p:nvPr/>
      </p:nvGrpSpPr>
      <p:grpSpPr>
        <a:xfrm>
          <a:off x="0" y="0"/>
          <a:ext cx="0" cy="0"/>
          <a:chOff x="0" y="0"/>
          <a:chExt cx="0" cy="0"/>
        </a:xfrm>
      </p:grpSpPr>
      <p:sp>
        <p:nvSpPr>
          <p:cNvPr id="2" name="Naslov 1"/>
          <p:cNvSpPr>
            <a:spLocks noGrp="1"/>
          </p:cNvSpPr>
          <p:nvPr>
            <p:ph type="title"/>
          </p:nvPr>
        </p:nvSpPr>
        <p:spPr>
          <a:xfrm>
            <a:off x="1792288" y="4800600"/>
            <a:ext cx="5486400" cy="566738"/>
          </a:xfrm>
          <a:prstGeom prst="rect">
            <a:avLst/>
          </a:prstGeom>
        </p:spPr>
        <p:txBody>
          <a:bodyPr anchor="b"/>
          <a:lstStyle>
            <a:lvl1pPr algn="l">
              <a:defRPr sz="2000" b="1"/>
            </a:lvl1pPr>
          </a:lstStyle>
          <a:p>
            <a:r>
              <a:rPr lang="sl-SI" smtClean="0"/>
              <a:t>Kliknite, če želite urediti slog naslova matrice</a:t>
            </a:r>
            <a:endParaRPr lang="sl-SI"/>
          </a:p>
        </p:txBody>
      </p:sp>
      <p:sp>
        <p:nvSpPr>
          <p:cNvPr id="3" name="Ograda slike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sl-SI" noProof="0" dirty="0" smtClean="0"/>
          </a:p>
        </p:txBody>
      </p:sp>
      <p:sp>
        <p:nvSpPr>
          <p:cNvPr id="4" name="Ograda besedila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l-SI" smtClean="0"/>
              <a:t>Kliknite, če želite urediti sloge besedila matrice</a:t>
            </a:r>
          </a:p>
        </p:txBody>
      </p:sp>
      <p:sp>
        <p:nvSpPr>
          <p:cNvPr id="5" name="Rectangle 4"/>
          <p:cNvSpPr>
            <a:spLocks noGrp="1" noChangeArrowheads="1"/>
          </p:cNvSpPr>
          <p:nvPr>
            <p:ph type="dt" sz="half" idx="10"/>
          </p:nvPr>
        </p:nvSpPr>
        <p:spPr>
          <a:ln/>
        </p:spPr>
        <p:txBody>
          <a:bodyPr/>
          <a:lstStyle>
            <a:lvl1pPr>
              <a:defRPr/>
            </a:lvl1pPr>
          </a:lstStyle>
          <a:p>
            <a:pPr>
              <a:defRPr/>
            </a:pPr>
            <a:endParaRPr lang="sl-SI" dirty="0"/>
          </a:p>
        </p:txBody>
      </p:sp>
      <p:sp>
        <p:nvSpPr>
          <p:cNvPr id="6" name="Rectangle 5"/>
          <p:cNvSpPr>
            <a:spLocks noGrp="1" noChangeArrowheads="1"/>
          </p:cNvSpPr>
          <p:nvPr>
            <p:ph type="ftr" sz="quarter" idx="11"/>
          </p:nvPr>
        </p:nvSpPr>
        <p:spPr>
          <a:ln/>
        </p:spPr>
        <p:txBody>
          <a:bodyPr/>
          <a:lstStyle>
            <a:lvl1pPr>
              <a:defRPr/>
            </a:lvl1pPr>
          </a:lstStyle>
          <a:p>
            <a:pPr>
              <a:defRPr/>
            </a:pPr>
            <a:endParaRPr lang="sl-SI" dirty="0"/>
          </a:p>
          <a:p>
            <a:pPr>
              <a:defRPr/>
            </a:pPr>
            <a:endParaRPr lang="sl-SI" dirty="0"/>
          </a:p>
          <a:p>
            <a:pPr>
              <a:defRPr/>
            </a:pPr>
            <a:endParaRPr lang="sl-SI" dirty="0"/>
          </a:p>
          <a:p>
            <a:pPr>
              <a:defRPr/>
            </a:pPr>
            <a:r>
              <a:rPr lang="sl-SI" dirty="0"/>
              <a:t>Partnerji projekta:</a:t>
            </a:r>
          </a:p>
          <a:p>
            <a:pPr>
              <a:defRPr/>
            </a:pPr>
            <a:r>
              <a:rPr lang="sl-SI" dirty="0"/>
              <a:t> </a:t>
            </a:r>
          </a:p>
        </p:txBody>
      </p:sp>
      <p:sp>
        <p:nvSpPr>
          <p:cNvPr id="7" name="Rectangle 6"/>
          <p:cNvSpPr>
            <a:spLocks noGrp="1" noChangeArrowheads="1"/>
          </p:cNvSpPr>
          <p:nvPr>
            <p:ph type="sldNum" sz="quarter" idx="12"/>
          </p:nvPr>
        </p:nvSpPr>
        <p:spPr>
          <a:ln/>
        </p:spPr>
        <p:txBody>
          <a:bodyPr/>
          <a:lstStyle>
            <a:lvl1pPr>
              <a:defRPr/>
            </a:lvl1pPr>
          </a:lstStyle>
          <a:p>
            <a:pPr>
              <a:defRPr/>
            </a:pPr>
            <a:fld id="{22BC2AA5-47B3-40EF-82CB-E38922AE77BA}" type="slidenum">
              <a:rPr lang="sl-SI"/>
              <a:pPr>
                <a:defRPr/>
              </a:pPr>
              <a:t>‹#›</a:t>
            </a:fld>
            <a:endParaRPr lang="sl-SI"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18" Type="http://schemas.openxmlformats.org/officeDocument/2006/relationships/image" Target="../media/image6.jpeg"/><Relationship Id="rId3" Type="http://schemas.openxmlformats.org/officeDocument/2006/relationships/slideLayout" Target="../slideLayouts/slideLayout3.xml"/><Relationship Id="rId21" Type="http://schemas.openxmlformats.org/officeDocument/2006/relationships/image" Target="../media/image9.png"/><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image" Target="../media/image5.png"/><Relationship Id="rId2" Type="http://schemas.openxmlformats.org/officeDocument/2006/relationships/slideLayout" Target="../slideLayouts/slideLayout2.xml"/><Relationship Id="rId16" Type="http://schemas.openxmlformats.org/officeDocument/2006/relationships/image" Target="../media/image4.png"/><Relationship Id="rId20" Type="http://schemas.openxmlformats.org/officeDocument/2006/relationships/image" Target="../media/image8.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19" Type="http://schemas.openxmlformats.org/officeDocument/2006/relationships/image" Target="../media/image7.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8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sl-SI" dirty="0"/>
          </a:p>
        </p:txBody>
      </p:sp>
      <p:sp>
        <p:nvSpPr>
          <p:cNvPr id="20485" name="Rectangle 5"/>
          <p:cNvSpPr>
            <a:spLocks noGrp="1" noChangeArrowheads="1"/>
          </p:cNvSpPr>
          <p:nvPr>
            <p:ph type="ftr" sz="quarter" idx="3"/>
          </p:nvPr>
        </p:nvSpPr>
        <p:spPr bwMode="auto">
          <a:xfrm>
            <a:off x="2916238" y="6021388"/>
            <a:ext cx="2895600" cy="6286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200"/>
            </a:lvl1pPr>
          </a:lstStyle>
          <a:p>
            <a:pPr>
              <a:defRPr/>
            </a:pPr>
            <a:endParaRPr lang="sl-SI" dirty="0"/>
          </a:p>
          <a:p>
            <a:pPr>
              <a:defRPr/>
            </a:pPr>
            <a:endParaRPr lang="sl-SI" dirty="0"/>
          </a:p>
          <a:p>
            <a:pPr>
              <a:defRPr/>
            </a:pPr>
            <a:endParaRPr lang="sl-SI" dirty="0"/>
          </a:p>
          <a:p>
            <a:pPr>
              <a:defRPr/>
            </a:pPr>
            <a:r>
              <a:rPr lang="sl-SI" dirty="0"/>
              <a:t>Partnerji projekta:</a:t>
            </a:r>
          </a:p>
          <a:p>
            <a:pPr>
              <a:defRPr/>
            </a:pPr>
            <a:r>
              <a:rPr lang="sl-SI" dirty="0"/>
              <a:t> </a:t>
            </a:r>
          </a:p>
        </p:txBody>
      </p:sp>
      <p:sp>
        <p:nvSpPr>
          <p:cNvPr id="2048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872C751F-FB1F-4E3E-810A-46DBF5E488B7}" type="slidenum">
              <a:rPr lang="sl-SI"/>
              <a:pPr>
                <a:defRPr/>
              </a:pPr>
              <a:t>‹#›</a:t>
            </a:fld>
            <a:endParaRPr lang="sl-SI" dirty="0"/>
          </a:p>
        </p:txBody>
      </p:sp>
      <p:pic>
        <p:nvPicPr>
          <p:cNvPr id="1029" name="Picture 8" descr="LOGO-SVLR-SLO"/>
          <p:cNvPicPr>
            <a:picLocks noChangeAspect="1" noChangeArrowheads="1"/>
          </p:cNvPicPr>
          <p:nvPr userDrawn="1"/>
        </p:nvPicPr>
        <p:blipFill>
          <a:blip r:embed="rId13" cstate="print"/>
          <a:srcRect/>
          <a:stretch>
            <a:fillRect/>
          </a:stretch>
        </p:blipFill>
        <p:spPr bwMode="auto">
          <a:xfrm>
            <a:off x="395288" y="0"/>
            <a:ext cx="2447925" cy="996950"/>
          </a:xfrm>
          <a:prstGeom prst="rect">
            <a:avLst/>
          </a:prstGeom>
          <a:noFill/>
          <a:ln w="9525">
            <a:noFill/>
            <a:miter lim="800000"/>
            <a:headEnd/>
            <a:tailEnd/>
          </a:ln>
        </p:spPr>
      </p:pic>
      <p:pic>
        <p:nvPicPr>
          <p:cNvPr id="1030" name="Picture 9"/>
          <p:cNvPicPr>
            <a:picLocks noChangeAspect="1" noChangeArrowheads="1"/>
          </p:cNvPicPr>
          <p:nvPr userDrawn="1"/>
        </p:nvPicPr>
        <p:blipFill>
          <a:blip r:embed="rId14" cstate="print"/>
          <a:srcRect/>
          <a:stretch>
            <a:fillRect/>
          </a:stretch>
        </p:blipFill>
        <p:spPr bwMode="auto">
          <a:xfrm>
            <a:off x="2843213" y="5734050"/>
            <a:ext cx="3240087" cy="428625"/>
          </a:xfrm>
          <a:prstGeom prst="rect">
            <a:avLst/>
          </a:prstGeom>
          <a:noFill/>
          <a:ln w="9525">
            <a:noFill/>
            <a:miter lim="800000"/>
            <a:headEnd/>
            <a:tailEnd/>
          </a:ln>
        </p:spPr>
      </p:pic>
      <p:pic>
        <p:nvPicPr>
          <p:cNvPr id="1031" name="Picture 17" descr="grb občina črnomelj"/>
          <p:cNvPicPr>
            <a:picLocks noChangeAspect="1" noChangeArrowheads="1"/>
          </p:cNvPicPr>
          <p:nvPr userDrawn="1"/>
        </p:nvPicPr>
        <p:blipFill>
          <a:blip r:embed="rId15" cstate="print"/>
          <a:srcRect/>
          <a:stretch>
            <a:fillRect/>
          </a:stretch>
        </p:blipFill>
        <p:spPr bwMode="auto">
          <a:xfrm>
            <a:off x="2987675" y="6381750"/>
            <a:ext cx="287338" cy="287338"/>
          </a:xfrm>
          <a:prstGeom prst="rect">
            <a:avLst/>
          </a:prstGeom>
          <a:noFill/>
          <a:ln w="9525">
            <a:noFill/>
            <a:miter lim="800000"/>
            <a:headEnd/>
            <a:tailEnd/>
          </a:ln>
        </p:spPr>
      </p:pic>
      <p:pic>
        <p:nvPicPr>
          <p:cNvPr id="1032" name="Picture 16" descr="grb obcina metlika"/>
          <p:cNvPicPr>
            <a:picLocks noChangeAspect="1" noChangeArrowheads="1"/>
          </p:cNvPicPr>
          <p:nvPr userDrawn="1"/>
        </p:nvPicPr>
        <p:blipFill>
          <a:blip r:embed="rId16" cstate="print"/>
          <a:srcRect/>
          <a:stretch>
            <a:fillRect/>
          </a:stretch>
        </p:blipFill>
        <p:spPr bwMode="auto">
          <a:xfrm>
            <a:off x="3492500" y="6381750"/>
            <a:ext cx="288925" cy="288925"/>
          </a:xfrm>
          <a:prstGeom prst="rect">
            <a:avLst/>
          </a:prstGeom>
          <a:noFill/>
          <a:ln w="9525">
            <a:noFill/>
            <a:miter lim="800000"/>
            <a:headEnd/>
            <a:tailEnd/>
          </a:ln>
        </p:spPr>
      </p:pic>
      <p:sp>
        <p:nvSpPr>
          <p:cNvPr id="20498" name="Rectangle 18"/>
          <p:cNvSpPr>
            <a:spLocks noChangeArrowheads="1"/>
          </p:cNvSpPr>
          <p:nvPr userDrawn="1"/>
        </p:nvSpPr>
        <p:spPr bwMode="auto">
          <a:xfrm>
            <a:off x="0" y="0"/>
            <a:ext cx="9144000" cy="0"/>
          </a:xfrm>
          <a:prstGeom prst="rect">
            <a:avLst/>
          </a:prstGeom>
          <a:noFill/>
          <a:ln w="9525">
            <a:noFill/>
            <a:miter lim="800000"/>
            <a:headEnd/>
            <a:tailEnd/>
          </a:ln>
          <a:effectLst/>
        </p:spPr>
        <p:txBody>
          <a:bodyPr wrap="none" anchor="ctr">
            <a:spAutoFit/>
          </a:bodyPr>
          <a:lstStyle/>
          <a:p>
            <a:pPr>
              <a:defRPr/>
            </a:pPr>
            <a:endParaRPr lang="sl-SI" dirty="0"/>
          </a:p>
        </p:txBody>
      </p:sp>
      <p:sp>
        <p:nvSpPr>
          <p:cNvPr id="20499" name="Rectangle 19"/>
          <p:cNvSpPr>
            <a:spLocks noChangeArrowheads="1"/>
          </p:cNvSpPr>
          <p:nvPr userDrawn="1"/>
        </p:nvSpPr>
        <p:spPr bwMode="auto">
          <a:xfrm>
            <a:off x="4371975" y="323850"/>
            <a:ext cx="398463" cy="274638"/>
          </a:xfrm>
          <a:prstGeom prst="rect">
            <a:avLst/>
          </a:prstGeom>
          <a:noFill/>
          <a:ln w="9525">
            <a:noFill/>
            <a:miter lim="800000"/>
            <a:headEnd/>
            <a:tailEnd/>
          </a:ln>
          <a:effectLst/>
        </p:spPr>
        <p:txBody>
          <a:bodyPr wrap="none" anchor="ctr">
            <a:spAutoFit/>
          </a:bodyPr>
          <a:lstStyle/>
          <a:p>
            <a:pPr algn="ctr">
              <a:defRPr/>
            </a:pPr>
            <a:r>
              <a:rPr lang="sl-SI" sz="1200" dirty="0">
                <a:cs typeface="Times New Roman" pitchFamily="18" charset="0"/>
              </a:rPr>
              <a:t>     </a:t>
            </a:r>
            <a:endParaRPr lang="sl-SI" dirty="0"/>
          </a:p>
        </p:txBody>
      </p:sp>
      <p:sp>
        <p:nvSpPr>
          <p:cNvPr id="20500" name="Rectangle 20"/>
          <p:cNvSpPr>
            <a:spLocks noChangeArrowheads="1"/>
          </p:cNvSpPr>
          <p:nvPr userDrawn="1"/>
        </p:nvSpPr>
        <p:spPr bwMode="auto">
          <a:xfrm>
            <a:off x="4371975" y="922338"/>
            <a:ext cx="398463" cy="274637"/>
          </a:xfrm>
          <a:prstGeom prst="rect">
            <a:avLst/>
          </a:prstGeom>
          <a:noFill/>
          <a:ln w="9525">
            <a:noFill/>
            <a:miter lim="800000"/>
            <a:headEnd/>
            <a:tailEnd/>
          </a:ln>
          <a:effectLst/>
        </p:spPr>
        <p:txBody>
          <a:bodyPr wrap="none" anchor="ctr">
            <a:spAutoFit/>
          </a:bodyPr>
          <a:lstStyle/>
          <a:p>
            <a:pPr algn="ctr">
              <a:defRPr/>
            </a:pPr>
            <a:r>
              <a:rPr lang="sl-SI" sz="1200" dirty="0">
                <a:cs typeface="Times New Roman" pitchFamily="18" charset="0"/>
              </a:rPr>
              <a:t>     </a:t>
            </a:r>
            <a:endParaRPr lang="sl-SI" dirty="0"/>
          </a:p>
        </p:txBody>
      </p:sp>
      <p:sp>
        <p:nvSpPr>
          <p:cNvPr id="20502" name="Rectangle 22"/>
          <p:cNvSpPr>
            <a:spLocks noChangeArrowheads="1"/>
          </p:cNvSpPr>
          <p:nvPr userDrawn="1"/>
        </p:nvSpPr>
        <p:spPr bwMode="auto">
          <a:xfrm>
            <a:off x="4371975" y="2119313"/>
            <a:ext cx="398463" cy="274637"/>
          </a:xfrm>
          <a:prstGeom prst="rect">
            <a:avLst/>
          </a:prstGeom>
          <a:noFill/>
          <a:ln w="9525">
            <a:noFill/>
            <a:miter lim="800000"/>
            <a:headEnd/>
            <a:tailEnd/>
          </a:ln>
          <a:effectLst/>
        </p:spPr>
        <p:txBody>
          <a:bodyPr wrap="none" anchor="ctr">
            <a:spAutoFit/>
          </a:bodyPr>
          <a:lstStyle/>
          <a:p>
            <a:pPr algn="ctr">
              <a:defRPr/>
            </a:pPr>
            <a:r>
              <a:rPr lang="sl-SI" sz="1200" dirty="0">
                <a:cs typeface="Times New Roman" pitchFamily="18" charset="0"/>
              </a:rPr>
              <a:t>     </a:t>
            </a:r>
            <a:endParaRPr lang="sl-SI" dirty="0"/>
          </a:p>
        </p:txBody>
      </p:sp>
      <p:sp>
        <p:nvSpPr>
          <p:cNvPr id="20503" name="Rectangle 23"/>
          <p:cNvSpPr>
            <a:spLocks noChangeArrowheads="1"/>
          </p:cNvSpPr>
          <p:nvPr userDrawn="1"/>
        </p:nvSpPr>
        <p:spPr bwMode="auto">
          <a:xfrm>
            <a:off x="4371975" y="2717800"/>
            <a:ext cx="398463" cy="274638"/>
          </a:xfrm>
          <a:prstGeom prst="rect">
            <a:avLst/>
          </a:prstGeom>
          <a:noFill/>
          <a:ln w="9525">
            <a:noFill/>
            <a:miter lim="800000"/>
            <a:headEnd/>
            <a:tailEnd/>
          </a:ln>
          <a:effectLst/>
        </p:spPr>
        <p:txBody>
          <a:bodyPr wrap="none" anchor="ctr">
            <a:spAutoFit/>
          </a:bodyPr>
          <a:lstStyle/>
          <a:p>
            <a:pPr algn="ctr">
              <a:defRPr/>
            </a:pPr>
            <a:r>
              <a:rPr lang="sl-SI" sz="1200" dirty="0">
                <a:cs typeface="Times New Roman" pitchFamily="18" charset="0"/>
              </a:rPr>
              <a:t>     </a:t>
            </a:r>
            <a:endParaRPr lang="sl-SI" dirty="0"/>
          </a:p>
        </p:txBody>
      </p:sp>
      <p:sp>
        <p:nvSpPr>
          <p:cNvPr id="20504" name="Rectangle 24"/>
          <p:cNvSpPr>
            <a:spLocks noChangeArrowheads="1"/>
          </p:cNvSpPr>
          <p:nvPr userDrawn="1"/>
        </p:nvSpPr>
        <p:spPr bwMode="auto">
          <a:xfrm>
            <a:off x="4371975" y="3316288"/>
            <a:ext cx="398463" cy="274637"/>
          </a:xfrm>
          <a:prstGeom prst="rect">
            <a:avLst/>
          </a:prstGeom>
          <a:noFill/>
          <a:ln w="9525">
            <a:noFill/>
            <a:miter lim="800000"/>
            <a:headEnd/>
            <a:tailEnd/>
          </a:ln>
          <a:effectLst/>
        </p:spPr>
        <p:txBody>
          <a:bodyPr wrap="none" anchor="ctr">
            <a:spAutoFit/>
          </a:bodyPr>
          <a:lstStyle/>
          <a:p>
            <a:pPr algn="ctr">
              <a:defRPr/>
            </a:pPr>
            <a:r>
              <a:rPr lang="sl-SI" sz="1200" dirty="0">
                <a:cs typeface="Times New Roman" pitchFamily="18" charset="0"/>
              </a:rPr>
              <a:t>     </a:t>
            </a:r>
            <a:endParaRPr lang="sl-SI" dirty="0"/>
          </a:p>
        </p:txBody>
      </p:sp>
      <p:sp>
        <p:nvSpPr>
          <p:cNvPr id="20505" name="Rectangle 25"/>
          <p:cNvSpPr>
            <a:spLocks noChangeArrowheads="1"/>
          </p:cNvSpPr>
          <p:nvPr userDrawn="1"/>
        </p:nvSpPr>
        <p:spPr bwMode="auto">
          <a:xfrm>
            <a:off x="4371975" y="3914775"/>
            <a:ext cx="398463" cy="274638"/>
          </a:xfrm>
          <a:prstGeom prst="rect">
            <a:avLst/>
          </a:prstGeom>
          <a:noFill/>
          <a:ln w="9525">
            <a:noFill/>
            <a:miter lim="800000"/>
            <a:headEnd/>
            <a:tailEnd/>
          </a:ln>
          <a:effectLst/>
        </p:spPr>
        <p:txBody>
          <a:bodyPr wrap="none" anchor="ctr">
            <a:spAutoFit/>
          </a:bodyPr>
          <a:lstStyle/>
          <a:p>
            <a:pPr algn="ctr">
              <a:defRPr/>
            </a:pPr>
            <a:r>
              <a:rPr lang="sl-SI" sz="1200" dirty="0">
                <a:cs typeface="Times New Roman" pitchFamily="18" charset="0"/>
              </a:rPr>
              <a:t>     </a:t>
            </a:r>
            <a:endParaRPr lang="sl-SI" dirty="0"/>
          </a:p>
        </p:txBody>
      </p:sp>
      <p:sp>
        <p:nvSpPr>
          <p:cNvPr id="20506" name="Rectangle 26"/>
          <p:cNvSpPr>
            <a:spLocks noChangeArrowheads="1"/>
          </p:cNvSpPr>
          <p:nvPr userDrawn="1"/>
        </p:nvSpPr>
        <p:spPr bwMode="auto">
          <a:xfrm>
            <a:off x="4351338" y="4513263"/>
            <a:ext cx="441325" cy="274637"/>
          </a:xfrm>
          <a:prstGeom prst="rect">
            <a:avLst/>
          </a:prstGeom>
          <a:noFill/>
          <a:ln w="9525">
            <a:noFill/>
            <a:miter lim="800000"/>
            <a:headEnd/>
            <a:tailEnd/>
          </a:ln>
          <a:effectLst/>
        </p:spPr>
        <p:txBody>
          <a:bodyPr wrap="none" anchor="ctr">
            <a:spAutoFit/>
          </a:bodyPr>
          <a:lstStyle/>
          <a:p>
            <a:pPr algn="ctr">
              <a:defRPr/>
            </a:pPr>
            <a:r>
              <a:rPr lang="sl-SI" sz="1200" dirty="0">
                <a:cs typeface="Times New Roman" pitchFamily="18" charset="0"/>
              </a:rPr>
              <a:t>      </a:t>
            </a:r>
            <a:endParaRPr lang="sl-SI" dirty="0"/>
          </a:p>
        </p:txBody>
      </p:sp>
      <p:pic>
        <p:nvPicPr>
          <p:cNvPr id="1041" name="Picture 29" descr="grb obcina semic"/>
          <p:cNvPicPr>
            <a:picLocks noChangeAspect="1" noChangeArrowheads="1"/>
          </p:cNvPicPr>
          <p:nvPr userDrawn="1"/>
        </p:nvPicPr>
        <p:blipFill>
          <a:blip r:embed="rId17" cstate="print"/>
          <a:srcRect/>
          <a:stretch>
            <a:fillRect/>
          </a:stretch>
        </p:blipFill>
        <p:spPr bwMode="auto">
          <a:xfrm>
            <a:off x="3924300" y="6381750"/>
            <a:ext cx="287338" cy="287338"/>
          </a:xfrm>
          <a:prstGeom prst="rect">
            <a:avLst/>
          </a:prstGeom>
          <a:noFill/>
          <a:ln w="9525">
            <a:noFill/>
            <a:miter lim="800000"/>
            <a:headEnd/>
            <a:tailEnd/>
          </a:ln>
        </p:spPr>
      </p:pic>
      <p:pic>
        <p:nvPicPr>
          <p:cNvPr id="1042" name="Picture 28" descr="logo_ZRSVN_2"/>
          <p:cNvPicPr>
            <a:picLocks noChangeAspect="1" noChangeArrowheads="1"/>
          </p:cNvPicPr>
          <p:nvPr userDrawn="1"/>
        </p:nvPicPr>
        <p:blipFill>
          <a:blip r:embed="rId18" cstate="print"/>
          <a:srcRect/>
          <a:stretch>
            <a:fillRect/>
          </a:stretch>
        </p:blipFill>
        <p:spPr bwMode="auto">
          <a:xfrm>
            <a:off x="4427538" y="6381750"/>
            <a:ext cx="180975" cy="323850"/>
          </a:xfrm>
          <a:prstGeom prst="rect">
            <a:avLst/>
          </a:prstGeom>
          <a:noFill/>
          <a:ln w="9525">
            <a:noFill/>
            <a:miter lim="800000"/>
            <a:headEnd/>
            <a:tailEnd/>
          </a:ln>
        </p:spPr>
      </p:pic>
      <p:pic>
        <p:nvPicPr>
          <p:cNvPr id="1043" name="Picture 27" descr="ribiska družina črnomelj"/>
          <p:cNvPicPr>
            <a:picLocks noChangeAspect="1" noChangeArrowheads="1"/>
          </p:cNvPicPr>
          <p:nvPr userDrawn="1"/>
        </p:nvPicPr>
        <p:blipFill>
          <a:blip r:embed="rId19" cstate="print"/>
          <a:srcRect/>
          <a:stretch>
            <a:fillRect/>
          </a:stretch>
        </p:blipFill>
        <p:spPr bwMode="auto">
          <a:xfrm>
            <a:off x="5219700" y="6381750"/>
            <a:ext cx="285750" cy="323850"/>
          </a:xfrm>
          <a:prstGeom prst="rect">
            <a:avLst/>
          </a:prstGeom>
          <a:noFill/>
          <a:ln w="9525">
            <a:noFill/>
            <a:miter lim="800000"/>
            <a:headEnd/>
            <a:tailEnd/>
          </a:ln>
        </p:spPr>
      </p:pic>
      <p:sp>
        <p:nvSpPr>
          <p:cNvPr id="20510" name="Rectangle 30"/>
          <p:cNvSpPr>
            <a:spLocks noChangeArrowheads="1"/>
          </p:cNvSpPr>
          <p:nvPr userDrawn="1"/>
        </p:nvSpPr>
        <p:spPr bwMode="auto">
          <a:xfrm>
            <a:off x="0" y="2546350"/>
            <a:ext cx="9144000" cy="0"/>
          </a:xfrm>
          <a:prstGeom prst="rect">
            <a:avLst/>
          </a:prstGeom>
          <a:noFill/>
          <a:ln w="9525">
            <a:noFill/>
            <a:miter lim="800000"/>
            <a:headEnd/>
            <a:tailEnd/>
          </a:ln>
          <a:effectLst/>
        </p:spPr>
        <p:txBody>
          <a:bodyPr wrap="none" anchor="ctr">
            <a:spAutoFit/>
          </a:bodyPr>
          <a:lstStyle/>
          <a:p>
            <a:pPr>
              <a:defRPr/>
            </a:pPr>
            <a:endParaRPr lang="sl-SI" dirty="0"/>
          </a:p>
        </p:txBody>
      </p:sp>
      <p:sp>
        <p:nvSpPr>
          <p:cNvPr id="20511" name="Rectangle 31"/>
          <p:cNvSpPr>
            <a:spLocks noChangeArrowheads="1"/>
          </p:cNvSpPr>
          <p:nvPr userDrawn="1"/>
        </p:nvSpPr>
        <p:spPr bwMode="auto">
          <a:xfrm>
            <a:off x="0" y="2870200"/>
            <a:ext cx="398463" cy="274638"/>
          </a:xfrm>
          <a:prstGeom prst="rect">
            <a:avLst/>
          </a:prstGeom>
          <a:noFill/>
          <a:ln w="9525">
            <a:noFill/>
            <a:miter lim="800000"/>
            <a:headEnd/>
            <a:tailEnd/>
          </a:ln>
          <a:effectLst/>
        </p:spPr>
        <p:txBody>
          <a:bodyPr wrap="none" anchor="ctr">
            <a:spAutoFit/>
          </a:bodyPr>
          <a:lstStyle/>
          <a:p>
            <a:pPr>
              <a:defRPr/>
            </a:pPr>
            <a:r>
              <a:rPr lang="sl-SI" sz="1200" dirty="0">
                <a:cs typeface="Times New Roman" pitchFamily="18" charset="0"/>
              </a:rPr>
              <a:t>     </a:t>
            </a:r>
            <a:endParaRPr lang="sl-SI" dirty="0"/>
          </a:p>
        </p:txBody>
      </p:sp>
      <p:sp>
        <p:nvSpPr>
          <p:cNvPr id="20512" name="Rectangle 32"/>
          <p:cNvSpPr>
            <a:spLocks noChangeArrowheads="1"/>
          </p:cNvSpPr>
          <p:nvPr userDrawn="1"/>
        </p:nvSpPr>
        <p:spPr bwMode="auto">
          <a:xfrm>
            <a:off x="0" y="3468688"/>
            <a:ext cx="869950" cy="274637"/>
          </a:xfrm>
          <a:prstGeom prst="rect">
            <a:avLst/>
          </a:prstGeom>
          <a:noFill/>
          <a:ln w="9525">
            <a:noFill/>
            <a:miter lim="800000"/>
            <a:headEnd/>
            <a:tailEnd/>
          </a:ln>
          <a:effectLst/>
        </p:spPr>
        <p:txBody>
          <a:bodyPr wrap="none" anchor="ctr">
            <a:spAutoFit/>
          </a:bodyPr>
          <a:lstStyle/>
          <a:p>
            <a:pPr>
              <a:defRPr/>
            </a:pPr>
            <a:r>
              <a:rPr lang="sl-SI" sz="1200" dirty="0">
                <a:cs typeface="Times New Roman" pitchFamily="18" charset="0"/>
              </a:rPr>
              <a:t>                </a:t>
            </a:r>
            <a:endParaRPr lang="sl-SI" dirty="0"/>
          </a:p>
        </p:txBody>
      </p:sp>
      <p:sp>
        <p:nvSpPr>
          <p:cNvPr id="20513" name="Rectangle 33"/>
          <p:cNvSpPr>
            <a:spLocks noChangeArrowheads="1"/>
          </p:cNvSpPr>
          <p:nvPr userDrawn="1"/>
        </p:nvSpPr>
        <p:spPr bwMode="auto">
          <a:xfrm>
            <a:off x="0" y="4067175"/>
            <a:ext cx="219075" cy="244475"/>
          </a:xfrm>
          <a:prstGeom prst="rect">
            <a:avLst/>
          </a:prstGeom>
          <a:noFill/>
          <a:ln w="9525">
            <a:noFill/>
            <a:miter lim="800000"/>
            <a:headEnd/>
            <a:tailEnd/>
          </a:ln>
          <a:effectLst/>
        </p:spPr>
        <p:txBody>
          <a:bodyPr wrap="none" anchor="ctr">
            <a:spAutoFit/>
          </a:bodyPr>
          <a:lstStyle/>
          <a:p>
            <a:pPr>
              <a:defRPr/>
            </a:pPr>
            <a:r>
              <a:rPr lang="sl-SI" sz="1000" dirty="0"/>
              <a:t> </a:t>
            </a:r>
            <a:endParaRPr lang="sl-SI" dirty="0"/>
          </a:p>
        </p:txBody>
      </p:sp>
      <p:pic>
        <p:nvPicPr>
          <p:cNvPr id="1048" name="Picture 34" descr="logo"/>
          <p:cNvPicPr>
            <a:picLocks noChangeAspect="1" noChangeArrowheads="1"/>
          </p:cNvPicPr>
          <p:nvPr userDrawn="1"/>
        </p:nvPicPr>
        <p:blipFill>
          <a:blip r:embed="rId20" cstate="print"/>
          <a:srcRect/>
          <a:stretch>
            <a:fillRect/>
          </a:stretch>
        </p:blipFill>
        <p:spPr bwMode="auto">
          <a:xfrm>
            <a:off x="4716463" y="6381750"/>
            <a:ext cx="323850" cy="323850"/>
          </a:xfrm>
          <a:prstGeom prst="rect">
            <a:avLst/>
          </a:prstGeom>
          <a:noFill/>
          <a:ln w="9525">
            <a:noFill/>
            <a:miter lim="800000"/>
            <a:headEnd/>
            <a:tailEnd/>
          </a:ln>
        </p:spPr>
      </p:pic>
      <p:pic>
        <p:nvPicPr>
          <p:cNvPr id="1049" name="Picture 35" descr="01-OP_SI-HR_multiling"/>
          <p:cNvPicPr>
            <a:picLocks noChangeAspect="1" noChangeArrowheads="1"/>
          </p:cNvPicPr>
          <p:nvPr userDrawn="1"/>
        </p:nvPicPr>
        <p:blipFill>
          <a:blip r:embed="rId21" cstate="print"/>
          <a:srcRect/>
          <a:stretch>
            <a:fillRect/>
          </a:stretch>
        </p:blipFill>
        <p:spPr bwMode="auto">
          <a:xfrm>
            <a:off x="6588125" y="188913"/>
            <a:ext cx="2376488" cy="690562"/>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Lst>
  <p:hf sldNum="0" hd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ctr" rtl="0" eaLnBrk="0" fontAlgn="base" hangingPunct="0">
        <a:spcBef>
          <a:spcPct val="20000"/>
        </a:spcBef>
        <a:spcAft>
          <a:spcPct val="0"/>
        </a:spcAft>
        <a:defRPr sz="1000" i="1">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3.jpeg"/><Relationship Id="rId1" Type="http://schemas.openxmlformats.org/officeDocument/2006/relationships/slideLayout" Target="../slideLayouts/slideLayout2.xml"/><Relationship Id="rId5" Type="http://schemas.openxmlformats.org/officeDocument/2006/relationships/image" Target="../media/image17.jpeg"/><Relationship Id="rId4" Type="http://schemas.openxmlformats.org/officeDocument/2006/relationships/image" Target="../media/image16.jpeg"/></Relationships>
</file>

<file path=ppt/slides/_rels/slide7.xml.rels><?xml version="1.0" encoding="UTF-8" standalone="yes"?>
<Relationships xmlns="http://schemas.openxmlformats.org/package/2006/relationships"><Relationship Id="rId8" Type="http://schemas.openxmlformats.org/officeDocument/2006/relationships/image" Target="../media/image24.jpeg"/><Relationship Id="rId13" Type="http://schemas.openxmlformats.org/officeDocument/2006/relationships/image" Target="../media/image29.jpeg"/><Relationship Id="rId3" Type="http://schemas.openxmlformats.org/officeDocument/2006/relationships/image" Target="../media/image19.jpeg"/><Relationship Id="rId7" Type="http://schemas.openxmlformats.org/officeDocument/2006/relationships/image" Target="../media/image23.jpeg"/><Relationship Id="rId12" Type="http://schemas.openxmlformats.org/officeDocument/2006/relationships/image" Target="../media/image28.jpeg"/><Relationship Id="rId17" Type="http://schemas.openxmlformats.org/officeDocument/2006/relationships/image" Target="../media/image33.jpeg"/><Relationship Id="rId2" Type="http://schemas.openxmlformats.org/officeDocument/2006/relationships/image" Target="../media/image18.jpeg"/><Relationship Id="rId16" Type="http://schemas.openxmlformats.org/officeDocument/2006/relationships/image" Target="../media/image32.jpeg"/><Relationship Id="rId1" Type="http://schemas.openxmlformats.org/officeDocument/2006/relationships/slideLayout" Target="../slideLayouts/slideLayout2.xml"/><Relationship Id="rId6" Type="http://schemas.openxmlformats.org/officeDocument/2006/relationships/image" Target="../media/image22.jpeg"/><Relationship Id="rId11" Type="http://schemas.openxmlformats.org/officeDocument/2006/relationships/image" Target="../media/image27.jpeg"/><Relationship Id="rId5" Type="http://schemas.openxmlformats.org/officeDocument/2006/relationships/image" Target="../media/image21.jpeg"/><Relationship Id="rId15" Type="http://schemas.openxmlformats.org/officeDocument/2006/relationships/image" Target="../media/image31.jpeg"/><Relationship Id="rId10" Type="http://schemas.openxmlformats.org/officeDocument/2006/relationships/image" Target="../media/image26.jpeg"/><Relationship Id="rId4" Type="http://schemas.openxmlformats.org/officeDocument/2006/relationships/image" Target="../media/image20.jpeg"/><Relationship Id="rId9" Type="http://schemas.openxmlformats.org/officeDocument/2006/relationships/image" Target="../media/image25.jpeg"/><Relationship Id="rId14" Type="http://schemas.openxmlformats.org/officeDocument/2006/relationships/image" Target="../media/image30.jpeg"/></Relationships>
</file>

<file path=ppt/slides/_rels/slide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Layout" Target="../slideLayouts/slideLayout2.xml"/><Relationship Id="rId4" Type="http://schemas.openxmlformats.org/officeDocument/2006/relationships/image" Target="../media/image1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grada noge 1"/>
          <p:cNvSpPr>
            <a:spLocks noGrp="1"/>
          </p:cNvSpPr>
          <p:nvPr>
            <p:ph type="ftr" sz="quarter" idx="11"/>
          </p:nvPr>
        </p:nvSpPr>
        <p:spPr/>
        <p:txBody>
          <a:bodyPr/>
          <a:lstStyle/>
          <a:p>
            <a:pPr>
              <a:defRPr/>
            </a:pPr>
            <a:endParaRPr lang="sl-SI" smtClean="0"/>
          </a:p>
          <a:p>
            <a:pPr>
              <a:defRPr/>
            </a:pPr>
            <a:endParaRPr lang="sl-SI" smtClean="0"/>
          </a:p>
          <a:p>
            <a:pPr>
              <a:defRPr/>
            </a:pPr>
            <a:endParaRPr lang="sl-SI" smtClean="0"/>
          </a:p>
          <a:p>
            <a:pPr>
              <a:defRPr/>
            </a:pPr>
            <a:r>
              <a:rPr lang="sl-SI" smtClean="0"/>
              <a:t>Partnerji projekta:</a:t>
            </a:r>
          </a:p>
          <a:p>
            <a:pPr>
              <a:defRPr/>
            </a:pPr>
            <a:r>
              <a:rPr lang="sl-SI" smtClean="0"/>
              <a:t> </a:t>
            </a:r>
            <a:endParaRPr lang="sl-SI" dirty="0"/>
          </a:p>
        </p:txBody>
      </p:sp>
      <p:pic>
        <p:nvPicPr>
          <p:cNvPr id="3" name="Slika 2" descr="13416828_1577266565904980_6239562626200764519_o.jpg"/>
          <p:cNvPicPr>
            <a:picLocks noChangeAspect="1"/>
          </p:cNvPicPr>
          <p:nvPr/>
        </p:nvPicPr>
        <p:blipFill>
          <a:blip r:embed="rId2" cstate="print"/>
          <a:stretch>
            <a:fillRect/>
          </a:stretch>
        </p:blipFill>
        <p:spPr>
          <a:xfrm>
            <a:off x="-1137979" y="0"/>
            <a:ext cx="10281979" cy="6858000"/>
          </a:xfrm>
          <a:prstGeom prst="rect">
            <a:avLst/>
          </a:prstGeom>
        </p:spPr>
      </p:pic>
      <p:pic>
        <p:nvPicPr>
          <p:cNvPr id="4" name="Slika 3" descr="P1010232.JPG"/>
          <p:cNvPicPr>
            <a:picLocks noChangeAspect="1"/>
          </p:cNvPicPr>
          <p:nvPr/>
        </p:nvPicPr>
        <p:blipFill>
          <a:blip r:embed="rId3" cstate="print"/>
          <a:stretch>
            <a:fillRect/>
          </a:stretch>
        </p:blipFill>
        <p:spPr>
          <a:xfrm>
            <a:off x="251520" y="188640"/>
            <a:ext cx="8352927" cy="626469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2" cstate="print"/>
          <a:stretch>
            <a:fillRect/>
          </a:stretch>
        </a:blipFill>
        <a:effectLst/>
      </p:bgPr>
    </p:bg>
    <p:spTree>
      <p:nvGrpSpPr>
        <p:cNvPr id="1" name=""/>
        <p:cNvGrpSpPr/>
        <p:nvPr/>
      </p:nvGrpSpPr>
      <p:grpSpPr>
        <a:xfrm>
          <a:off x="0" y="0"/>
          <a:ext cx="0" cy="0"/>
          <a:chOff x="0" y="0"/>
          <a:chExt cx="0" cy="0"/>
        </a:xfrm>
      </p:grpSpPr>
      <p:sp>
        <p:nvSpPr>
          <p:cNvPr id="2052" name="Ograda noge 3"/>
          <p:cNvSpPr>
            <a:spLocks noGrp="1"/>
          </p:cNvSpPr>
          <p:nvPr>
            <p:ph type="ftr" sz="quarter" idx="11"/>
          </p:nvPr>
        </p:nvSpPr>
        <p:spPr>
          <a:xfrm>
            <a:off x="2915816" y="6229350"/>
            <a:ext cx="2895600" cy="628650"/>
          </a:xfrm>
          <a:noFill/>
        </p:spPr>
        <p:txBody>
          <a:bodyPr/>
          <a:lstStyle/>
          <a:p>
            <a:endParaRPr lang="sl-SI" dirty="0" smtClean="0"/>
          </a:p>
          <a:p>
            <a:endParaRPr lang="sl-SI" dirty="0" smtClean="0"/>
          </a:p>
          <a:p>
            <a:endParaRPr lang="sl-SI" dirty="0" smtClean="0"/>
          </a:p>
          <a:p>
            <a:r>
              <a:rPr lang="sl-SI" dirty="0" smtClean="0"/>
              <a:t>Partnerji projekta:</a:t>
            </a:r>
          </a:p>
          <a:p>
            <a:r>
              <a:rPr lang="sl-SI" dirty="0" smtClean="0"/>
              <a:t> </a:t>
            </a:r>
          </a:p>
        </p:txBody>
      </p:sp>
      <p:sp useBgFill="1">
        <p:nvSpPr>
          <p:cNvPr id="7" name="PoljeZBesedilom 6"/>
          <p:cNvSpPr txBox="1"/>
          <p:nvPr/>
        </p:nvSpPr>
        <p:spPr>
          <a:xfrm>
            <a:off x="0" y="980728"/>
            <a:ext cx="9144000" cy="461665"/>
          </a:xfrm>
          <a:prstGeom prst="rect">
            <a:avLst/>
          </a:prstGeom>
        </p:spPr>
        <p:txBody>
          <a:bodyPr wrap="square" rtlCol="0">
            <a:spAutoFit/>
          </a:bodyPr>
          <a:lstStyle/>
          <a:p>
            <a:pPr algn="ctr"/>
            <a:r>
              <a:rPr lang="sl-SI" sz="2400" b="1" dirty="0" smtClean="0"/>
              <a:t>Kali, ribniki in izviri: Naša preteklost – naša prihodnost</a:t>
            </a:r>
            <a:endParaRPr lang="sl-SI" sz="2400" b="1" dirty="0"/>
          </a:p>
        </p:txBody>
      </p:sp>
      <p:sp>
        <p:nvSpPr>
          <p:cNvPr id="8" name="PoljeZBesedilom 7"/>
          <p:cNvSpPr txBox="1"/>
          <p:nvPr/>
        </p:nvSpPr>
        <p:spPr>
          <a:xfrm>
            <a:off x="251520" y="1340768"/>
            <a:ext cx="8712968" cy="461665"/>
          </a:xfrm>
          <a:prstGeom prst="rect">
            <a:avLst/>
          </a:prstGeom>
          <a:noFill/>
        </p:spPr>
        <p:txBody>
          <a:bodyPr wrap="square" rtlCol="0">
            <a:spAutoFit/>
          </a:bodyPr>
          <a:lstStyle/>
          <a:p>
            <a:pPr algn="ctr"/>
            <a:r>
              <a:rPr lang="sl-SI" sz="2400" b="1" dirty="0" smtClean="0"/>
              <a:t>Lokve, ribnjaci i izvori: naša </a:t>
            </a:r>
            <a:r>
              <a:rPr lang="sl-SI" sz="2400" b="1" dirty="0"/>
              <a:t>p</a:t>
            </a:r>
            <a:r>
              <a:rPr lang="sl-SI" sz="2400" b="1" dirty="0" smtClean="0"/>
              <a:t>rošlost – naša budučnost</a:t>
            </a:r>
            <a:endParaRPr lang="sl-SI" sz="2400" b="1" dirty="0"/>
          </a:p>
        </p:txBody>
      </p:sp>
      <p:sp>
        <p:nvSpPr>
          <p:cNvPr id="9" name="PoljeZBesedilom 8"/>
          <p:cNvSpPr txBox="1"/>
          <p:nvPr/>
        </p:nvSpPr>
        <p:spPr>
          <a:xfrm>
            <a:off x="683568" y="2996952"/>
            <a:ext cx="7992888" cy="707886"/>
          </a:xfrm>
          <a:prstGeom prst="rect">
            <a:avLst/>
          </a:prstGeom>
          <a:noFill/>
        </p:spPr>
        <p:txBody>
          <a:bodyPr wrap="square" rtlCol="0">
            <a:spAutoFit/>
          </a:bodyPr>
          <a:lstStyle/>
          <a:p>
            <a:r>
              <a:rPr lang="sl-SI" sz="4000" b="1" dirty="0" smtClean="0">
                <a:solidFill>
                  <a:srgbClr val="003300"/>
                </a:solidFill>
                <a:latin typeface="Times New Roman" pitchFamily="18" charset="0"/>
                <a:cs typeface="Times New Roman" pitchFamily="18" charset="0"/>
              </a:rPr>
              <a:t>RIBIŠKA DRUŽINA ČRNOMELJ</a:t>
            </a:r>
            <a:endParaRPr lang="sl-SI" sz="4000" b="1" dirty="0">
              <a:solidFill>
                <a:srgbClr val="003300"/>
              </a:solidFill>
              <a:latin typeface="Times New Roman" pitchFamily="18" charset="0"/>
              <a:cs typeface="Times New Roman" pitchFamily="18" charset="0"/>
            </a:endParaRPr>
          </a:p>
        </p:txBody>
      </p:sp>
      <p:sp>
        <p:nvSpPr>
          <p:cNvPr id="12" name="PoljeZBesedilom 11"/>
          <p:cNvSpPr txBox="1"/>
          <p:nvPr/>
        </p:nvSpPr>
        <p:spPr>
          <a:xfrm>
            <a:off x="467544" y="4653136"/>
            <a:ext cx="8746305" cy="261610"/>
          </a:xfrm>
          <a:prstGeom prst="rect">
            <a:avLst/>
          </a:prstGeom>
          <a:noFill/>
        </p:spPr>
        <p:txBody>
          <a:bodyPr wrap="none" rtlCol="0">
            <a:spAutoFit/>
          </a:bodyPr>
          <a:lstStyle/>
          <a:p>
            <a:r>
              <a:rPr lang="sl-SI" sz="1100" i="1" dirty="0" smtClean="0"/>
              <a:t>“Operacijo delno financira Evropska unija iz instrumenta za predpristopno pomoč. Operacija se izvaja v okviru OP IPA SI-HR 2007-2013 “</a:t>
            </a:r>
            <a:endParaRPr lang="sl-SI" sz="1100" i="1" dirty="0"/>
          </a:p>
        </p:txBody>
      </p:sp>
      <p:sp>
        <p:nvSpPr>
          <p:cNvPr id="13" name="Pravokotnik 12"/>
          <p:cNvSpPr/>
          <p:nvPr/>
        </p:nvSpPr>
        <p:spPr>
          <a:xfrm>
            <a:off x="395536" y="116632"/>
            <a:ext cx="4176464" cy="864096"/>
          </a:xfrm>
          <a:prstGeom prst="rect">
            <a:avLst/>
          </a:prstGeom>
          <a:blipFill>
            <a:blip r:embed="rId3"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dirty="0"/>
          </a:p>
        </p:txBody>
      </p:sp>
      <p:pic>
        <p:nvPicPr>
          <p:cNvPr id="1027" name="Slika 1" descr="C:\Users\Milan\AppData\Local\Microsoft\Windows\Temporary Internet Files\Content.IE5\PY3Y7B7G\MGRT_slo (1).jpg"/>
          <p:cNvPicPr>
            <a:picLocks noChangeAspect="1" noChangeArrowheads="1"/>
          </p:cNvPicPr>
          <p:nvPr/>
        </p:nvPicPr>
        <p:blipFill>
          <a:blip r:embed="rId4" cstate="print"/>
          <a:srcRect/>
          <a:stretch>
            <a:fillRect/>
          </a:stretch>
        </p:blipFill>
        <p:spPr bwMode="auto">
          <a:xfrm>
            <a:off x="467544" y="188640"/>
            <a:ext cx="4104456" cy="720080"/>
          </a:xfrm>
          <a:prstGeom prst="rect">
            <a:avLst/>
          </a:prstGeom>
          <a:noFill/>
          <a:ln w="9525">
            <a:noFill/>
            <a:miter lim="800000"/>
            <a:headEnd/>
            <a:tailEnd/>
          </a:ln>
        </p:spPr>
      </p:pic>
      <p:sp>
        <p:nvSpPr>
          <p:cNvPr id="11" name="PoljeZBesedilom 10"/>
          <p:cNvSpPr txBox="1"/>
          <p:nvPr/>
        </p:nvSpPr>
        <p:spPr>
          <a:xfrm>
            <a:off x="323528" y="3645024"/>
            <a:ext cx="8712968" cy="1107996"/>
          </a:xfrm>
          <a:prstGeom prst="rect">
            <a:avLst/>
          </a:prstGeom>
          <a:noFill/>
        </p:spPr>
        <p:txBody>
          <a:bodyPr wrap="square" rtlCol="0">
            <a:spAutoFit/>
          </a:bodyPr>
          <a:lstStyle/>
          <a:p>
            <a:r>
              <a:rPr lang="sl-SI" dirty="0" smtClean="0"/>
              <a:t>                                        PRIMER DOBRE  PRAKSE</a:t>
            </a:r>
          </a:p>
          <a:p>
            <a:r>
              <a:rPr lang="sl-SI" sz="2800" dirty="0" smtClean="0"/>
              <a:t>               GRADNJA RIBIŠKEGA DOMA</a:t>
            </a:r>
          </a:p>
          <a:p>
            <a:r>
              <a:rPr lang="sl-SI" sz="2000" dirty="0" smtClean="0"/>
              <a:t>Objekta namenjenega izobraževalno raziskovalni in promocijski dejavnosti</a:t>
            </a:r>
            <a:endParaRPr lang="sl-SI" sz="2000" dirty="0"/>
          </a:p>
        </p:txBody>
      </p:sp>
    </p:spTree>
  </p:cSld>
  <p:clrMapOvr>
    <a:masterClrMapping/>
  </p:clrMapOvr>
  <p:transition advTm="66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grada noge 3"/>
          <p:cNvSpPr>
            <a:spLocks noGrp="1"/>
          </p:cNvSpPr>
          <p:nvPr>
            <p:ph type="ftr" sz="quarter" idx="11"/>
          </p:nvPr>
        </p:nvSpPr>
        <p:spPr/>
        <p:txBody>
          <a:bodyPr/>
          <a:lstStyle/>
          <a:p>
            <a:pPr>
              <a:defRPr/>
            </a:pPr>
            <a:endParaRPr lang="sl-SI" dirty="0" smtClean="0"/>
          </a:p>
          <a:p>
            <a:pPr>
              <a:defRPr/>
            </a:pPr>
            <a:endParaRPr lang="sl-SI" dirty="0" smtClean="0"/>
          </a:p>
          <a:p>
            <a:pPr>
              <a:defRPr/>
            </a:pPr>
            <a:endParaRPr lang="sl-SI" dirty="0" smtClean="0"/>
          </a:p>
          <a:p>
            <a:pPr>
              <a:defRPr/>
            </a:pPr>
            <a:r>
              <a:rPr lang="sl-SI" dirty="0" smtClean="0"/>
              <a:t>Partnerji projekta:</a:t>
            </a:r>
          </a:p>
          <a:p>
            <a:pPr>
              <a:defRPr/>
            </a:pPr>
            <a:r>
              <a:rPr lang="sl-SI" dirty="0" smtClean="0"/>
              <a:t> </a:t>
            </a:r>
            <a:endParaRPr lang="sl-SI" dirty="0"/>
          </a:p>
        </p:txBody>
      </p:sp>
      <p:sp>
        <p:nvSpPr>
          <p:cNvPr id="13" name="PoljeZBesedilom 12"/>
          <p:cNvSpPr txBox="1"/>
          <p:nvPr/>
        </p:nvSpPr>
        <p:spPr>
          <a:xfrm>
            <a:off x="323528" y="908720"/>
            <a:ext cx="8568952" cy="4824536"/>
          </a:xfrm>
          <a:prstGeom prst="rect">
            <a:avLst/>
          </a:prstGeom>
          <a:noFill/>
          <a:ln>
            <a:solidFill>
              <a:schemeClr val="accent1"/>
            </a:solidFill>
            <a:prstDash val="sysDot"/>
          </a:ln>
        </p:spPr>
        <p:txBody>
          <a:bodyPr wrap="square" rtlCol="0">
            <a:noAutofit/>
          </a:bodyPr>
          <a:lstStyle/>
          <a:p>
            <a:pPr algn="just"/>
            <a:endParaRPr lang="sl-SI" sz="1200" dirty="0" smtClean="0"/>
          </a:p>
          <a:p>
            <a:pPr algn="just"/>
            <a:endParaRPr lang="sl-SI" sz="1200" dirty="0" smtClean="0"/>
          </a:p>
          <a:p>
            <a:pPr algn="just"/>
            <a:endParaRPr lang="sl-SI" sz="1200" dirty="0" smtClean="0"/>
          </a:p>
          <a:p>
            <a:pPr algn="just"/>
            <a:endParaRPr lang="sl-SI" sz="1200" dirty="0" smtClean="0">
              <a:latin typeface="Arial Narrow" pitchFamily="34" charset="0"/>
            </a:endParaRPr>
          </a:p>
          <a:p>
            <a:pPr algn="just"/>
            <a:endParaRPr lang="sl-SI" sz="1400" dirty="0" smtClean="0">
              <a:latin typeface="Arial Narrow" pitchFamily="34" charset="0"/>
            </a:endParaRPr>
          </a:p>
          <a:p>
            <a:pPr algn="just"/>
            <a:endParaRPr lang="sl-SI" sz="1400" dirty="0" smtClean="0">
              <a:solidFill>
                <a:srgbClr val="00B050"/>
              </a:solidFill>
              <a:latin typeface="Arial Narrow" pitchFamily="34" charset="0"/>
            </a:endParaRPr>
          </a:p>
          <a:p>
            <a:pPr algn="just"/>
            <a:endParaRPr lang="sl-SI" sz="1400" dirty="0" smtClean="0">
              <a:solidFill>
                <a:srgbClr val="00B050"/>
              </a:solidFill>
              <a:latin typeface="Arial Narrow" pitchFamily="34" charset="0"/>
            </a:endParaRPr>
          </a:p>
          <a:p>
            <a:pPr algn="just"/>
            <a:endParaRPr lang="sl-SI" sz="1400" dirty="0" smtClean="0">
              <a:solidFill>
                <a:srgbClr val="00B050"/>
              </a:solidFill>
              <a:latin typeface="Arial Narrow" pitchFamily="34" charset="0"/>
            </a:endParaRPr>
          </a:p>
          <a:p>
            <a:pPr algn="just"/>
            <a:endParaRPr lang="sl-SI" sz="1400" dirty="0" smtClean="0">
              <a:solidFill>
                <a:srgbClr val="00B050"/>
              </a:solidFill>
              <a:latin typeface="Arial Narrow" pitchFamily="34" charset="0"/>
            </a:endParaRPr>
          </a:p>
          <a:p>
            <a:pPr algn="just"/>
            <a:endParaRPr lang="sl-SI" sz="1400" dirty="0" smtClean="0">
              <a:solidFill>
                <a:srgbClr val="00B050"/>
              </a:solidFill>
              <a:latin typeface="Arial Narrow" pitchFamily="34" charset="0"/>
            </a:endParaRPr>
          </a:p>
          <a:p>
            <a:pPr algn="just"/>
            <a:r>
              <a:rPr lang="sl-SI" sz="1400" dirty="0" smtClean="0">
                <a:solidFill>
                  <a:srgbClr val="00B050"/>
                </a:solidFill>
                <a:latin typeface="Arial Narrow" pitchFamily="34" charset="0"/>
              </a:rPr>
              <a:t>Pomembnih dogodkov pri izvajanju projekta je bilo veliko, sodelovalo je veliko ljudi, ki so vsak na svoj način pozitivno prispevali delež k uspešni izvedbi projekta: V materialni obliki, s strokovnim svetovalnim delom, s fizičnim delom, z odlogom plačil obveznosti  (dobavitelji). </a:t>
            </a:r>
          </a:p>
          <a:p>
            <a:pPr algn="just"/>
            <a:endParaRPr lang="sl-SI" sz="1200" dirty="0" smtClean="0">
              <a:latin typeface="Arial Narrow" pitchFamily="34" charset="0"/>
            </a:endParaRPr>
          </a:p>
          <a:p>
            <a:pPr algn="just"/>
            <a:r>
              <a:rPr lang="sl-SI" sz="1200" dirty="0" smtClean="0">
                <a:latin typeface="Arial Narrow" pitchFamily="34" charset="0"/>
              </a:rPr>
              <a:t>Celotna vrednost projekta, katerega je Vodilni partner Občina Črnomelj je v višini  OP  IPA……</a:t>
            </a:r>
            <a:r>
              <a:rPr lang="sl-SI" sz="1200" u="sng" dirty="0" smtClean="0">
                <a:latin typeface="Arial Narrow" pitchFamily="34" charset="0"/>
              </a:rPr>
              <a:t>1.622.073,91 EUR      100,00%</a:t>
            </a:r>
          </a:p>
          <a:p>
            <a:pPr algn="just"/>
            <a:r>
              <a:rPr lang="sl-SI" sz="1200" dirty="0" smtClean="0">
                <a:latin typeface="Arial Narrow" pitchFamily="34" charset="0"/>
              </a:rPr>
              <a:t>         </a:t>
            </a:r>
            <a:r>
              <a:rPr lang="sl-SI" sz="1200" u="sng" dirty="0" smtClean="0">
                <a:latin typeface="Arial Narrow" pitchFamily="34" charset="0"/>
              </a:rPr>
              <a:t>Od tega</a:t>
            </a:r>
            <a:r>
              <a:rPr lang="sl-SI" sz="1200" dirty="0" smtClean="0">
                <a:latin typeface="Arial Narrow" pitchFamily="34" charset="0"/>
              </a:rPr>
              <a:t>:  RD Črnomelj: ……………………………………..…………..…..……………………...107.657,70 EUR   ali    6,64%</a:t>
            </a:r>
          </a:p>
          <a:p>
            <a:pPr algn="just"/>
            <a:endParaRPr lang="sl-SI" sz="1200" dirty="0" smtClean="0">
              <a:latin typeface="Arial Narrow" pitchFamily="34" charset="0"/>
            </a:endParaRPr>
          </a:p>
          <a:p>
            <a:pPr algn="just"/>
            <a:r>
              <a:rPr lang="sl-SI" sz="1400" dirty="0" smtClean="0">
                <a:solidFill>
                  <a:srgbClr val="FF0000"/>
                </a:solidFill>
                <a:latin typeface="Arial Narrow" pitchFamily="34" charset="0"/>
              </a:rPr>
              <a:t>V celotnem projektu je udeleženih 6 partnerjev, in to</a:t>
            </a:r>
            <a:r>
              <a:rPr lang="sl-SI" sz="1400" dirty="0" smtClean="0">
                <a:latin typeface="Arial Narrow" pitchFamily="34" charset="0"/>
              </a:rPr>
              <a:t>: 1. Občina Črnomelj, 2. Občina Metlika, 3. Občina Semič, 4. Zavod RS za varstvo narave, OE Novo mesto , 5. Park prirode Žumberak-Samoborsko gorje in </a:t>
            </a:r>
            <a:r>
              <a:rPr lang="sl-SI" sz="1400" dirty="0" smtClean="0">
                <a:solidFill>
                  <a:srgbClr val="FF0000"/>
                </a:solidFill>
                <a:latin typeface="Arial Narrow" pitchFamily="34" charset="0"/>
              </a:rPr>
              <a:t>6. Ribiška družina Črnomelj</a:t>
            </a:r>
            <a:r>
              <a:rPr lang="sl-SI" sz="1400" dirty="0" smtClean="0">
                <a:latin typeface="Arial Narrow" pitchFamily="34" charset="0"/>
              </a:rPr>
              <a:t>.</a:t>
            </a:r>
          </a:p>
          <a:p>
            <a:pPr algn="just"/>
            <a:endParaRPr lang="sl-SI" sz="1200" u="sng" dirty="0" smtClean="0">
              <a:latin typeface="Arial Narrow" pitchFamily="34" charset="0"/>
            </a:endParaRPr>
          </a:p>
          <a:p>
            <a:pPr algn="just"/>
            <a:r>
              <a:rPr lang="sl-SI" sz="1200" u="sng" dirty="0" smtClean="0">
                <a:latin typeface="Arial Narrow" pitchFamily="34" charset="0"/>
              </a:rPr>
              <a:t>Struktura sredstev financiranja RD Črnomelj </a:t>
            </a:r>
            <a:r>
              <a:rPr lang="sl-SI" sz="1200" dirty="0" smtClean="0">
                <a:latin typeface="Arial Narrow" pitchFamily="34" charset="0"/>
              </a:rPr>
              <a:t>…………………………..…….</a:t>
            </a:r>
            <a:r>
              <a:rPr lang="sl-SI" sz="1200" u="sng" dirty="0" smtClean="0">
                <a:latin typeface="Arial Narrow" pitchFamily="34" charset="0"/>
              </a:rPr>
              <a:t>107.657,70 EUR       100,00%</a:t>
            </a:r>
          </a:p>
          <a:p>
            <a:pPr marL="228600" indent="-228600" algn="just">
              <a:buFont typeface="+mj-lt"/>
              <a:buAutoNum type="alphaLcPeriod"/>
            </a:pPr>
            <a:r>
              <a:rPr lang="sl-SI" sz="1200" dirty="0" smtClean="0">
                <a:latin typeface="Arial Narrow" pitchFamily="34" charset="0"/>
              </a:rPr>
              <a:t>Evropska unija “ OP IPA”…………………………….……………………...86.933,27 EUR   ali  .80,75%</a:t>
            </a:r>
          </a:p>
          <a:p>
            <a:pPr marL="228600" indent="-228600" algn="just">
              <a:buFont typeface="+mj-lt"/>
              <a:buAutoNum type="alphaLcPeriod"/>
            </a:pPr>
            <a:r>
              <a:rPr lang="sl-SI" sz="1200" dirty="0" smtClean="0">
                <a:latin typeface="Arial Narrow" pitchFamily="34" charset="0"/>
              </a:rPr>
              <a:t>Nacionalna sredstva  RS/Javno sofinanciranje…… ………………...…..15.341,17 EUR   ali   14,25%  </a:t>
            </a:r>
          </a:p>
          <a:p>
            <a:pPr marL="228600" indent="-228600" algn="just">
              <a:buFont typeface="+mj-lt"/>
              <a:buAutoNum type="alphaLcPeriod"/>
            </a:pPr>
            <a:r>
              <a:rPr lang="sl-SI" sz="1200" dirty="0" smtClean="0">
                <a:latin typeface="Arial Narrow" pitchFamily="34" charset="0"/>
              </a:rPr>
              <a:t>Ribiška družina Črnomelj / lastna sredstva ……………………………….. 5.382,86 EUR   ali     5,00% </a:t>
            </a:r>
          </a:p>
          <a:p>
            <a:pPr algn="just"/>
            <a:endParaRPr lang="sl-SI" sz="1200" dirty="0" smtClean="0"/>
          </a:p>
          <a:p>
            <a:pPr algn="just"/>
            <a:endParaRPr lang="sl-SI" sz="1200" dirty="0" smtClean="0"/>
          </a:p>
          <a:p>
            <a:pPr algn="just"/>
            <a:endParaRPr lang="sl-SI" sz="1200" dirty="0" smtClean="0"/>
          </a:p>
          <a:p>
            <a:pPr algn="just"/>
            <a:endParaRPr lang="sl-SI" sz="1200" dirty="0" smtClean="0"/>
          </a:p>
          <a:p>
            <a:pPr algn="just"/>
            <a:endParaRPr lang="sl-SI" sz="1200" dirty="0" smtClean="0"/>
          </a:p>
          <a:p>
            <a:pPr algn="just"/>
            <a:endParaRPr lang="sl-SI" sz="1200" dirty="0" smtClean="0"/>
          </a:p>
          <a:p>
            <a:pPr algn="just"/>
            <a:endParaRPr lang="sl-SI" sz="1200" dirty="0" smtClean="0"/>
          </a:p>
          <a:p>
            <a:pPr algn="just"/>
            <a:endParaRPr lang="sl-SI" sz="1200" dirty="0" smtClean="0"/>
          </a:p>
          <a:p>
            <a:pPr algn="just"/>
            <a:endParaRPr lang="sl-SI" sz="1200" dirty="0" smtClean="0"/>
          </a:p>
          <a:p>
            <a:pPr algn="just"/>
            <a:endParaRPr lang="sl-SI" sz="1200" dirty="0" smtClean="0"/>
          </a:p>
          <a:p>
            <a:pPr algn="just"/>
            <a:endParaRPr lang="sl-SI" sz="1200" dirty="0" smtClean="0"/>
          </a:p>
          <a:p>
            <a:pPr algn="just"/>
            <a:endParaRPr lang="sl-SI" sz="1200" dirty="0" smtClean="0"/>
          </a:p>
          <a:p>
            <a:pPr algn="just"/>
            <a:endParaRPr lang="sl-SI" sz="1200" dirty="0" smtClean="0"/>
          </a:p>
          <a:p>
            <a:pPr algn="just"/>
            <a:endParaRPr lang="sl-SI" sz="1200" dirty="0" smtClean="0"/>
          </a:p>
          <a:p>
            <a:pPr algn="just"/>
            <a:endParaRPr lang="sl-SI" sz="1200" dirty="0" smtClean="0"/>
          </a:p>
          <a:p>
            <a:pPr algn="just"/>
            <a:endParaRPr lang="sl-SI" sz="1200" dirty="0" smtClean="0"/>
          </a:p>
          <a:p>
            <a:pPr algn="just"/>
            <a:endParaRPr lang="sl-SI" sz="1200" dirty="0" smtClean="0"/>
          </a:p>
          <a:p>
            <a:pPr algn="just"/>
            <a:endParaRPr lang="sl-SI" sz="1200" dirty="0" smtClean="0"/>
          </a:p>
          <a:p>
            <a:pPr algn="just"/>
            <a:endParaRPr lang="sl-SI" sz="1200" dirty="0" smtClean="0"/>
          </a:p>
          <a:p>
            <a:pPr algn="just"/>
            <a:endParaRPr lang="sl-SI" sz="1200" dirty="0" smtClean="0"/>
          </a:p>
          <a:p>
            <a:pPr algn="just"/>
            <a:endParaRPr lang="sl-SI" sz="1200" dirty="0" smtClean="0"/>
          </a:p>
          <a:p>
            <a:pPr algn="just"/>
            <a:endParaRPr lang="sl-SI" sz="1200" dirty="0" smtClean="0"/>
          </a:p>
          <a:p>
            <a:pPr algn="just"/>
            <a:endParaRPr lang="sl-SI" sz="1200" dirty="0" smtClean="0"/>
          </a:p>
          <a:p>
            <a:pPr algn="just"/>
            <a:endParaRPr lang="sl-SI" sz="1200" dirty="0" smtClean="0"/>
          </a:p>
        </p:txBody>
      </p:sp>
      <p:sp>
        <p:nvSpPr>
          <p:cNvPr id="15" name="PoljeZBesedilom 14"/>
          <p:cNvSpPr txBox="1"/>
          <p:nvPr/>
        </p:nvSpPr>
        <p:spPr>
          <a:xfrm>
            <a:off x="1115616" y="908720"/>
            <a:ext cx="6984776" cy="646331"/>
          </a:xfrm>
          <a:prstGeom prst="rect">
            <a:avLst/>
          </a:prstGeom>
          <a:noFill/>
        </p:spPr>
        <p:txBody>
          <a:bodyPr wrap="square" rtlCol="0">
            <a:spAutoFit/>
          </a:bodyPr>
          <a:lstStyle/>
          <a:p>
            <a:pPr algn="ctr"/>
            <a:r>
              <a:rPr lang="sl-SI" sz="1200" b="1" dirty="0" smtClean="0"/>
              <a:t>GRADNJA OBJEKTA  ZA POTREBE </a:t>
            </a:r>
          </a:p>
          <a:p>
            <a:pPr algn="ctr"/>
            <a:r>
              <a:rPr lang="sl-SI" sz="1200" b="1" dirty="0" smtClean="0"/>
              <a:t> IZOBRAŽEVALNO – RAZISKOVALNE</a:t>
            </a:r>
          </a:p>
          <a:p>
            <a:pPr algn="ctr"/>
            <a:r>
              <a:rPr lang="sl-SI" sz="1200" b="1" dirty="0" smtClean="0"/>
              <a:t>IN PROMOCIJSKE DEJAVNOSTI  “RIBIŠKI DOM”</a:t>
            </a:r>
            <a:endParaRPr lang="sl-SI" sz="1200" b="1" dirty="0"/>
          </a:p>
        </p:txBody>
      </p:sp>
      <p:sp>
        <p:nvSpPr>
          <p:cNvPr id="8" name="Pravokotnik 7"/>
          <p:cNvSpPr/>
          <p:nvPr/>
        </p:nvSpPr>
        <p:spPr>
          <a:xfrm>
            <a:off x="395536" y="116632"/>
            <a:ext cx="3600400" cy="864096"/>
          </a:xfrm>
          <a:prstGeom prst="rect">
            <a:avLst/>
          </a:prstGeom>
          <a:blipFill>
            <a:blip r:embed="rId3"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dirty="0"/>
          </a:p>
        </p:txBody>
      </p:sp>
      <p:sp>
        <p:nvSpPr>
          <p:cNvPr id="7" name="Pravokotnik 6"/>
          <p:cNvSpPr/>
          <p:nvPr/>
        </p:nvSpPr>
        <p:spPr>
          <a:xfrm>
            <a:off x="395536" y="1556792"/>
            <a:ext cx="8568952" cy="1200329"/>
          </a:xfrm>
          <a:prstGeom prst="rect">
            <a:avLst/>
          </a:prstGeom>
        </p:spPr>
        <p:txBody>
          <a:bodyPr wrap="square">
            <a:spAutoFit/>
          </a:bodyPr>
          <a:lstStyle/>
          <a:p>
            <a:endParaRPr lang="sl-SI" sz="1200" dirty="0" smtClean="0"/>
          </a:p>
          <a:p>
            <a:r>
              <a:rPr lang="sl-SI" sz="1200" b="1" dirty="0" smtClean="0"/>
              <a:t>POTREBNA JE JASNA VIZIJA, SMELOST, POGUM, ZNANJE, PRAVA PRILOŽNOST, DELOVNA VOLJA PA ŠE NEKAJ PARTNERJEV, KI SO PRIPRAVLJENI POMAGATI.</a:t>
            </a:r>
          </a:p>
          <a:p>
            <a:r>
              <a:rPr lang="sl-SI" sz="1200" b="1" dirty="0" smtClean="0"/>
              <a:t>NAM JE USPELO ZBARTI EKIPO IN KOT EKIPA VSE TO ZBRALI V ENO VOLJO, SANJE SO POSTALE MEGLICE, RESNO IN ODGOVORNO DELO PA VODNIK K USPEHU.</a:t>
            </a:r>
          </a:p>
          <a:p>
            <a:r>
              <a:rPr lang="sl-SI" sz="1200" b="1" dirty="0" smtClean="0"/>
              <a:t>S SODELOVANJEM IN TRDIM DELOM SMO OBVLADALI ADMINISTRACIJO, TEHNIKO IN USPEŠNO ZAKLLJUČILI</a:t>
            </a:r>
            <a:endParaRPr lang="sl-SI" sz="1200" b="1" dirty="0"/>
          </a:p>
        </p:txBody>
      </p:sp>
    </p:spTree>
  </p:cSld>
  <p:clrMapOvr>
    <a:masterClrMapping/>
  </p:clrMapOvr>
  <p:transition advTm="562">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grada noge 3"/>
          <p:cNvSpPr>
            <a:spLocks noGrp="1"/>
          </p:cNvSpPr>
          <p:nvPr>
            <p:ph type="ftr" sz="quarter" idx="11"/>
          </p:nvPr>
        </p:nvSpPr>
        <p:spPr/>
        <p:txBody>
          <a:bodyPr/>
          <a:lstStyle/>
          <a:p>
            <a:pPr>
              <a:defRPr/>
            </a:pPr>
            <a:endParaRPr lang="sl-SI" dirty="0" smtClean="0"/>
          </a:p>
          <a:p>
            <a:pPr>
              <a:defRPr/>
            </a:pPr>
            <a:endParaRPr lang="sl-SI" dirty="0" smtClean="0"/>
          </a:p>
          <a:p>
            <a:pPr>
              <a:defRPr/>
            </a:pPr>
            <a:endParaRPr lang="sl-SI" dirty="0" smtClean="0"/>
          </a:p>
          <a:p>
            <a:pPr>
              <a:defRPr/>
            </a:pPr>
            <a:r>
              <a:rPr lang="sl-SI" dirty="0" smtClean="0"/>
              <a:t>Partnerji projekta:</a:t>
            </a:r>
          </a:p>
          <a:p>
            <a:pPr>
              <a:defRPr/>
            </a:pPr>
            <a:r>
              <a:rPr lang="sl-SI" dirty="0" smtClean="0"/>
              <a:t> </a:t>
            </a:r>
            <a:endParaRPr lang="sl-SI" dirty="0"/>
          </a:p>
        </p:txBody>
      </p:sp>
      <p:sp>
        <p:nvSpPr>
          <p:cNvPr id="9" name="Pravokotnik 8"/>
          <p:cNvSpPr/>
          <p:nvPr/>
        </p:nvSpPr>
        <p:spPr>
          <a:xfrm>
            <a:off x="179512" y="836712"/>
            <a:ext cx="8784976" cy="4693593"/>
          </a:xfrm>
          <a:prstGeom prst="rect">
            <a:avLst/>
          </a:prstGeom>
        </p:spPr>
        <p:txBody>
          <a:bodyPr wrap="square">
            <a:spAutoFit/>
          </a:bodyPr>
          <a:lstStyle/>
          <a:p>
            <a:pPr algn="just" eaLnBrk="1" hangingPunct="1"/>
            <a:endParaRPr lang="sl-SI" sz="1100" b="1" u="sng" dirty="0" smtClean="0">
              <a:latin typeface="+mn-lt"/>
            </a:endParaRPr>
          </a:p>
          <a:p>
            <a:pPr algn="just" eaLnBrk="1" hangingPunct="1"/>
            <a:r>
              <a:rPr lang="sl-SI" sz="1200" b="1" u="sng" dirty="0" smtClean="0">
                <a:latin typeface="+mn-lt"/>
              </a:rPr>
              <a:t>Ključni  dogodki, ki so </a:t>
            </a:r>
            <a:r>
              <a:rPr lang="sl-SI" sz="1200" b="1" u="sng" dirty="0" smtClean="0">
                <a:solidFill>
                  <a:srgbClr val="FF0000"/>
                </a:solidFill>
                <a:latin typeface="+mn-lt"/>
              </a:rPr>
              <a:t>odločilno</a:t>
            </a:r>
            <a:r>
              <a:rPr lang="sl-SI" sz="1200" b="1" u="sng" dirty="0" smtClean="0">
                <a:latin typeface="+mn-lt"/>
              </a:rPr>
              <a:t> vplivali na  potek investicijskih del “Ribiškega doma” , </a:t>
            </a:r>
            <a:r>
              <a:rPr lang="sl-SI" sz="1200" b="1" u="sng" dirty="0" smtClean="0">
                <a:solidFill>
                  <a:srgbClr val="FF0000"/>
                </a:solidFill>
                <a:latin typeface="+mn-lt"/>
              </a:rPr>
              <a:t>so naslednji</a:t>
            </a:r>
            <a:r>
              <a:rPr lang="sl-SI" sz="1200" b="1" u="sng" dirty="0" smtClean="0">
                <a:latin typeface="+mn-lt"/>
              </a:rPr>
              <a:t>:  </a:t>
            </a:r>
          </a:p>
          <a:p>
            <a:pPr algn="just" eaLnBrk="1" hangingPunct="1"/>
            <a:endParaRPr lang="sl-SI" sz="1200" b="1" u="sng" dirty="0" smtClean="0">
              <a:latin typeface="+mn-lt"/>
            </a:endParaRPr>
          </a:p>
          <a:p>
            <a:pPr algn="just"/>
            <a:r>
              <a:rPr lang="sl-SI" sz="1100" dirty="0" smtClean="0">
                <a:solidFill>
                  <a:srgbClr val="00B050"/>
                </a:solidFill>
                <a:latin typeface="+mn-lt"/>
              </a:rPr>
              <a:t>V RD smo takrat ugotavljali, da so bile želje, in potrebe o izgradnji lastnega objekta med člani RD stalno prisotne.</a:t>
            </a:r>
            <a:r>
              <a:rPr lang="sl-SI" sz="1100" dirty="0" smtClean="0">
                <a:solidFill>
                  <a:srgbClr val="00B050"/>
                </a:solidFill>
              </a:rPr>
              <a:t> V </a:t>
            </a:r>
            <a:r>
              <a:rPr lang="sl-SI" sz="1100" dirty="0" err="1" smtClean="0">
                <a:solidFill>
                  <a:srgbClr val="00B050"/>
                </a:solidFill>
              </a:rPr>
              <a:t>prejšnih</a:t>
            </a:r>
            <a:r>
              <a:rPr lang="sl-SI" sz="1100" dirty="0" smtClean="0">
                <a:solidFill>
                  <a:srgbClr val="00B050"/>
                </a:solidFill>
              </a:rPr>
              <a:t> letih so posamezna vodstva RD Črnomelj naslovila več vlog za gradnjo “Ribiškega doma”, na organe lokalne skupnosti, ustanove, podjetja, itd. vendar je vedno nekaj manjkalo: </a:t>
            </a:r>
            <a:r>
              <a:rPr lang="sl-SI" sz="1100" u="sng" dirty="0" smtClean="0">
                <a:solidFill>
                  <a:srgbClr val="00B050"/>
                </a:solidFill>
              </a:rPr>
              <a:t>zemljišče, finančna sredstva, dovoljenja, itd.</a:t>
            </a:r>
            <a:r>
              <a:rPr lang="sl-SI" sz="1100" dirty="0" smtClean="0">
                <a:solidFill>
                  <a:srgbClr val="00B050"/>
                </a:solidFill>
              </a:rPr>
              <a:t>).</a:t>
            </a:r>
          </a:p>
          <a:p>
            <a:pPr algn="just"/>
            <a:endParaRPr lang="sl-SI" sz="1100" dirty="0" smtClean="0"/>
          </a:p>
          <a:p>
            <a:pPr algn="just"/>
            <a:r>
              <a:rPr lang="sl-SI" sz="1100" dirty="0" smtClean="0">
                <a:solidFill>
                  <a:srgbClr val="00B050"/>
                </a:solidFill>
              </a:rPr>
              <a:t>V tem mandatu20092015 je vodstvo RD / UO,  Gradbeni odbor, skupaj z Občino Črnomelj, težko pa vendar zagotovilo pogoje za izvedbo projekta  izgradnje “Ribiškega doma”, pridobitev zemljišča z ribnikom Mlaka, zagotovitev finančnih sredstev ter potrebnih dovoljenj z na koncu pridobljenim </a:t>
            </a:r>
            <a:r>
              <a:rPr lang="sl-SI" sz="1100" u="sng" dirty="0" smtClean="0">
                <a:solidFill>
                  <a:srgbClr val="00B050"/>
                </a:solidFill>
              </a:rPr>
              <a:t>uporabnim dovoljenjem</a:t>
            </a:r>
            <a:r>
              <a:rPr lang="sl-SI" sz="1100" dirty="0" smtClean="0">
                <a:solidFill>
                  <a:srgbClr val="00B050"/>
                </a:solidFill>
              </a:rPr>
              <a:t>.</a:t>
            </a:r>
          </a:p>
          <a:p>
            <a:pPr algn="just"/>
            <a:r>
              <a:rPr lang="sl-SI" sz="1100" dirty="0" smtClean="0"/>
              <a:t> </a:t>
            </a:r>
          </a:p>
          <a:p>
            <a:pPr algn="just"/>
            <a:endParaRPr lang="sl-SI" sz="1100" dirty="0" smtClean="0"/>
          </a:p>
          <a:p>
            <a:pPr algn="just"/>
            <a:r>
              <a:rPr lang="sl-SI" sz="1100" dirty="0" smtClean="0">
                <a:solidFill>
                  <a:srgbClr val="00B050"/>
                </a:solidFill>
              </a:rPr>
              <a:t>Z vstopom Slovenije v EU so se ponudile možnosti, da se zgradi objekt za potrebe črnomaljskih ribičev in širše lokalne skupnosti Občine Črnomelj. </a:t>
            </a:r>
          </a:p>
          <a:p>
            <a:pPr algn="just" eaLnBrk="1" hangingPunct="1"/>
            <a:endParaRPr lang="sl-SI" sz="1100" dirty="0" smtClean="0">
              <a:latin typeface="+mn-lt"/>
            </a:endParaRPr>
          </a:p>
          <a:p>
            <a:pPr algn="just" eaLnBrk="1" hangingPunct="1"/>
            <a:r>
              <a:rPr lang="sl-SI" sz="1100" b="1" u="sng" dirty="0" smtClean="0">
                <a:latin typeface="+mn-lt"/>
              </a:rPr>
              <a:t>Posamezni dogodki v zvezi z izgradnjo “Ribiškega doma” so se kronološko vrstili približno takole:</a:t>
            </a:r>
          </a:p>
          <a:p>
            <a:pPr algn="just" eaLnBrk="1" hangingPunct="1"/>
            <a:endParaRPr lang="sl-SI" sz="1100" dirty="0" smtClean="0">
              <a:latin typeface="+mn-lt"/>
            </a:endParaRPr>
          </a:p>
          <a:p>
            <a:pPr marL="228600" indent="-228600" algn="just">
              <a:buFont typeface="+mj-lt"/>
              <a:buAutoNum type="arabicPeriod"/>
            </a:pPr>
            <a:r>
              <a:rPr lang="sl-SI" sz="1100" dirty="0" smtClean="0">
                <a:solidFill>
                  <a:srgbClr val="0070C0"/>
                </a:solidFill>
                <a:latin typeface="+mn-lt"/>
              </a:rPr>
              <a:t>Začetni prelomni trenutek, štejemo </a:t>
            </a:r>
            <a:r>
              <a:rPr lang="sl-SI" sz="1100" u="sng" dirty="0" smtClean="0">
                <a:solidFill>
                  <a:srgbClr val="FF0000"/>
                </a:solidFill>
                <a:latin typeface="+mn-lt"/>
              </a:rPr>
              <a:t>30.05.1995</a:t>
            </a:r>
            <a:r>
              <a:rPr lang="sl-SI" sz="1100" dirty="0" smtClean="0">
                <a:latin typeface="+mn-lt"/>
              </a:rPr>
              <a:t>, </a:t>
            </a:r>
            <a:r>
              <a:rPr lang="sl-SI" sz="1100" dirty="0" smtClean="0">
                <a:solidFill>
                  <a:srgbClr val="0070C0"/>
                </a:solidFill>
                <a:latin typeface="+mn-lt"/>
              </a:rPr>
              <a:t>ko je Občinski svet Občine Črnomelj sprejel ODLOK o ureditvenem načrtu pridobivalnega prostora Rudnika Kanižarica, in to: </a:t>
            </a:r>
            <a:r>
              <a:rPr lang="sl-SI" sz="1100" dirty="0" smtClean="0">
                <a:solidFill>
                  <a:srgbClr val="FF0000"/>
                </a:solidFill>
                <a:latin typeface="+mn-lt"/>
              </a:rPr>
              <a:t>da bo na tem območju RIBNIK in BIOTOP.  </a:t>
            </a:r>
            <a:r>
              <a:rPr lang="sl-SI" sz="1100" dirty="0" smtClean="0">
                <a:solidFill>
                  <a:srgbClr val="0070C0"/>
                </a:solidFill>
                <a:latin typeface="+mn-lt"/>
              </a:rPr>
              <a:t>Od sprejetja omenjenega odloka do danes </a:t>
            </a:r>
            <a:r>
              <a:rPr lang="sl-SI" sz="1100" dirty="0" smtClean="0">
                <a:solidFill>
                  <a:srgbClr val="FF0000"/>
                </a:solidFill>
                <a:latin typeface="+mn-lt"/>
              </a:rPr>
              <a:t>je minilo 17 let</a:t>
            </a:r>
            <a:r>
              <a:rPr lang="sl-SI" sz="1100" dirty="0" smtClean="0">
                <a:solidFill>
                  <a:srgbClr val="0070C0"/>
                </a:solidFill>
                <a:latin typeface="+mn-lt"/>
              </a:rPr>
              <a:t>.</a:t>
            </a:r>
          </a:p>
          <a:p>
            <a:pPr marL="228600" indent="-228600" algn="just">
              <a:buFont typeface="+mj-lt"/>
              <a:buAutoNum type="arabicPeriod"/>
            </a:pPr>
            <a:endParaRPr lang="sl-SI" sz="1100" dirty="0" smtClean="0">
              <a:latin typeface="+mn-lt"/>
            </a:endParaRPr>
          </a:p>
          <a:p>
            <a:pPr marL="228600" indent="-228600" algn="just">
              <a:buFont typeface="+mj-lt"/>
              <a:buAutoNum type="arabicPeriod"/>
            </a:pPr>
            <a:r>
              <a:rPr lang="sl-SI" sz="1100" dirty="0" smtClean="0"/>
              <a:t>Za prijavo RD na 1. razpis EU “OP IPA”  (</a:t>
            </a:r>
            <a:r>
              <a:rPr lang="sl-SI" sz="1100" dirty="0" smtClean="0">
                <a:solidFill>
                  <a:srgbClr val="FF0000"/>
                </a:solidFill>
              </a:rPr>
              <a:t>20.06.2008</a:t>
            </a:r>
            <a:r>
              <a:rPr lang="sl-SI" sz="1100" dirty="0" smtClean="0"/>
              <a:t>) je bilo potrebno zagotoviti, uspešno prijavo Občine Črnomelj kot vodilnega partnerja v projektu, s strani RD pa zagotoviti  zemljišče (dolgoročni najem ali lastništvo), projektno dokumentacijo, gradbeno dovoljene ter premostitveno financiranje za celotno predračunsko vrednost investicije, za obdobje od plačila izvajalcu del do povrnitve  sredstev EU in nacionalnih sredstev (za predviden čas trajanja 8 - 9 mesecev).</a:t>
            </a:r>
          </a:p>
          <a:p>
            <a:pPr marL="228600" indent="-228600" algn="just">
              <a:buFont typeface="+mj-lt"/>
              <a:buAutoNum type="arabicPeriod"/>
            </a:pPr>
            <a:endParaRPr lang="sl-SI" sz="1100" dirty="0" smtClean="0">
              <a:latin typeface="+mn-lt"/>
            </a:endParaRPr>
          </a:p>
          <a:p>
            <a:pPr marL="228600" indent="-228600" algn="just">
              <a:buFont typeface="+mj-lt"/>
              <a:buAutoNum type="arabicPeriod"/>
            </a:pPr>
            <a:endParaRPr lang="sl-SI" sz="1100" dirty="0" smtClean="0">
              <a:latin typeface="+mn-lt"/>
            </a:endParaRPr>
          </a:p>
        </p:txBody>
      </p:sp>
      <p:sp>
        <p:nvSpPr>
          <p:cNvPr id="5" name="Pravokotnik 4"/>
          <p:cNvSpPr/>
          <p:nvPr/>
        </p:nvSpPr>
        <p:spPr>
          <a:xfrm>
            <a:off x="395536" y="116632"/>
            <a:ext cx="4176464" cy="864096"/>
          </a:xfrm>
          <a:prstGeom prst="rect">
            <a:avLst/>
          </a:prstGeom>
          <a:blipFill>
            <a:blip r:embed="rId2"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sz="1600" dirty="0"/>
          </a:p>
        </p:txBody>
      </p:sp>
    </p:spTree>
  </p:cSld>
  <p:clrMapOvr>
    <a:masterClrMapping/>
  </p:clrMapOvr>
  <p:transition advTm="31"/>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grada noge 3"/>
          <p:cNvSpPr>
            <a:spLocks noGrp="1"/>
          </p:cNvSpPr>
          <p:nvPr>
            <p:ph type="ftr" sz="quarter" idx="11"/>
          </p:nvPr>
        </p:nvSpPr>
        <p:spPr/>
        <p:txBody>
          <a:bodyPr/>
          <a:lstStyle/>
          <a:p>
            <a:pPr>
              <a:defRPr/>
            </a:pPr>
            <a:endParaRPr lang="sl-SI" dirty="0" smtClean="0"/>
          </a:p>
          <a:p>
            <a:pPr>
              <a:defRPr/>
            </a:pPr>
            <a:endParaRPr lang="sl-SI" dirty="0" smtClean="0"/>
          </a:p>
          <a:p>
            <a:pPr>
              <a:defRPr/>
            </a:pPr>
            <a:endParaRPr lang="sl-SI" dirty="0" smtClean="0"/>
          </a:p>
          <a:p>
            <a:pPr>
              <a:defRPr/>
            </a:pPr>
            <a:r>
              <a:rPr lang="sl-SI" dirty="0" smtClean="0"/>
              <a:t>Partnerji projekta:</a:t>
            </a:r>
          </a:p>
          <a:p>
            <a:pPr>
              <a:defRPr/>
            </a:pPr>
            <a:r>
              <a:rPr lang="sl-SI" dirty="0" smtClean="0"/>
              <a:t> </a:t>
            </a:r>
            <a:endParaRPr lang="sl-SI" dirty="0"/>
          </a:p>
        </p:txBody>
      </p:sp>
      <p:sp>
        <p:nvSpPr>
          <p:cNvPr id="6" name="Pravokotnik 5"/>
          <p:cNvSpPr/>
          <p:nvPr/>
        </p:nvSpPr>
        <p:spPr>
          <a:xfrm>
            <a:off x="251520" y="908720"/>
            <a:ext cx="8640960" cy="4708981"/>
          </a:xfrm>
          <a:prstGeom prst="rect">
            <a:avLst/>
          </a:prstGeom>
        </p:spPr>
        <p:txBody>
          <a:bodyPr wrap="square">
            <a:spAutoFit/>
          </a:bodyPr>
          <a:lstStyle/>
          <a:p>
            <a:pPr marL="228600" indent="-228600" algn="just"/>
            <a:r>
              <a:rPr lang="sl-SI" sz="1100" dirty="0" smtClean="0"/>
              <a:t>3.  </a:t>
            </a:r>
            <a:r>
              <a:rPr lang="sl-SI" sz="1100" dirty="0" smtClean="0">
                <a:solidFill>
                  <a:srgbClr val="0070C0"/>
                </a:solidFill>
              </a:rPr>
              <a:t>Občina Črnomelj, se je uspešno prijavila kot vodilni partner na 1. prvi javni razpis OP čezmejnega sodelovanja Slovenija-Hrvaška 2007-2013, z začetkom izvajanja  </a:t>
            </a:r>
            <a:r>
              <a:rPr lang="sl-SI" sz="1100" u="sng" dirty="0" smtClean="0">
                <a:solidFill>
                  <a:srgbClr val="FF0000"/>
                </a:solidFill>
              </a:rPr>
              <a:t>01.10.2009</a:t>
            </a:r>
            <a:r>
              <a:rPr lang="sl-SI" sz="1100" dirty="0" smtClean="0">
                <a:solidFill>
                  <a:srgbClr val="0070C0"/>
                </a:solidFill>
              </a:rPr>
              <a:t> in zaključkom </a:t>
            </a:r>
            <a:r>
              <a:rPr lang="sl-SI" sz="1100" u="sng" dirty="0" smtClean="0">
                <a:solidFill>
                  <a:srgbClr val="FF0000"/>
                </a:solidFill>
              </a:rPr>
              <a:t>31.03.2012</a:t>
            </a:r>
            <a:r>
              <a:rPr lang="sl-SI" sz="1100" dirty="0" smtClean="0">
                <a:solidFill>
                  <a:srgbClr val="0070C0"/>
                </a:solidFill>
              </a:rPr>
              <a:t>, </a:t>
            </a:r>
            <a:r>
              <a:rPr lang="sl-SI" sz="1100" dirty="0" smtClean="0">
                <a:solidFill>
                  <a:srgbClr val="FF0000"/>
                </a:solidFill>
              </a:rPr>
              <a:t>RD Črnomelj nastopa v tem projektu kot partner. </a:t>
            </a:r>
          </a:p>
          <a:p>
            <a:pPr marL="228600" indent="-228600" algn="just"/>
            <a:endParaRPr lang="sl-SI" sz="1100" dirty="0" smtClean="0"/>
          </a:p>
          <a:p>
            <a:pPr marL="228600" indent="-228600" algn="just"/>
            <a:r>
              <a:rPr lang="sl-SI" sz="1100" dirty="0" smtClean="0"/>
              <a:t>4</a:t>
            </a:r>
            <a:r>
              <a:rPr lang="sl-SI" sz="1100" dirty="0" smtClean="0">
                <a:solidFill>
                  <a:srgbClr val="0070C0"/>
                </a:solidFill>
              </a:rPr>
              <a:t>.  Začeti so bili postopki s SVLR, Vodilnim partnerjem projekta Občino Črnomelj in partnerjem RD</a:t>
            </a:r>
            <a:r>
              <a:rPr lang="sl-SI" sz="1100" dirty="0" smtClean="0"/>
              <a:t> </a:t>
            </a:r>
            <a:r>
              <a:rPr lang="sl-SI" sz="1100" u="sng" dirty="0" smtClean="0">
                <a:solidFill>
                  <a:srgbClr val="FF0000"/>
                </a:solidFill>
              </a:rPr>
              <a:t>18.10.2008</a:t>
            </a:r>
            <a:r>
              <a:rPr lang="sl-SI" sz="1100" dirty="0" smtClean="0">
                <a:solidFill>
                  <a:srgbClr val="FF0000"/>
                </a:solidFill>
              </a:rPr>
              <a:t> </a:t>
            </a:r>
            <a:r>
              <a:rPr lang="sl-SI" sz="1100" dirty="0" smtClean="0"/>
              <a:t>dalje (oddaja prijavnice, sklepanje sporazumov, pogodb in dodatkov). </a:t>
            </a:r>
            <a:r>
              <a:rPr lang="sl-SI" sz="1100" dirty="0" smtClean="0">
                <a:solidFill>
                  <a:srgbClr val="FF0000"/>
                </a:solidFill>
              </a:rPr>
              <a:t>Prvi dokument </a:t>
            </a:r>
            <a:r>
              <a:rPr lang="sl-SI" sz="1100" dirty="0" smtClean="0"/>
              <a:t>(podpis Pogodbe  med vodilnim partnerjem Občino Črnomelj in Organom upravljanja OP IPA je podpisal takratni župan Občine Črnomelj </a:t>
            </a:r>
            <a:r>
              <a:rPr lang="sl-SI" sz="1100" u="sng" dirty="0" smtClean="0">
                <a:solidFill>
                  <a:srgbClr val="FF0000"/>
                </a:solidFill>
              </a:rPr>
              <a:t>20.11.2009</a:t>
            </a:r>
            <a:r>
              <a:rPr lang="sl-SI" sz="1100" u="sng" dirty="0" smtClean="0"/>
              <a:t>, </a:t>
            </a:r>
            <a:r>
              <a:rPr lang="sl-SI" sz="1100" dirty="0" smtClean="0">
                <a:solidFill>
                  <a:srgbClr val="0070C0"/>
                </a:solidFill>
              </a:rPr>
              <a:t>zadnji dokument je RD podpisala s SVLR </a:t>
            </a:r>
            <a:r>
              <a:rPr lang="sl-SI" sz="1100" u="sng" dirty="0" smtClean="0">
                <a:solidFill>
                  <a:srgbClr val="FF0000"/>
                </a:solidFill>
              </a:rPr>
              <a:t>02.11.2011</a:t>
            </a:r>
            <a:r>
              <a:rPr lang="sl-SI" sz="1100" dirty="0" smtClean="0"/>
              <a:t>,  to je dodatek k pogodbi za nacionalna sredstva kot posledica relokacije sredstev in spremembe deležev financiranja celotnega projekta. </a:t>
            </a:r>
            <a:r>
              <a:rPr lang="sl-SI" sz="1100" dirty="0" smtClean="0">
                <a:solidFill>
                  <a:srgbClr val="FF0000"/>
                </a:solidFill>
              </a:rPr>
              <a:t>(</a:t>
            </a:r>
            <a:r>
              <a:rPr lang="sl-SI" sz="1100" u="sng" dirty="0" smtClean="0">
                <a:solidFill>
                  <a:srgbClr val="FF0000"/>
                </a:solidFill>
              </a:rPr>
              <a:t>3 leta je trajal  celotni administrativni proces sporazumevanja in dogovarjanja</a:t>
            </a:r>
            <a:r>
              <a:rPr lang="sl-SI" sz="1100" dirty="0" smtClean="0">
                <a:solidFill>
                  <a:srgbClr val="FF0000"/>
                </a:solidFill>
              </a:rPr>
              <a:t>). </a:t>
            </a:r>
          </a:p>
          <a:p>
            <a:pPr marL="228600" indent="-228600" algn="just"/>
            <a:endParaRPr lang="sl-SI" sz="1100" dirty="0" smtClean="0"/>
          </a:p>
          <a:p>
            <a:pPr marL="228600" indent="-228600" algn="just"/>
            <a:r>
              <a:rPr lang="sl-SI" sz="1100" dirty="0" smtClean="0"/>
              <a:t>5.   RD je zagotovila zemljišče z ribnikom Mlaka, v skupni površini 38.223,40 m2:  od tega  ribnik cca 1.000 m2. Zemljišče je bilo zagotovljeno tako, da je v prvi fazi RD z Rudnikom Kanižarica sklenila  </a:t>
            </a:r>
            <a:r>
              <a:rPr lang="sl-SI" sz="1100" u="sng" dirty="0" smtClean="0">
                <a:solidFill>
                  <a:srgbClr val="FF0000"/>
                </a:solidFill>
              </a:rPr>
              <a:t>09.03.2009</a:t>
            </a:r>
            <a:r>
              <a:rPr lang="sl-SI" sz="1100" u="sng" dirty="0" smtClean="0"/>
              <a:t>,</a:t>
            </a:r>
            <a:r>
              <a:rPr lang="sl-SI" sz="1100" dirty="0" smtClean="0"/>
              <a:t>  najemno pogodbo za 15 let.</a:t>
            </a:r>
          </a:p>
          <a:p>
            <a:pPr marL="228600" indent="-228600" algn="just"/>
            <a:endParaRPr lang="sl-SI" sz="1100" dirty="0" smtClean="0"/>
          </a:p>
          <a:p>
            <a:pPr marL="228600" indent="-228600" algn="just"/>
            <a:r>
              <a:rPr lang="sl-SI" sz="1100" dirty="0" smtClean="0">
                <a:latin typeface="+mn-lt"/>
              </a:rPr>
              <a:t>6.   Na izredni seji ZČ RD </a:t>
            </a:r>
            <a:r>
              <a:rPr lang="sl-SI" sz="1100" u="sng" dirty="0" smtClean="0">
                <a:solidFill>
                  <a:srgbClr val="FF0000"/>
                </a:solidFill>
                <a:latin typeface="+mn-lt"/>
              </a:rPr>
              <a:t>22.10.2009</a:t>
            </a:r>
            <a:r>
              <a:rPr lang="sl-SI" sz="1100" dirty="0" smtClean="0">
                <a:solidFill>
                  <a:srgbClr val="FF0000"/>
                </a:solidFill>
                <a:latin typeface="+mn-lt"/>
              </a:rPr>
              <a:t> </a:t>
            </a:r>
            <a:r>
              <a:rPr lang="sl-SI" sz="1100" dirty="0" smtClean="0">
                <a:latin typeface="+mn-lt"/>
              </a:rPr>
              <a:t> je bilo sklenjeno, da se k investiciji v objekt  lahko pristopi le pod pogojem, da RD pridobi 100%  lastništvo nad zemljiščem, na katerem bo  stal  Ribiški dom, </a:t>
            </a:r>
            <a:r>
              <a:rPr lang="sl-SI" sz="1100" u="sng" dirty="0" smtClean="0">
                <a:solidFill>
                  <a:srgbClr val="FF0000"/>
                </a:solidFill>
                <a:latin typeface="+mn-lt"/>
              </a:rPr>
              <a:t>sicer se k investiciji ne pristopi</a:t>
            </a:r>
            <a:r>
              <a:rPr lang="sl-SI" sz="1100" dirty="0" smtClean="0">
                <a:solidFill>
                  <a:srgbClr val="FF0000"/>
                </a:solidFill>
                <a:latin typeface="+mn-lt"/>
              </a:rPr>
              <a:t>. </a:t>
            </a:r>
          </a:p>
          <a:p>
            <a:pPr marL="342900" indent="-342900" algn="just"/>
            <a:endParaRPr lang="sl-SI" sz="1100" dirty="0" smtClean="0">
              <a:latin typeface="+mn-lt"/>
            </a:endParaRPr>
          </a:p>
          <a:p>
            <a:pPr marL="342900" indent="-342900" algn="just"/>
            <a:r>
              <a:rPr lang="sl-SI" sz="1100" dirty="0" smtClean="0">
                <a:latin typeface="+mn-lt"/>
              </a:rPr>
              <a:t>7.    </a:t>
            </a:r>
            <a:r>
              <a:rPr lang="sl-SI" sz="1100" dirty="0" smtClean="0">
                <a:solidFill>
                  <a:srgbClr val="0070C0"/>
                </a:solidFill>
                <a:latin typeface="+mn-lt"/>
              </a:rPr>
              <a:t>Kako zagotoviti finančna sredstva za nakup zemljišča po pogojih Rudnika Kanižarica objavljenih, v javnem  razpisu z dne </a:t>
            </a:r>
            <a:r>
              <a:rPr lang="sl-SI" sz="1100" u="sng" dirty="0" smtClean="0">
                <a:solidFill>
                  <a:srgbClr val="0070C0"/>
                </a:solidFill>
                <a:latin typeface="+mn-lt"/>
              </a:rPr>
              <a:t>24.04.2009 v znesku</a:t>
            </a:r>
            <a:r>
              <a:rPr lang="sl-SI" sz="1100" u="sng" dirty="0" smtClean="0">
                <a:latin typeface="+mn-lt"/>
              </a:rPr>
              <a:t> </a:t>
            </a:r>
            <a:r>
              <a:rPr lang="sl-SI" sz="1100" u="sng" dirty="0" smtClean="0">
                <a:solidFill>
                  <a:srgbClr val="FF0000"/>
                </a:solidFill>
              </a:rPr>
              <a:t>91.736,16</a:t>
            </a:r>
            <a:r>
              <a:rPr lang="sl-SI" sz="1100" dirty="0" smtClean="0">
                <a:solidFill>
                  <a:srgbClr val="FF0000"/>
                </a:solidFill>
              </a:rPr>
              <a:t> €</a:t>
            </a:r>
            <a:r>
              <a:rPr lang="sl-SI" sz="1100" dirty="0" smtClean="0">
                <a:latin typeface="+mn-lt"/>
              </a:rPr>
              <a:t>?  V sled pozitivnega pristopa občine Črnomelj, ki  je uspela zagotoviti (½) sredstev in drugo (½) RD pri poslovni banki  (DK 15 let). RD je tako sklenila kupoprodajno pogodbo za nakup zemljišča z rudnikom </a:t>
            </a:r>
            <a:r>
              <a:rPr lang="sl-SI" sz="1100" u="sng" dirty="0" smtClean="0">
                <a:solidFill>
                  <a:srgbClr val="FF0000"/>
                </a:solidFill>
                <a:latin typeface="+mn-lt"/>
              </a:rPr>
              <a:t>16.03.2010.</a:t>
            </a:r>
          </a:p>
          <a:p>
            <a:pPr marL="342900" indent="-342900" algn="just"/>
            <a:endParaRPr lang="sl-SI" sz="1100" strike="sngStrike" dirty="0" smtClean="0">
              <a:solidFill>
                <a:srgbClr val="FF0000"/>
              </a:solidFill>
              <a:latin typeface="+mn-lt"/>
            </a:endParaRPr>
          </a:p>
          <a:p>
            <a:pPr marL="342900" indent="-342900" algn="just"/>
            <a:r>
              <a:rPr lang="sl-SI" sz="1100" dirty="0" smtClean="0">
                <a:latin typeface="+mn-lt"/>
              </a:rPr>
              <a:t>8</a:t>
            </a:r>
            <a:r>
              <a:rPr lang="sl-SI" sz="1100" dirty="0" smtClean="0">
                <a:solidFill>
                  <a:srgbClr val="FF0000"/>
                </a:solidFill>
                <a:latin typeface="+mn-lt"/>
              </a:rPr>
              <a:t>.    </a:t>
            </a:r>
            <a:r>
              <a:rPr lang="sl-SI" sz="1100" dirty="0" smtClean="0">
                <a:latin typeface="+mn-lt"/>
              </a:rPr>
              <a:t>RD je naročila projektno dokumentacijo, katero je prejela </a:t>
            </a:r>
            <a:r>
              <a:rPr lang="sl-SI" sz="1100" u="sng" dirty="0" smtClean="0">
                <a:latin typeface="+mn-lt"/>
              </a:rPr>
              <a:t>26.02.2009</a:t>
            </a:r>
            <a:r>
              <a:rPr lang="sl-SI" sz="1100" dirty="0" smtClean="0">
                <a:latin typeface="+mn-lt"/>
              </a:rPr>
              <a:t>, zagotovljena so bila tudi vsa potrebna dovoljenja, na osnovi katerih je bilo izdano </a:t>
            </a:r>
            <a:r>
              <a:rPr lang="sl-SI" sz="1100" u="sng" dirty="0" smtClean="0">
                <a:solidFill>
                  <a:srgbClr val="0070C0"/>
                </a:solidFill>
                <a:latin typeface="+mn-lt"/>
              </a:rPr>
              <a:t>gradbeno dovoljenje  </a:t>
            </a:r>
            <a:r>
              <a:rPr lang="sl-SI" sz="1100" u="sng" dirty="0" smtClean="0">
                <a:solidFill>
                  <a:srgbClr val="FF0000"/>
                </a:solidFill>
                <a:latin typeface="+mn-lt"/>
              </a:rPr>
              <a:t>21.07.2009</a:t>
            </a:r>
            <a:r>
              <a:rPr lang="sl-SI" sz="1100" dirty="0" smtClean="0">
                <a:latin typeface="+mn-lt"/>
              </a:rPr>
              <a:t>. </a:t>
            </a:r>
            <a:r>
              <a:rPr lang="sl-SI" sz="1100" u="sng" dirty="0" smtClean="0">
                <a:solidFill>
                  <a:srgbClr val="FF0000"/>
                </a:solidFill>
                <a:latin typeface="+mn-lt"/>
              </a:rPr>
              <a:t>(vsega v pičlih 5. mesecih je bilo vse urejeno).</a:t>
            </a:r>
          </a:p>
          <a:p>
            <a:pPr marL="342900" indent="-342900" algn="just">
              <a:buAutoNum type="arabicPeriod" startAt="6"/>
            </a:pPr>
            <a:endParaRPr lang="sl-SI" sz="1100" dirty="0" smtClean="0">
              <a:latin typeface="+mn-lt"/>
            </a:endParaRPr>
          </a:p>
          <a:p>
            <a:pPr marL="342900" indent="-342900" algn="just"/>
            <a:r>
              <a:rPr lang="sl-SI" sz="1100" dirty="0" smtClean="0">
                <a:latin typeface="+mn-lt"/>
              </a:rPr>
              <a:t>9.    RD je skupaj s tehničnim koordinatorjem pri Vodilnem partnerju pristopila k pripravi dokumentacije za razpis za izvedbo del,  po predpisih EU t.i. </a:t>
            </a:r>
            <a:r>
              <a:rPr lang="sl-SI" sz="1100" dirty="0" smtClean="0">
                <a:solidFill>
                  <a:srgbClr val="FF0000"/>
                </a:solidFill>
                <a:latin typeface="+mn-lt"/>
              </a:rPr>
              <a:t>“praga”.  Ponovljeni so bili trije razpisi</a:t>
            </a:r>
            <a:r>
              <a:rPr lang="sl-SI" sz="1100" dirty="0" smtClean="0">
                <a:latin typeface="+mn-lt"/>
              </a:rPr>
              <a:t>,  na katere se je prijavilo več ponudnikov. Vsi razpisi so bili izvedeni v obdobju </a:t>
            </a:r>
            <a:r>
              <a:rPr lang="sl-SI" sz="1100" u="sng" dirty="0" smtClean="0">
                <a:solidFill>
                  <a:srgbClr val="FF0000"/>
                </a:solidFill>
                <a:latin typeface="+mn-lt"/>
              </a:rPr>
              <a:t>(04.01.2011-11.07.2011</a:t>
            </a:r>
            <a:r>
              <a:rPr lang="sl-SI" sz="1100" dirty="0" smtClean="0">
                <a:solidFill>
                  <a:srgbClr val="FF0000"/>
                </a:solidFill>
                <a:latin typeface="+mn-lt"/>
              </a:rPr>
              <a:t>), žal bili so neuspešni</a:t>
            </a:r>
            <a:r>
              <a:rPr lang="sl-SI" sz="1100" dirty="0" smtClean="0">
                <a:latin typeface="+mn-lt"/>
              </a:rPr>
              <a:t>, ker so ponudniki bistveno presegali finančne zmožnosti RD tudi do </a:t>
            </a:r>
            <a:r>
              <a:rPr lang="sl-SI" sz="1100" u="sng" dirty="0" smtClean="0">
                <a:solidFill>
                  <a:srgbClr val="FF0000"/>
                </a:solidFill>
                <a:latin typeface="+mn-lt"/>
              </a:rPr>
              <a:t>147% </a:t>
            </a:r>
          </a:p>
          <a:p>
            <a:pPr marL="177800" lvl="1" indent="-177800" algn="just"/>
            <a:r>
              <a:rPr lang="sl-SI" sz="1400" dirty="0" smtClean="0">
                <a:latin typeface="Arial Narrow" pitchFamily="34" charset="0"/>
              </a:rPr>
              <a:t>. </a:t>
            </a:r>
          </a:p>
        </p:txBody>
      </p:sp>
      <p:sp>
        <p:nvSpPr>
          <p:cNvPr id="5" name="Pravokotnik 4"/>
          <p:cNvSpPr/>
          <p:nvPr/>
        </p:nvSpPr>
        <p:spPr>
          <a:xfrm>
            <a:off x="395536" y="116632"/>
            <a:ext cx="4176464" cy="864096"/>
          </a:xfrm>
          <a:prstGeom prst="rect">
            <a:avLst/>
          </a:prstGeom>
          <a:blipFill>
            <a:blip r:embed="rId2"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sz="1600" dirty="0"/>
          </a:p>
        </p:txBody>
      </p:sp>
    </p:spTree>
  </p:cSld>
  <p:clrMapOvr>
    <a:masterClrMapping/>
  </p:clrMapOvr>
  <p:transition advTm="515"/>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grada noge 3"/>
          <p:cNvSpPr>
            <a:spLocks noGrp="1"/>
          </p:cNvSpPr>
          <p:nvPr>
            <p:ph type="ftr" sz="quarter" idx="11"/>
          </p:nvPr>
        </p:nvSpPr>
        <p:spPr/>
        <p:txBody>
          <a:bodyPr/>
          <a:lstStyle/>
          <a:p>
            <a:pPr>
              <a:defRPr/>
            </a:pPr>
            <a:endParaRPr lang="sl-SI" dirty="0" smtClean="0"/>
          </a:p>
          <a:p>
            <a:pPr>
              <a:defRPr/>
            </a:pPr>
            <a:endParaRPr lang="sl-SI" dirty="0" smtClean="0"/>
          </a:p>
          <a:p>
            <a:pPr>
              <a:defRPr/>
            </a:pPr>
            <a:endParaRPr lang="sl-SI" dirty="0" smtClean="0"/>
          </a:p>
          <a:p>
            <a:pPr>
              <a:defRPr/>
            </a:pPr>
            <a:r>
              <a:rPr lang="sl-SI" dirty="0" smtClean="0"/>
              <a:t>Partnerji projekta:</a:t>
            </a:r>
          </a:p>
          <a:p>
            <a:pPr>
              <a:defRPr/>
            </a:pPr>
            <a:r>
              <a:rPr lang="sl-SI" dirty="0" smtClean="0"/>
              <a:t> </a:t>
            </a:r>
            <a:endParaRPr lang="sl-SI" dirty="0"/>
          </a:p>
        </p:txBody>
      </p:sp>
      <p:sp>
        <p:nvSpPr>
          <p:cNvPr id="8" name="Pravokotnik 7"/>
          <p:cNvSpPr/>
          <p:nvPr/>
        </p:nvSpPr>
        <p:spPr>
          <a:xfrm>
            <a:off x="251520" y="980729"/>
            <a:ext cx="8640960" cy="6109365"/>
          </a:xfrm>
          <a:prstGeom prst="rect">
            <a:avLst/>
          </a:prstGeom>
        </p:spPr>
        <p:txBody>
          <a:bodyPr wrap="square">
            <a:spAutoFit/>
          </a:bodyPr>
          <a:lstStyle/>
          <a:p>
            <a:pPr marL="355600" lvl="1" indent="-355600" algn="just">
              <a:buAutoNum type="arabicPeriod" startAt="10"/>
            </a:pPr>
            <a:r>
              <a:rPr lang="sl-SI" sz="1100" u="sng" dirty="0" smtClean="0">
                <a:solidFill>
                  <a:srgbClr val="FF0000"/>
                </a:solidFill>
                <a:latin typeface="+mn-lt"/>
              </a:rPr>
              <a:t>Po 2. neuspešnem razpisu se je RD odločila, da zmanjša objekt tako, da odstopi od podkletitve </a:t>
            </a:r>
            <a:r>
              <a:rPr lang="sl-SI" sz="1100" u="sng" dirty="0" smtClean="0">
                <a:latin typeface="+mn-lt"/>
              </a:rPr>
              <a:t>in s tem doseže pocenitev gradnje. </a:t>
            </a:r>
            <a:r>
              <a:rPr lang="sl-SI" sz="1100" dirty="0" smtClean="0">
                <a:latin typeface="+mn-lt"/>
              </a:rPr>
              <a:t>Vodilni partner Občina Črnomelj in RD sta </a:t>
            </a:r>
            <a:r>
              <a:rPr lang="sl-SI" sz="1100" u="sng" dirty="0" smtClean="0">
                <a:solidFill>
                  <a:srgbClr val="FF0000"/>
                </a:solidFill>
                <a:latin typeface="+mn-lt"/>
              </a:rPr>
              <a:t>14.03.2011</a:t>
            </a:r>
            <a:r>
              <a:rPr lang="sl-SI" sz="1100" dirty="0" smtClean="0">
                <a:latin typeface="+mn-lt"/>
              </a:rPr>
              <a:t> pričela aktivnosti za </a:t>
            </a:r>
            <a:r>
              <a:rPr lang="sl-SI" sz="1100" dirty="0" smtClean="0">
                <a:solidFill>
                  <a:srgbClr val="FF0000"/>
                </a:solidFill>
                <a:latin typeface="+mn-lt"/>
              </a:rPr>
              <a:t>relokacijo sredstev, </a:t>
            </a:r>
            <a:r>
              <a:rPr lang="sl-SI" sz="1100" dirty="0" smtClean="0">
                <a:latin typeface="+mn-lt"/>
              </a:rPr>
              <a:t>v okviru celotnega projekta. Potrebno je bilo  zagotoviti, dopolnitev in podaljšanje veljavnosti gradbenega dovoljenja.</a:t>
            </a:r>
          </a:p>
          <a:p>
            <a:pPr marL="355600" lvl="1" indent="-355600" algn="just">
              <a:buAutoNum type="arabicPeriod" startAt="10"/>
            </a:pPr>
            <a:endParaRPr lang="sl-SI" sz="1100" dirty="0" smtClean="0">
              <a:latin typeface="+mn-lt"/>
            </a:endParaRPr>
          </a:p>
          <a:p>
            <a:pPr marL="355600" lvl="1" indent="-355600" algn="just">
              <a:buAutoNum type="arabicPeriod" startAt="10"/>
            </a:pPr>
            <a:r>
              <a:rPr lang="sl-SI" sz="1100" dirty="0" smtClean="0">
                <a:latin typeface="+mn-lt"/>
              </a:rPr>
              <a:t>SVLR je pogojno odobrila </a:t>
            </a:r>
            <a:r>
              <a:rPr lang="sl-SI" sz="1100" u="sng" dirty="0" smtClean="0">
                <a:solidFill>
                  <a:srgbClr val="FF0000"/>
                </a:solidFill>
                <a:latin typeface="+mn-lt"/>
              </a:rPr>
              <a:t>30.05.2011</a:t>
            </a:r>
            <a:r>
              <a:rPr lang="sl-SI" sz="1100" dirty="0" smtClean="0">
                <a:latin typeface="+mn-lt"/>
              </a:rPr>
              <a:t> preporazdelitev sredstev med partnerji v projektu, v višini </a:t>
            </a:r>
            <a:r>
              <a:rPr lang="sl-SI" sz="1100" u="sng" dirty="0" smtClean="0">
                <a:solidFill>
                  <a:srgbClr val="FF0000"/>
                </a:solidFill>
                <a:latin typeface="+mn-lt"/>
              </a:rPr>
              <a:t>35.657,30€</a:t>
            </a:r>
            <a:r>
              <a:rPr lang="sl-SI" sz="1100" dirty="0" smtClean="0">
                <a:latin typeface="+mn-lt"/>
              </a:rPr>
              <a:t>, v korist RD. Zmanjšala so se sredstva po projektu </a:t>
            </a:r>
            <a:r>
              <a:rPr lang="sl-SI" sz="1100" u="sng" dirty="0" smtClean="0">
                <a:latin typeface="+mn-lt"/>
              </a:rPr>
              <a:t>Parku prirode Žumberak </a:t>
            </a:r>
            <a:r>
              <a:rPr lang="sl-SI" sz="1100" dirty="0" smtClean="0">
                <a:latin typeface="+mn-lt"/>
              </a:rPr>
              <a:t>in </a:t>
            </a:r>
            <a:r>
              <a:rPr lang="sl-SI" sz="1100" u="sng" dirty="0" smtClean="0">
                <a:latin typeface="+mn-lt"/>
              </a:rPr>
              <a:t>Vodilnemu partnerju Občini Črnomelj</a:t>
            </a:r>
            <a:r>
              <a:rPr lang="sl-SI" sz="1100" dirty="0" smtClean="0">
                <a:latin typeface="+mn-lt"/>
              </a:rPr>
              <a:t>, povečal pa se je delež RD iz prvotnih </a:t>
            </a:r>
            <a:r>
              <a:rPr lang="sl-SI" sz="1100" u="sng" dirty="0" smtClean="0">
                <a:solidFill>
                  <a:srgbClr val="FF0000"/>
                </a:solidFill>
                <a:latin typeface="+mn-lt"/>
              </a:rPr>
              <a:t>72.000€ </a:t>
            </a:r>
            <a:r>
              <a:rPr lang="sl-SI" sz="1100" dirty="0" smtClean="0">
                <a:solidFill>
                  <a:srgbClr val="FF0000"/>
                </a:solidFill>
                <a:latin typeface="+mn-lt"/>
              </a:rPr>
              <a:t>na </a:t>
            </a:r>
            <a:r>
              <a:rPr lang="sl-SI" sz="1100" u="sng" dirty="0" smtClean="0">
                <a:solidFill>
                  <a:srgbClr val="FF0000"/>
                </a:solidFill>
                <a:latin typeface="+mn-lt"/>
              </a:rPr>
              <a:t>107.657,70€</a:t>
            </a:r>
            <a:r>
              <a:rPr lang="sl-SI" sz="1100" u="sng" dirty="0" smtClean="0">
                <a:latin typeface="+mn-lt"/>
              </a:rPr>
              <a:t>. </a:t>
            </a:r>
          </a:p>
          <a:p>
            <a:pPr marL="355600" lvl="1" indent="-355600" algn="just"/>
            <a:r>
              <a:rPr lang="sl-SI" sz="1100" dirty="0" smtClean="0">
                <a:latin typeface="+mn-lt"/>
              </a:rPr>
              <a:t>         </a:t>
            </a:r>
            <a:r>
              <a:rPr lang="sl-SI" sz="1100" u="sng" dirty="0" smtClean="0">
                <a:solidFill>
                  <a:srgbClr val="00B050"/>
                </a:solidFill>
                <a:latin typeface="+mn-lt"/>
              </a:rPr>
              <a:t>Če ne bi bila </a:t>
            </a:r>
            <a:r>
              <a:rPr lang="sl-SI" sz="1100" u="sng" dirty="0" err="1" smtClean="0">
                <a:solidFill>
                  <a:srgbClr val="00B050"/>
                </a:solidFill>
                <a:latin typeface="+mn-lt"/>
              </a:rPr>
              <a:t>sredsteva</a:t>
            </a:r>
            <a:r>
              <a:rPr lang="sl-SI" sz="1100" u="sng" dirty="0" smtClean="0">
                <a:solidFill>
                  <a:srgbClr val="00B050"/>
                </a:solidFill>
                <a:latin typeface="+mn-lt"/>
              </a:rPr>
              <a:t> </a:t>
            </a:r>
            <a:r>
              <a:rPr lang="sl-SI" sz="1100" u="sng" dirty="0" err="1" smtClean="0">
                <a:solidFill>
                  <a:srgbClr val="00B050"/>
                </a:solidFill>
                <a:latin typeface="+mn-lt"/>
              </a:rPr>
              <a:t>prezadeljena</a:t>
            </a:r>
            <a:r>
              <a:rPr lang="sl-SI" sz="1100" u="sng" dirty="0" smtClean="0">
                <a:solidFill>
                  <a:srgbClr val="00B050"/>
                </a:solidFill>
                <a:latin typeface="+mn-lt"/>
              </a:rPr>
              <a:t> v korist RD, bi bil celotni projekt izgradnje Rib. doma po treh letih aktivnega dela in vsem stroškom, ustavljen. </a:t>
            </a:r>
          </a:p>
          <a:p>
            <a:pPr marL="355600" lvl="1" indent="-355600" algn="just">
              <a:buAutoNum type="arabicPeriod" startAt="12"/>
            </a:pPr>
            <a:r>
              <a:rPr lang="sl-SI" sz="1100" dirty="0" smtClean="0">
                <a:solidFill>
                  <a:srgbClr val="0070C0"/>
                </a:solidFill>
                <a:latin typeface="+mn-lt"/>
              </a:rPr>
              <a:t>Po tretjem neuspešnem razpisu se je začel postopek “pogajanj”. Usklajevanje je bilo 1</a:t>
            </a:r>
            <a:r>
              <a:rPr lang="sl-SI" sz="1100" u="sng" dirty="0" smtClean="0">
                <a:solidFill>
                  <a:srgbClr val="0070C0"/>
                </a:solidFill>
                <a:latin typeface="+mn-lt"/>
              </a:rPr>
              <a:t>1.08.2011</a:t>
            </a:r>
            <a:r>
              <a:rPr lang="sl-SI" sz="1100" dirty="0" smtClean="0">
                <a:solidFill>
                  <a:srgbClr val="0070C0"/>
                </a:solidFill>
                <a:latin typeface="+mn-lt"/>
              </a:rPr>
              <a:t> uspešno.  Pogoji za podpis  izvajalske pogodbe so bili izpolnjeni,  podpisana  je bila </a:t>
            </a:r>
            <a:r>
              <a:rPr lang="sl-SI" sz="1100" u="sng" dirty="0" smtClean="0">
                <a:solidFill>
                  <a:srgbClr val="0070C0"/>
                </a:solidFill>
                <a:latin typeface="+mn-lt"/>
              </a:rPr>
              <a:t>06.09.2011</a:t>
            </a:r>
            <a:r>
              <a:rPr lang="sl-SI" sz="1100" dirty="0" smtClean="0">
                <a:solidFill>
                  <a:srgbClr val="0070C0"/>
                </a:solidFill>
                <a:latin typeface="+mn-lt"/>
              </a:rPr>
              <a:t>, v višini  </a:t>
            </a:r>
            <a:r>
              <a:rPr lang="sl-SI" sz="1100" b="1" u="sng" dirty="0" smtClean="0">
                <a:solidFill>
                  <a:srgbClr val="0070C0"/>
                </a:solidFill>
                <a:latin typeface="+mn-lt"/>
              </a:rPr>
              <a:t>107.606,18 €</a:t>
            </a:r>
            <a:r>
              <a:rPr lang="sl-SI" sz="1100" b="1" dirty="0" smtClean="0">
                <a:solidFill>
                  <a:srgbClr val="0070C0"/>
                </a:solidFill>
                <a:latin typeface="+mn-lt"/>
              </a:rPr>
              <a:t>.</a:t>
            </a:r>
          </a:p>
          <a:p>
            <a:pPr marL="355600" lvl="1" indent="-355600" algn="just">
              <a:buAutoNum type="arabicPeriod" startAt="12"/>
            </a:pPr>
            <a:endParaRPr lang="sl-SI" sz="1100" b="1" dirty="0" smtClean="0">
              <a:solidFill>
                <a:srgbClr val="0070C0"/>
              </a:solidFill>
              <a:latin typeface="+mn-lt"/>
            </a:endParaRPr>
          </a:p>
          <a:p>
            <a:pPr marL="355600" lvl="1" indent="-355600" algn="just">
              <a:buAutoNum type="arabicPeriod" startAt="12"/>
            </a:pPr>
            <a:r>
              <a:rPr lang="sl-SI" sz="1100" dirty="0" smtClean="0">
                <a:solidFill>
                  <a:srgbClr val="FF0000"/>
                </a:solidFill>
                <a:latin typeface="+mn-lt"/>
              </a:rPr>
              <a:t>Če RD ne bi zagotovila premostitvenega financiranja za 1 leto, bi izvajalec odstopil od pogodbe. </a:t>
            </a:r>
            <a:r>
              <a:rPr lang="sl-SI" sz="1100" dirty="0" smtClean="0">
                <a:latin typeface="+mn-lt"/>
              </a:rPr>
              <a:t>Na koncu je RD ob zagotovilu dodatnega zavarovanja (hipoteka) pridobila premostitveni kredit.</a:t>
            </a:r>
          </a:p>
          <a:p>
            <a:pPr marL="355600" lvl="1" indent="-355600" algn="just">
              <a:buAutoNum type="arabicPeriod" startAt="12"/>
            </a:pPr>
            <a:endParaRPr lang="sl-SI" sz="1100" dirty="0" smtClean="0">
              <a:latin typeface="+mn-lt"/>
            </a:endParaRPr>
          </a:p>
          <a:p>
            <a:pPr marL="355600" lvl="1" indent="-355600" algn="just">
              <a:buAutoNum type="arabicPeriod" startAt="12"/>
            </a:pPr>
            <a:r>
              <a:rPr lang="sl-SI" sz="1100" u="sng" dirty="0" smtClean="0">
                <a:solidFill>
                  <a:srgbClr val="FF0000"/>
                </a:solidFill>
                <a:latin typeface="+mn-lt"/>
              </a:rPr>
              <a:t>Pogoji za pričetek investicijskih del so bili  izpolnjeni  in “prva lopata” je bila  zakopana takoj, 08.09.2011</a:t>
            </a:r>
            <a:r>
              <a:rPr lang="sl-SI" sz="1100" dirty="0" smtClean="0">
                <a:latin typeface="+mn-lt"/>
              </a:rPr>
              <a:t>.</a:t>
            </a:r>
          </a:p>
          <a:p>
            <a:pPr marL="355600" lvl="1" indent="-355600" algn="just">
              <a:buAutoNum type="arabicPeriod" startAt="12"/>
            </a:pPr>
            <a:endParaRPr lang="sl-SI" sz="1100" dirty="0" smtClean="0">
              <a:latin typeface="+mn-lt"/>
            </a:endParaRPr>
          </a:p>
          <a:p>
            <a:pPr marL="355600" lvl="1" indent="-355600" algn="just">
              <a:buAutoNum type="arabicPeriod" startAt="12"/>
            </a:pPr>
            <a:r>
              <a:rPr lang="sl-SI" sz="1100" dirty="0" smtClean="0">
                <a:latin typeface="+mn-lt"/>
              </a:rPr>
              <a:t>Izvajalec in investitor sta se v nadaljevanju gradnje objekta soočala še z mnogimi  težavami, ki so bila uspešno rešena, v sled zimskega letnega časa in v določenih obdobjih nizkih temperatur gradnje objekta ni bilo mogoče zaključiti v celoti  do pogodbenega  roka</a:t>
            </a:r>
            <a:r>
              <a:rPr lang="sl-SI" sz="1100" dirty="0" smtClean="0">
                <a:solidFill>
                  <a:srgbClr val="FF0000"/>
                </a:solidFill>
                <a:latin typeface="+mn-lt"/>
              </a:rPr>
              <a:t> 29.11.2011 </a:t>
            </a:r>
            <a:r>
              <a:rPr lang="sl-SI" sz="1100" dirty="0" smtClean="0">
                <a:latin typeface="+mn-lt"/>
              </a:rPr>
              <a:t>in pridobitev uporabnega dovoljenja do </a:t>
            </a:r>
            <a:r>
              <a:rPr lang="sl-SI" sz="1100" u="sng" dirty="0" smtClean="0">
                <a:latin typeface="+mn-lt"/>
              </a:rPr>
              <a:t>31.01.2012</a:t>
            </a:r>
            <a:r>
              <a:rPr lang="sl-SI" sz="1100" dirty="0" smtClean="0">
                <a:latin typeface="+mn-lt"/>
              </a:rPr>
              <a:t>. </a:t>
            </a:r>
          </a:p>
          <a:p>
            <a:pPr marL="355600" lvl="1" indent="-355600" algn="just">
              <a:buAutoNum type="arabicPeriod" startAt="12"/>
            </a:pPr>
            <a:endParaRPr lang="sl-SI" sz="1100" dirty="0" smtClean="0">
              <a:latin typeface="+mn-lt"/>
            </a:endParaRPr>
          </a:p>
          <a:p>
            <a:pPr marL="355600" lvl="1" indent="-355600" algn="just">
              <a:buAutoNum type="arabicPeriod" startAt="12"/>
            </a:pPr>
            <a:r>
              <a:rPr lang="sl-SI" sz="1100" dirty="0" smtClean="0">
                <a:solidFill>
                  <a:srgbClr val="FF0000"/>
                </a:solidFill>
              </a:rPr>
              <a:t>Izvajalec je gradbena dela zaključil do 31.01.2012, RD je tako po tehničnem pregledu UE Črnomelj in odpravo pomanjkljivosti pridobila </a:t>
            </a:r>
            <a:r>
              <a:rPr lang="sl-SI" sz="1100" u="sng" dirty="0" smtClean="0">
                <a:solidFill>
                  <a:srgbClr val="FF0000"/>
                </a:solidFill>
              </a:rPr>
              <a:t>Uporabno dovoljenje 28.03.2012</a:t>
            </a:r>
            <a:r>
              <a:rPr lang="sl-SI" sz="1100" dirty="0" smtClean="0">
                <a:solidFill>
                  <a:srgbClr val="FF0000"/>
                </a:solidFill>
              </a:rPr>
              <a:t>.</a:t>
            </a:r>
            <a:r>
              <a:rPr lang="sl-SI" sz="1100" dirty="0" smtClean="0">
                <a:solidFill>
                  <a:srgbClr val="FF0000"/>
                </a:solidFill>
                <a:latin typeface="+mn-lt"/>
              </a:rPr>
              <a:t> RD je pridobila UD le 3 dni pred potekom  roka (31.3.2012).</a:t>
            </a:r>
          </a:p>
          <a:p>
            <a:pPr marL="355600" lvl="1" indent="-355600" algn="just">
              <a:buAutoNum type="arabicPeriod" startAt="12"/>
            </a:pPr>
            <a:endParaRPr lang="sl-SI" sz="1100" dirty="0" smtClean="0">
              <a:solidFill>
                <a:srgbClr val="FF0000"/>
              </a:solidFill>
              <a:latin typeface="+mn-lt"/>
            </a:endParaRPr>
          </a:p>
          <a:p>
            <a:pPr marL="355600" lvl="1" indent="-355600" algn="just">
              <a:buAutoNum type="arabicPeriod" startAt="12"/>
            </a:pPr>
            <a:r>
              <a:rPr lang="sl-SI" sz="1100" dirty="0" smtClean="0">
                <a:latin typeface="+mn-lt"/>
              </a:rPr>
              <a:t>Ureditev širše okolice objekta z ribnikom Mlaka, ureja RD sama s prostovoljnim delom. </a:t>
            </a:r>
          </a:p>
          <a:p>
            <a:pPr marL="355600" lvl="1" indent="-355600" algn="just"/>
            <a:endParaRPr lang="sl-SI" sz="1200" dirty="0" smtClean="0">
              <a:latin typeface="+mn-lt"/>
            </a:endParaRPr>
          </a:p>
          <a:p>
            <a:pPr marL="342900" indent="-342900" algn="just">
              <a:buAutoNum type="arabicPeriod" startAt="15"/>
            </a:pPr>
            <a:endParaRPr lang="sl-SI" sz="1200" dirty="0" smtClean="0">
              <a:latin typeface="+mn-lt"/>
            </a:endParaRPr>
          </a:p>
          <a:p>
            <a:pPr marL="342900" indent="-342900" algn="just">
              <a:buAutoNum type="arabicPeriod" startAt="15"/>
            </a:pPr>
            <a:endParaRPr lang="sl-SI" sz="1200" dirty="0" smtClean="0">
              <a:latin typeface="+mn-lt"/>
            </a:endParaRPr>
          </a:p>
          <a:p>
            <a:pPr marL="342900" indent="-342900" algn="just">
              <a:buAutoNum type="arabicPeriod" startAt="15"/>
            </a:pPr>
            <a:endParaRPr lang="sl-SI" sz="1200" dirty="0" smtClean="0">
              <a:latin typeface="+mn-lt"/>
            </a:endParaRPr>
          </a:p>
          <a:p>
            <a:pPr marL="342900" indent="-342900" algn="just">
              <a:buAutoNum type="arabicPeriod" startAt="15"/>
            </a:pPr>
            <a:endParaRPr lang="sl-SI" sz="1200" dirty="0" smtClean="0">
              <a:latin typeface="+mn-lt"/>
            </a:endParaRPr>
          </a:p>
          <a:p>
            <a:pPr marL="342900" indent="-342900">
              <a:buAutoNum type="arabicPeriod" startAt="11"/>
            </a:pPr>
            <a:endParaRPr lang="sl-SI" sz="1400" dirty="0" smtClean="0">
              <a:latin typeface="Arial Narrow" pitchFamily="34" charset="0"/>
            </a:endParaRPr>
          </a:p>
          <a:p>
            <a:pPr marL="342900" indent="-342900">
              <a:buAutoNum type="arabicPeriod" startAt="11"/>
            </a:pPr>
            <a:endParaRPr lang="sl-SI" sz="1400" dirty="0" smtClean="0">
              <a:latin typeface="Arial Narrow" pitchFamily="34" charset="0"/>
            </a:endParaRPr>
          </a:p>
          <a:p>
            <a:pPr marL="342900" indent="-342900">
              <a:buAutoNum type="arabicPeriod" startAt="11"/>
            </a:pPr>
            <a:endParaRPr lang="sl-SI" sz="1400" dirty="0" smtClean="0">
              <a:latin typeface="Arial Narrow" pitchFamily="34" charset="0"/>
            </a:endParaRPr>
          </a:p>
          <a:p>
            <a:pPr marL="342900" indent="-342900">
              <a:buAutoNum type="arabicPeriod" startAt="11"/>
            </a:pPr>
            <a:endParaRPr lang="sl-SI" sz="1400" dirty="0"/>
          </a:p>
        </p:txBody>
      </p:sp>
      <p:sp>
        <p:nvSpPr>
          <p:cNvPr id="5" name="Pravokotnik 4"/>
          <p:cNvSpPr/>
          <p:nvPr/>
        </p:nvSpPr>
        <p:spPr>
          <a:xfrm>
            <a:off x="395536" y="116632"/>
            <a:ext cx="4176464" cy="864096"/>
          </a:xfrm>
          <a:prstGeom prst="rect">
            <a:avLst/>
          </a:prstGeom>
          <a:blipFill>
            <a:blip r:embed="rId2"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sz="1600" dirty="0"/>
          </a:p>
        </p:txBody>
      </p:sp>
      <p:pic>
        <p:nvPicPr>
          <p:cNvPr id="15" name="Slika 14" descr="IMG_0364.JPG"/>
          <p:cNvPicPr>
            <a:picLocks noChangeAspect="1"/>
          </p:cNvPicPr>
          <p:nvPr/>
        </p:nvPicPr>
        <p:blipFill>
          <a:blip r:embed="rId3" cstate="print"/>
          <a:stretch>
            <a:fillRect/>
          </a:stretch>
        </p:blipFill>
        <p:spPr>
          <a:xfrm>
            <a:off x="2000250" y="0"/>
            <a:ext cx="5143500" cy="6858000"/>
          </a:xfrm>
          <a:prstGeom prst="rect">
            <a:avLst/>
          </a:prstGeom>
        </p:spPr>
      </p:pic>
      <p:pic>
        <p:nvPicPr>
          <p:cNvPr id="16" name="Slika 15" descr="IMG_0370.JPG"/>
          <p:cNvPicPr>
            <a:picLocks noChangeAspect="1"/>
          </p:cNvPicPr>
          <p:nvPr/>
        </p:nvPicPr>
        <p:blipFill>
          <a:blip r:embed="rId4" cstate="print"/>
          <a:stretch>
            <a:fillRect/>
          </a:stretch>
        </p:blipFill>
        <p:spPr>
          <a:xfrm>
            <a:off x="0" y="0"/>
            <a:ext cx="9144000" cy="6858000"/>
          </a:xfrm>
          <a:prstGeom prst="rect">
            <a:avLst/>
          </a:prstGeom>
        </p:spPr>
      </p:pic>
      <p:pic>
        <p:nvPicPr>
          <p:cNvPr id="18" name="Slika 17" descr="IMG_0367.JPG"/>
          <p:cNvPicPr>
            <a:picLocks noChangeAspect="1"/>
          </p:cNvPicPr>
          <p:nvPr/>
        </p:nvPicPr>
        <p:blipFill>
          <a:blip r:embed="rId5" cstate="print"/>
          <a:stretch>
            <a:fillRect/>
          </a:stretch>
        </p:blipFill>
        <p:spPr>
          <a:xfrm>
            <a:off x="0" y="27384"/>
            <a:ext cx="9144000" cy="6858000"/>
          </a:xfrm>
          <a:prstGeom prst="rect">
            <a:avLst/>
          </a:prstGeom>
        </p:spPr>
      </p:pic>
    </p:spTree>
  </p:cSld>
  <p:clrMapOvr>
    <a:masterClrMapping/>
  </p:clrMapOvr>
  <p:transition advTm="437">
    <p:cover dir="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additive="base">
                                        <p:cTn id="13" dur="500" fill="hold"/>
                                        <p:tgtEl>
                                          <p:spTgt spid="16"/>
                                        </p:tgtEl>
                                        <p:attrNameLst>
                                          <p:attrName>ppt_x</p:attrName>
                                        </p:attrNameLst>
                                      </p:cBhvr>
                                      <p:tavLst>
                                        <p:tav tm="0">
                                          <p:val>
                                            <p:strVal val="#ppt_x"/>
                                          </p:val>
                                        </p:tav>
                                        <p:tav tm="100000">
                                          <p:val>
                                            <p:strVal val="#ppt_x"/>
                                          </p:val>
                                        </p:tav>
                                      </p:tavLst>
                                    </p:anim>
                                    <p:anim calcmode="lin" valueType="num">
                                      <p:cBhvr additive="base">
                                        <p:cTn id="1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additive="base">
                                        <p:cTn id="19" dur="500" fill="hold"/>
                                        <p:tgtEl>
                                          <p:spTgt spid="18"/>
                                        </p:tgtEl>
                                        <p:attrNameLst>
                                          <p:attrName>ppt_x</p:attrName>
                                        </p:attrNameLst>
                                      </p:cBhvr>
                                      <p:tavLst>
                                        <p:tav tm="0">
                                          <p:val>
                                            <p:strVal val="#ppt_x"/>
                                          </p:val>
                                        </p:tav>
                                        <p:tav tm="100000">
                                          <p:val>
                                            <p:strVal val="#ppt_x"/>
                                          </p:val>
                                        </p:tav>
                                      </p:tavLst>
                                    </p:anim>
                                    <p:anim calcmode="lin" valueType="num">
                                      <p:cBhvr additive="base">
                                        <p:cTn id="20"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grada noge 3"/>
          <p:cNvSpPr>
            <a:spLocks noGrp="1"/>
          </p:cNvSpPr>
          <p:nvPr>
            <p:ph type="ftr" sz="quarter" idx="11"/>
          </p:nvPr>
        </p:nvSpPr>
        <p:spPr/>
        <p:txBody>
          <a:bodyPr/>
          <a:lstStyle/>
          <a:p>
            <a:pPr>
              <a:defRPr/>
            </a:pPr>
            <a:endParaRPr lang="sl-SI" smtClean="0"/>
          </a:p>
          <a:p>
            <a:pPr>
              <a:defRPr/>
            </a:pPr>
            <a:endParaRPr lang="sl-SI" smtClean="0"/>
          </a:p>
          <a:p>
            <a:pPr>
              <a:defRPr/>
            </a:pPr>
            <a:endParaRPr lang="sl-SI" smtClean="0"/>
          </a:p>
          <a:p>
            <a:pPr>
              <a:defRPr/>
            </a:pPr>
            <a:r>
              <a:rPr lang="sl-SI" smtClean="0"/>
              <a:t>Partnerji projekta:</a:t>
            </a:r>
          </a:p>
          <a:p>
            <a:pPr>
              <a:defRPr/>
            </a:pPr>
            <a:r>
              <a:rPr lang="sl-SI" smtClean="0"/>
              <a:t> </a:t>
            </a:r>
            <a:endParaRPr lang="sl-SI" dirty="0"/>
          </a:p>
        </p:txBody>
      </p:sp>
      <p:pic>
        <p:nvPicPr>
          <p:cNvPr id="5" name="Slika 4" descr="IMG_0368.JPG"/>
          <p:cNvPicPr>
            <a:picLocks noChangeAspect="1"/>
          </p:cNvPicPr>
          <p:nvPr/>
        </p:nvPicPr>
        <p:blipFill>
          <a:blip r:embed="rId2" cstate="print"/>
          <a:stretch>
            <a:fillRect/>
          </a:stretch>
        </p:blipFill>
        <p:spPr>
          <a:xfrm>
            <a:off x="0" y="0"/>
            <a:ext cx="9144000" cy="6858000"/>
          </a:xfrm>
          <a:prstGeom prst="rect">
            <a:avLst/>
          </a:prstGeom>
        </p:spPr>
      </p:pic>
      <p:pic>
        <p:nvPicPr>
          <p:cNvPr id="14" name="Slika 13" descr="IMG_0606.JPG"/>
          <p:cNvPicPr>
            <a:picLocks noChangeAspect="1"/>
          </p:cNvPicPr>
          <p:nvPr/>
        </p:nvPicPr>
        <p:blipFill>
          <a:blip r:embed="rId3" cstate="print"/>
          <a:stretch>
            <a:fillRect/>
          </a:stretch>
        </p:blipFill>
        <p:spPr>
          <a:xfrm>
            <a:off x="0" y="0"/>
            <a:ext cx="9144000" cy="6858000"/>
          </a:xfrm>
          <a:prstGeom prst="rect">
            <a:avLst/>
          </a:prstGeom>
        </p:spPr>
      </p:pic>
      <p:pic>
        <p:nvPicPr>
          <p:cNvPr id="15" name="Slika 14" descr="IMG_0547.JPG"/>
          <p:cNvPicPr>
            <a:picLocks noChangeAspect="1"/>
          </p:cNvPicPr>
          <p:nvPr/>
        </p:nvPicPr>
        <p:blipFill>
          <a:blip r:embed="rId4" cstate="print"/>
          <a:stretch>
            <a:fillRect/>
          </a:stretch>
        </p:blipFill>
        <p:spPr>
          <a:xfrm>
            <a:off x="0" y="0"/>
            <a:ext cx="9144000" cy="6858000"/>
          </a:xfrm>
          <a:prstGeom prst="rect">
            <a:avLst/>
          </a:prstGeom>
        </p:spPr>
      </p:pic>
      <p:pic>
        <p:nvPicPr>
          <p:cNvPr id="16" name="Slika 15" descr="IMG_0496.JPG"/>
          <p:cNvPicPr>
            <a:picLocks noChangeAspect="1"/>
          </p:cNvPicPr>
          <p:nvPr/>
        </p:nvPicPr>
        <p:blipFill>
          <a:blip r:embed="rId5" cstate="print"/>
          <a:stretch>
            <a:fillRect/>
          </a:stretch>
        </p:blipFill>
        <p:spPr>
          <a:xfrm>
            <a:off x="2000250" y="0"/>
            <a:ext cx="5143500" cy="6858000"/>
          </a:xfrm>
          <a:prstGeom prst="rect">
            <a:avLst/>
          </a:prstGeom>
        </p:spPr>
      </p:pic>
      <p:pic>
        <p:nvPicPr>
          <p:cNvPr id="17" name="Slika 16" descr="IMG_0905.JPG"/>
          <p:cNvPicPr>
            <a:picLocks noChangeAspect="1"/>
          </p:cNvPicPr>
          <p:nvPr/>
        </p:nvPicPr>
        <p:blipFill>
          <a:blip r:embed="rId6" cstate="print"/>
          <a:stretch>
            <a:fillRect/>
          </a:stretch>
        </p:blipFill>
        <p:spPr>
          <a:xfrm>
            <a:off x="0" y="0"/>
            <a:ext cx="9144000" cy="6858000"/>
          </a:xfrm>
          <a:prstGeom prst="rect">
            <a:avLst/>
          </a:prstGeom>
        </p:spPr>
      </p:pic>
      <p:pic>
        <p:nvPicPr>
          <p:cNvPr id="18" name="Slika 17" descr="IMG_0957.JPG"/>
          <p:cNvPicPr>
            <a:picLocks noChangeAspect="1"/>
          </p:cNvPicPr>
          <p:nvPr/>
        </p:nvPicPr>
        <p:blipFill>
          <a:blip r:embed="rId7" cstate="print"/>
          <a:stretch>
            <a:fillRect/>
          </a:stretch>
        </p:blipFill>
        <p:spPr>
          <a:xfrm>
            <a:off x="0" y="0"/>
            <a:ext cx="9144000" cy="6858000"/>
          </a:xfrm>
          <a:prstGeom prst="rect">
            <a:avLst/>
          </a:prstGeom>
        </p:spPr>
      </p:pic>
      <p:pic>
        <p:nvPicPr>
          <p:cNvPr id="19" name="Slika 18" descr="IMG_0962.JPG"/>
          <p:cNvPicPr>
            <a:picLocks noChangeAspect="1"/>
          </p:cNvPicPr>
          <p:nvPr/>
        </p:nvPicPr>
        <p:blipFill>
          <a:blip r:embed="rId8" cstate="print"/>
          <a:stretch>
            <a:fillRect/>
          </a:stretch>
        </p:blipFill>
        <p:spPr>
          <a:xfrm>
            <a:off x="0" y="0"/>
            <a:ext cx="9144000" cy="6858000"/>
          </a:xfrm>
          <a:prstGeom prst="rect">
            <a:avLst/>
          </a:prstGeom>
        </p:spPr>
      </p:pic>
      <p:pic>
        <p:nvPicPr>
          <p:cNvPr id="20" name="Slika 19" descr="Photo-0097.jpg"/>
          <p:cNvPicPr>
            <a:picLocks noChangeAspect="1"/>
          </p:cNvPicPr>
          <p:nvPr/>
        </p:nvPicPr>
        <p:blipFill>
          <a:blip r:embed="rId9" cstate="print"/>
          <a:stretch>
            <a:fillRect/>
          </a:stretch>
        </p:blipFill>
        <p:spPr>
          <a:xfrm>
            <a:off x="0" y="0"/>
            <a:ext cx="9144000" cy="6858000"/>
          </a:xfrm>
          <a:prstGeom prst="rect">
            <a:avLst/>
          </a:prstGeom>
        </p:spPr>
      </p:pic>
      <p:pic>
        <p:nvPicPr>
          <p:cNvPr id="21" name="Slika 20" descr="IMG_0965.JPG"/>
          <p:cNvPicPr>
            <a:picLocks noChangeAspect="1"/>
          </p:cNvPicPr>
          <p:nvPr/>
        </p:nvPicPr>
        <p:blipFill>
          <a:blip r:embed="rId10" cstate="print"/>
          <a:stretch>
            <a:fillRect/>
          </a:stretch>
        </p:blipFill>
        <p:spPr>
          <a:xfrm>
            <a:off x="0" y="0"/>
            <a:ext cx="9144000" cy="6858000"/>
          </a:xfrm>
          <a:prstGeom prst="rect">
            <a:avLst/>
          </a:prstGeom>
        </p:spPr>
      </p:pic>
      <p:pic>
        <p:nvPicPr>
          <p:cNvPr id="22" name="Slika 21" descr="IMG_0967.JPG"/>
          <p:cNvPicPr>
            <a:picLocks noChangeAspect="1"/>
          </p:cNvPicPr>
          <p:nvPr/>
        </p:nvPicPr>
        <p:blipFill>
          <a:blip r:embed="rId11" cstate="print"/>
          <a:stretch>
            <a:fillRect/>
          </a:stretch>
        </p:blipFill>
        <p:spPr>
          <a:xfrm>
            <a:off x="0" y="0"/>
            <a:ext cx="9144000" cy="6858000"/>
          </a:xfrm>
          <a:prstGeom prst="rect">
            <a:avLst/>
          </a:prstGeom>
        </p:spPr>
      </p:pic>
      <p:pic>
        <p:nvPicPr>
          <p:cNvPr id="23" name="Slika 22" descr="IMG_0975.JPG"/>
          <p:cNvPicPr>
            <a:picLocks noChangeAspect="1"/>
          </p:cNvPicPr>
          <p:nvPr/>
        </p:nvPicPr>
        <p:blipFill>
          <a:blip r:embed="rId12" cstate="print"/>
          <a:stretch>
            <a:fillRect/>
          </a:stretch>
        </p:blipFill>
        <p:spPr>
          <a:xfrm>
            <a:off x="0" y="0"/>
            <a:ext cx="9144000" cy="6858000"/>
          </a:xfrm>
          <a:prstGeom prst="rect">
            <a:avLst/>
          </a:prstGeom>
        </p:spPr>
      </p:pic>
      <p:pic>
        <p:nvPicPr>
          <p:cNvPr id="24" name="Slika 23" descr="IMG_0978.JPG"/>
          <p:cNvPicPr>
            <a:picLocks noChangeAspect="1"/>
          </p:cNvPicPr>
          <p:nvPr/>
        </p:nvPicPr>
        <p:blipFill>
          <a:blip r:embed="rId13" cstate="print"/>
          <a:stretch>
            <a:fillRect/>
          </a:stretch>
        </p:blipFill>
        <p:spPr>
          <a:xfrm>
            <a:off x="0" y="0"/>
            <a:ext cx="9144000" cy="6858000"/>
          </a:xfrm>
          <a:prstGeom prst="rect">
            <a:avLst/>
          </a:prstGeom>
        </p:spPr>
      </p:pic>
      <p:pic>
        <p:nvPicPr>
          <p:cNvPr id="26" name="Slika 25" descr="IMG_1005.JPG"/>
          <p:cNvPicPr>
            <a:picLocks noChangeAspect="1"/>
          </p:cNvPicPr>
          <p:nvPr/>
        </p:nvPicPr>
        <p:blipFill>
          <a:blip r:embed="rId14" cstate="print"/>
          <a:stretch>
            <a:fillRect/>
          </a:stretch>
        </p:blipFill>
        <p:spPr>
          <a:xfrm>
            <a:off x="0" y="0"/>
            <a:ext cx="9144000" cy="6858000"/>
          </a:xfrm>
          <a:prstGeom prst="rect">
            <a:avLst/>
          </a:prstGeom>
        </p:spPr>
      </p:pic>
      <p:pic>
        <p:nvPicPr>
          <p:cNvPr id="25" name="Slika 24" descr="RH 25.11.2011 027.JPG"/>
          <p:cNvPicPr>
            <a:picLocks noChangeAspect="1"/>
          </p:cNvPicPr>
          <p:nvPr/>
        </p:nvPicPr>
        <p:blipFill>
          <a:blip r:embed="rId15" cstate="print"/>
          <a:stretch>
            <a:fillRect/>
          </a:stretch>
        </p:blipFill>
        <p:spPr>
          <a:xfrm>
            <a:off x="0" y="0"/>
            <a:ext cx="9144000" cy="6858000"/>
          </a:xfrm>
          <a:prstGeom prst="rect">
            <a:avLst/>
          </a:prstGeom>
        </p:spPr>
      </p:pic>
      <p:pic>
        <p:nvPicPr>
          <p:cNvPr id="30" name="Slika 29" descr="14.01.12 006.JPG"/>
          <p:cNvPicPr>
            <a:picLocks noChangeAspect="1"/>
          </p:cNvPicPr>
          <p:nvPr/>
        </p:nvPicPr>
        <p:blipFill>
          <a:blip r:embed="rId16" cstate="print"/>
          <a:stretch>
            <a:fillRect/>
          </a:stretch>
        </p:blipFill>
        <p:spPr>
          <a:xfrm>
            <a:off x="1" y="0"/>
            <a:ext cx="8299490" cy="6224618"/>
          </a:xfrm>
          <a:prstGeom prst="rect">
            <a:avLst/>
          </a:prstGeom>
        </p:spPr>
      </p:pic>
      <p:pic>
        <p:nvPicPr>
          <p:cNvPr id="31" name="Slika 30" descr="P1010155.JPG"/>
          <p:cNvPicPr>
            <a:picLocks noChangeAspect="1"/>
          </p:cNvPicPr>
          <p:nvPr/>
        </p:nvPicPr>
        <p:blipFill>
          <a:blip r:embed="rId17" cstate="print"/>
          <a:stretch>
            <a:fillRect/>
          </a:stretch>
        </p:blipFill>
        <p:spPr>
          <a:xfrm>
            <a:off x="0" y="0"/>
            <a:ext cx="9143999" cy="6858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fill="hold"/>
                                        <p:tgtEl>
                                          <p:spTgt spid="14"/>
                                        </p:tgtEl>
                                        <p:attrNameLst>
                                          <p:attrName>ppt_x</p:attrName>
                                        </p:attrNameLst>
                                      </p:cBhvr>
                                      <p:tavLst>
                                        <p:tav tm="0">
                                          <p:val>
                                            <p:strVal val="#ppt_x"/>
                                          </p:val>
                                        </p:tav>
                                        <p:tav tm="100000">
                                          <p:val>
                                            <p:strVal val="#ppt_x"/>
                                          </p:val>
                                        </p:tav>
                                      </p:tavLst>
                                    </p:anim>
                                    <p:anim calcmode="lin" valueType="num">
                                      <p:cBhvr additive="base">
                                        <p:cTn id="1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ppt_x"/>
                                          </p:val>
                                        </p:tav>
                                        <p:tav tm="100000">
                                          <p:val>
                                            <p:strVal val="#ppt_x"/>
                                          </p:val>
                                        </p:tav>
                                      </p:tavLst>
                                    </p:anim>
                                    <p:anim calcmode="lin" valueType="num">
                                      <p:cBhvr additive="base">
                                        <p:cTn id="2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additive="base">
                                        <p:cTn id="25" dur="500" fill="hold"/>
                                        <p:tgtEl>
                                          <p:spTgt spid="16"/>
                                        </p:tgtEl>
                                        <p:attrNameLst>
                                          <p:attrName>ppt_x</p:attrName>
                                        </p:attrNameLst>
                                      </p:cBhvr>
                                      <p:tavLst>
                                        <p:tav tm="0">
                                          <p:val>
                                            <p:strVal val="#ppt_x"/>
                                          </p:val>
                                        </p:tav>
                                        <p:tav tm="100000">
                                          <p:val>
                                            <p:strVal val="#ppt_x"/>
                                          </p:val>
                                        </p:tav>
                                      </p:tavLst>
                                    </p:anim>
                                    <p:anim calcmode="lin" valueType="num">
                                      <p:cBhvr additive="base">
                                        <p:cTn id="2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7"/>
                                        </p:tgtEl>
                                        <p:attrNameLst>
                                          <p:attrName>style.visibility</p:attrName>
                                        </p:attrNameLst>
                                      </p:cBhvr>
                                      <p:to>
                                        <p:strVal val="visible"/>
                                      </p:to>
                                    </p:set>
                                    <p:anim calcmode="lin" valueType="num">
                                      <p:cBhvr additive="base">
                                        <p:cTn id="31" dur="500" fill="hold"/>
                                        <p:tgtEl>
                                          <p:spTgt spid="17"/>
                                        </p:tgtEl>
                                        <p:attrNameLst>
                                          <p:attrName>ppt_x</p:attrName>
                                        </p:attrNameLst>
                                      </p:cBhvr>
                                      <p:tavLst>
                                        <p:tav tm="0">
                                          <p:val>
                                            <p:strVal val="#ppt_x"/>
                                          </p:val>
                                        </p:tav>
                                        <p:tav tm="100000">
                                          <p:val>
                                            <p:strVal val="#ppt_x"/>
                                          </p:val>
                                        </p:tav>
                                      </p:tavLst>
                                    </p:anim>
                                    <p:anim calcmode="lin" valueType="num">
                                      <p:cBhvr additive="base">
                                        <p:cTn id="3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8"/>
                                        </p:tgtEl>
                                        <p:attrNameLst>
                                          <p:attrName>style.visibility</p:attrName>
                                        </p:attrNameLst>
                                      </p:cBhvr>
                                      <p:to>
                                        <p:strVal val="visible"/>
                                      </p:to>
                                    </p:set>
                                    <p:anim calcmode="lin" valueType="num">
                                      <p:cBhvr additive="base">
                                        <p:cTn id="37" dur="500" fill="hold"/>
                                        <p:tgtEl>
                                          <p:spTgt spid="18"/>
                                        </p:tgtEl>
                                        <p:attrNameLst>
                                          <p:attrName>ppt_x</p:attrName>
                                        </p:attrNameLst>
                                      </p:cBhvr>
                                      <p:tavLst>
                                        <p:tav tm="0">
                                          <p:val>
                                            <p:strVal val="#ppt_x"/>
                                          </p:val>
                                        </p:tav>
                                        <p:tav tm="100000">
                                          <p:val>
                                            <p:strVal val="#ppt_x"/>
                                          </p:val>
                                        </p:tav>
                                      </p:tavLst>
                                    </p:anim>
                                    <p:anim calcmode="lin" valueType="num">
                                      <p:cBhvr additive="base">
                                        <p:cTn id="3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19"/>
                                        </p:tgtEl>
                                        <p:attrNameLst>
                                          <p:attrName>style.visibility</p:attrName>
                                        </p:attrNameLst>
                                      </p:cBhvr>
                                      <p:to>
                                        <p:strVal val="visible"/>
                                      </p:to>
                                    </p:set>
                                    <p:anim calcmode="lin" valueType="num">
                                      <p:cBhvr additive="base">
                                        <p:cTn id="43" dur="500" fill="hold"/>
                                        <p:tgtEl>
                                          <p:spTgt spid="19"/>
                                        </p:tgtEl>
                                        <p:attrNameLst>
                                          <p:attrName>ppt_x</p:attrName>
                                        </p:attrNameLst>
                                      </p:cBhvr>
                                      <p:tavLst>
                                        <p:tav tm="0">
                                          <p:val>
                                            <p:strVal val="#ppt_x"/>
                                          </p:val>
                                        </p:tav>
                                        <p:tav tm="100000">
                                          <p:val>
                                            <p:strVal val="#ppt_x"/>
                                          </p:val>
                                        </p:tav>
                                      </p:tavLst>
                                    </p:anim>
                                    <p:anim calcmode="lin" valueType="num">
                                      <p:cBhvr additive="base">
                                        <p:cTn id="44"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 presetClass="entr" presetSubtype="16" fill="hold" nodeType="clickEffect">
                                  <p:stCondLst>
                                    <p:cond delay="0"/>
                                  </p:stCondLst>
                                  <p:childTnLst>
                                    <p:set>
                                      <p:cBhvr>
                                        <p:cTn id="48" dur="1" fill="hold">
                                          <p:stCondLst>
                                            <p:cond delay="0"/>
                                          </p:stCondLst>
                                        </p:cTn>
                                        <p:tgtEl>
                                          <p:spTgt spid="20"/>
                                        </p:tgtEl>
                                        <p:attrNameLst>
                                          <p:attrName>style.visibility</p:attrName>
                                        </p:attrNameLst>
                                      </p:cBhvr>
                                      <p:to>
                                        <p:strVal val="visible"/>
                                      </p:to>
                                    </p:set>
                                    <p:animEffect transition="in" filter="box(in)">
                                      <p:cBhvr>
                                        <p:cTn id="49" dur="500"/>
                                        <p:tgtEl>
                                          <p:spTgt spid="20"/>
                                        </p:tgtEl>
                                      </p:cBhvr>
                                    </p:animEffect>
                                  </p:childTnLst>
                                </p:cTn>
                              </p:par>
                            </p:childTnLst>
                          </p:cTn>
                        </p:par>
                      </p:childTnLst>
                    </p:cTn>
                  </p:par>
                  <p:par>
                    <p:cTn id="50" fill="hold">
                      <p:stCondLst>
                        <p:cond delay="indefinite"/>
                      </p:stCondLst>
                      <p:childTnLst>
                        <p:par>
                          <p:cTn id="51" fill="hold">
                            <p:stCondLst>
                              <p:cond delay="0"/>
                            </p:stCondLst>
                            <p:childTnLst>
                              <p:par>
                                <p:cTn id="52" presetID="5" presetClass="entr" presetSubtype="10" fill="hold" nodeType="clickEffect">
                                  <p:stCondLst>
                                    <p:cond delay="0"/>
                                  </p:stCondLst>
                                  <p:childTnLst>
                                    <p:set>
                                      <p:cBhvr>
                                        <p:cTn id="53" dur="1" fill="hold">
                                          <p:stCondLst>
                                            <p:cond delay="0"/>
                                          </p:stCondLst>
                                        </p:cTn>
                                        <p:tgtEl>
                                          <p:spTgt spid="21"/>
                                        </p:tgtEl>
                                        <p:attrNameLst>
                                          <p:attrName>style.visibility</p:attrName>
                                        </p:attrNameLst>
                                      </p:cBhvr>
                                      <p:to>
                                        <p:strVal val="visible"/>
                                      </p:to>
                                    </p:set>
                                    <p:animEffect transition="in" filter="checkerboard(across)">
                                      <p:cBhvr>
                                        <p:cTn id="54" dur="500"/>
                                        <p:tgtEl>
                                          <p:spTgt spid="21"/>
                                        </p:tgtEl>
                                      </p:cBhvr>
                                    </p:animEffect>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nodeType="clickEffect">
                                  <p:stCondLst>
                                    <p:cond delay="0"/>
                                  </p:stCondLst>
                                  <p:childTnLst>
                                    <p:set>
                                      <p:cBhvr>
                                        <p:cTn id="58" dur="1" fill="hold">
                                          <p:stCondLst>
                                            <p:cond delay="0"/>
                                          </p:stCondLst>
                                        </p:cTn>
                                        <p:tgtEl>
                                          <p:spTgt spid="22"/>
                                        </p:tgtEl>
                                        <p:attrNameLst>
                                          <p:attrName>style.visibility</p:attrName>
                                        </p:attrNameLst>
                                      </p:cBhvr>
                                      <p:to>
                                        <p:strVal val="visible"/>
                                      </p:to>
                                    </p:set>
                                    <p:anim calcmode="lin" valueType="num">
                                      <p:cBhvr additive="base">
                                        <p:cTn id="59" dur="500" fill="hold"/>
                                        <p:tgtEl>
                                          <p:spTgt spid="22"/>
                                        </p:tgtEl>
                                        <p:attrNameLst>
                                          <p:attrName>ppt_x</p:attrName>
                                        </p:attrNameLst>
                                      </p:cBhvr>
                                      <p:tavLst>
                                        <p:tav tm="0">
                                          <p:val>
                                            <p:strVal val="#ppt_x"/>
                                          </p:val>
                                        </p:tav>
                                        <p:tav tm="100000">
                                          <p:val>
                                            <p:strVal val="#ppt_x"/>
                                          </p:val>
                                        </p:tav>
                                      </p:tavLst>
                                    </p:anim>
                                    <p:anim calcmode="lin" valueType="num">
                                      <p:cBhvr additive="base">
                                        <p:cTn id="60"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nodeType="clickEffect">
                                  <p:stCondLst>
                                    <p:cond delay="0"/>
                                  </p:stCondLst>
                                  <p:childTnLst>
                                    <p:set>
                                      <p:cBhvr>
                                        <p:cTn id="64" dur="1" fill="hold">
                                          <p:stCondLst>
                                            <p:cond delay="0"/>
                                          </p:stCondLst>
                                        </p:cTn>
                                        <p:tgtEl>
                                          <p:spTgt spid="23"/>
                                        </p:tgtEl>
                                        <p:attrNameLst>
                                          <p:attrName>style.visibility</p:attrName>
                                        </p:attrNameLst>
                                      </p:cBhvr>
                                      <p:to>
                                        <p:strVal val="visible"/>
                                      </p:to>
                                    </p:set>
                                    <p:anim calcmode="lin" valueType="num">
                                      <p:cBhvr additive="base">
                                        <p:cTn id="65" dur="500" fill="hold"/>
                                        <p:tgtEl>
                                          <p:spTgt spid="23"/>
                                        </p:tgtEl>
                                        <p:attrNameLst>
                                          <p:attrName>ppt_x</p:attrName>
                                        </p:attrNameLst>
                                      </p:cBhvr>
                                      <p:tavLst>
                                        <p:tav tm="0">
                                          <p:val>
                                            <p:strVal val="#ppt_x"/>
                                          </p:val>
                                        </p:tav>
                                        <p:tav tm="100000">
                                          <p:val>
                                            <p:strVal val="#ppt_x"/>
                                          </p:val>
                                        </p:tav>
                                      </p:tavLst>
                                    </p:anim>
                                    <p:anim calcmode="lin" valueType="num">
                                      <p:cBhvr additive="base">
                                        <p:cTn id="66"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2" presetClass="entr" presetSubtype="4" fill="hold" nodeType="clickEffect">
                                  <p:stCondLst>
                                    <p:cond delay="0"/>
                                  </p:stCondLst>
                                  <p:childTnLst>
                                    <p:set>
                                      <p:cBhvr>
                                        <p:cTn id="70" dur="1" fill="hold">
                                          <p:stCondLst>
                                            <p:cond delay="0"/>
                                          </p:stCondLst>
                                        </p:cTn>
                                        <p:tgtEl>
                                          <p:spTgt spid="24"/>
                                        </p:tgtEl>
                                        <p:attrNameLst>
                                          <p:attrName>style.visibility</p:attrName>
                                        </p:attrNameLst>
                                      </p:cBhvr>
                                      <p:to>
                                        <p:strVal val="visible"/>
                                      </p:to>
                                    </p:set>
                                    <p:anim calcmode="lin" valueType="num">
                                      <p:cBhvr additive="base">
                                        <p:cTn id="71" dur="500" fill="hold"/>
                                        <p:tgtEl>
                                          <p:spTgt spid="24"/>
                                        </p:tgtEl>
                                        <p:attrNameLst>
                                          <p:attrName>ppt_x</p:attrName>
                                        </p:attrNameLst>
                                      </p:cBhvr>
                                      <p:tavLst>
                                        <p:tav tm="0">
                                          <p:val>
                                            <p:strVal val="#ppt_x"/>
                                          </p:val>
                                        </p:tav>
                                        <p:tav tm="100000">
                                          <p:val>
                                            <p:strVal val="#ppt_x"/>
                                          </p:val>
                                        </p:tav>
                                      </p:tavLst>
                                    </p:anim>
                                    <p:anim calcmode="lin" valueType="num">
                                      <p:cBhvr additive="base">
                                        <p:cTn id="72"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2" presetClass="entr" presetSubtype="4" fill="hold" nodeType="clickEffect">
                                  <p:stCondLst>
                                    <p:cond delay="0"/>
                                  </p:stCondLst>
                                  <p:childTnLst>
                                    <p:set>
                                      <p:cBhvr>
                                        <p:cTn id="76" dur="1" fill="hold">
                                          <p:stCondLst>
                                            <p:cond delay="0"/>
                                          </p:stCondLst>
                                        </p:cTn>
                                        <p:tgtEl>
                                          <p:spTgt spid="26"/>
                                        </p:tgtEl>
                                        <p:attrNameLst>
                                          <p:attrName>style.visibility</p:attrName>
                                        </p:attrNameLst>
                                      </p:cBhvr>
                                      <p:to>
                                        <p:strVal val="visible"/>
                                      </p:to>
                                    </p:set>
                                    <p:anim calcmode="lin" valueType="num">
                                      <p:cBhvr additive="base">
                                        <p:cTn id="77" dur="500" fill="hold"/>
                                        <p:tgtEl>
                                          <p:spTgt spid="26"/>
                                        </p:tgtEl>
                                        <p:attrNameLst>
                                          <p:attrName>ppt_x</p:attrName>
                                        </p:attrNameLst>
                                      </p:cBhvr>
                                      <p:tavLst>
                                        <p:tav tm="0">
                                          <p:val>
                                            <p:strVal val="#ppt_x"/>
                                          </p:val>
                                        </p:tav>
                                        <p:tav tm="100000">
                                          <p:val>
                                            <p:strVal val="#ppt_x"/>
                                          </p:val>
                                        </p:tav>
                                      </p:tavLst>
                                    </p:anim>
                                    <p:anim calcmode="lin" valueType="num">
                                      <p:cBhvr additive="base">
                                        <p:cTn id="78"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2" presetClass="entr" presetSubtype="4" fill="hold" nodeType="clickEffect">
                                  <p:stCondLst>
                                    <p:cond delay="0"/>
                                  </p:stCondLst>
                                  <p:childTnLst>
                                    <p:set>
                                      <p:cBhvr>
                                        <p:cTn id="82" dur="1" fill="hold">
                                          <p:stCondLst>
                                            <p:cond delay="0"/>
                                          </p:stCondLst>
                                        </p:cTn>
                                        <p:tgtEl>
                                          <p:spTgt spid="25"/>
                                        </p:tgtEl>
                                        <p:attrNameLst>
                                          <p:attrName>style.visibility</p:attrName>
                                        </p:attrNameLst>
                                      </p:cBhvr>
                                      <p:to>
                                        <p:strVal val="visible"/>
                                      </p:to>
                                    </p:set>
                                    <p:anim calcmode="lin" valueType="num">
                                      <p:cBhvr additive="base">
                                        <p:cTn id="83" dur="500" fill="hold"/>
                                        <p:tgtEl>
                                          <p:spTgt spid="25"/>
                                        </p:tgtEl>
                                        <p:attrNameLst>
                                          <p:attrName>ppt_x</p:attrName>
                                        </p:attrNameLst>
                                      </p:cBhvr>
                                      <p:tavLst>
                                        <p:tav tm="0">
                                          <p:val>
                                            <p:strVal val="#ppt_x"/>
                                          </p:val>
                                        </p:tav>
                                        <p:tav tm="100000">
                                          <p:val>
                                            <p:strVal val="#ppt_x"/>
                                          </p:val>
                                        </p:tav>
                                      </p:tavLst>
                                    </p:anim>
                                    <p:anim calcmode="lin" valueType="num">
                                      <p:cBhvr additive="base">
                                        <p:cTn id="84"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85" fill="hold">
                      <p:stCondLst>
                        <p:cond delay="indefinite"/>
                      </p:stCondLst>
                      <p:childTnLst>
                        <p:par>
                          <p:cTn id="86" fill="hold">
                            <p:stCondLst>
                              <p:cond delay="0"/>
                            </p:stCondLst>
                            <p:childTnLst>
                              <p:par>
                                <p:cTn id="87" presetID="2" presetClass="entr" presetSubtype="4" fill="hold" nodeType="clickEffect">
                                  <p:stCondLst>
                                    <p:cond delay="0"/>
                                  </p:stCondLst>
                                  <p:childTnLst>
                                    <p:set>
                                      <p:cBhvr>
                                        <p:cTn id="88" dur="1" fill="hold">
                                          <p:stCondLst>
                                            <p:cond delay="0"/>
                                          </p:stCondLst>
                                        </p:cTn>
                                        <p:tgtEl>
                                          <p:spTgt spid="30"/>
                                        </p:tgtEl>
                                        <p:attrNameLst>
                                          <p:attrName>style.visibility</p:attrName>
                                        </p:attrNameLst>
                                      </p:cBhvr>
                                      <p:to>
                                        <p:strVal val="visible"/>
                                      </p:to>
                                    </p:set>
                                    <p:anim calcmode="lin" valueType="num">
                                      <p:cBhvr additive="base">
                                        <p:cTn id="89" dur="500" fill="hold"/>
                                        <p:tgtEl>
                                          <p:spTgt spid="30"/>
                                        </p:tgtEl>
                                        <p:attrNameLst>
                                          <p:attrName>ppt_x</p:attrName>
                                        </p:attrNameLst>
                                      </p:cBhvr>
                                      <p:tavLst>
                                        <p:tav tm="0">
                                          <p:val>
                                            <p:strVal val="#ppt_x"/>
                                          </p:val>
                                        </p:tav>
                                        <p:tav tm="100000">
                                          <p:val>
                                            <p:strVal val="#ppt_x"/>
                                          </p:val>
                                        </p:tav>
                                      </p:tavLst>
                                    </p:anim>
                                    <p:anim calcmode="lin" valueType="num">
                                      <p:cBhvr additive="base">
                                        <p:cTn id="90"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91" fill="hold">
                      <p:stCondLst>
                        <p:cond delay="indefinite"/>
                      </p:stCondLst>
                      <p:childTnLst>
                        <p:par>
                          <p:cTn id="92" fill="hold">
                            <p:stCondLst>
                              <p:cond delay="0"/>
                            </p:stCondLst>
                            <p:childTnLst>
                              <p:par>
                                <p:cTn id="93" presetID="5" presetClass="entr" presetSubtype="10" fill="hold" nodeType="clickEffect">
                                  <p:stCondLst>
                                    <p:cond delay="0"/>
                                  </p:stCondLst>
                                  <p:childTnLst>
                                    <p:set>
                                      <p:cBhvr>
                                        <p:cTn id="94" dur="1" fill="hold">
                                          <p:stCondLst>
                                            <p:cond delay="0"/>
                                          </p:stCondLst>
                                        </p:cTn>
                                        <p:tgtEl>
                                          <p:spTgt spid="31"/>
                                        </p:tgtEl>
                                        <p:attrNameLst>
                                          <p:attrName>style.visibility</p:attrName>
                                        </p:attrNameLst>
                                      </p:cBhvr>
                                      <p:to>
                                        <p:strVal val="visible"/>
                                      </p:to>
                                    </p:set>
                                    <p:animEffect transition="in" filter="checkerboard(across)">
                                      <p:cBhvr>
                                        <p:cTn id="95"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grada vsebine 2"/>
          <p:cNvSpPr>
            <a:spLocks noGrp="1"/>
          </p:cNvSpPr>
          <p:nvPr>
            <p:ph idx="1"/>
          </p:nvPr>
        </p:nvSpPr>
        <p:spPr>
          <a:xfrm>
            <a:off x="467544" y="1196752"/>
            <a:ext cx="8229600" cy="4525963"/>
          </a:xfrm>
        </p:spPr>
        <p:txBody>
          <a:bodyPr/>
          <a:lstStyle/>
          <a:p>
            <a:pPr marL="355600" lvl="1" indent="-355600" algn="just">
              <a:buAutoNum type="arabicPeriod" startAt="12"/>
            </a:pPr>
            <a:r>
              <a:rPr lang="sl-SI" sz="1100" dirty="0" smtClean="0"/>
              <a:t>Izvajalec in investitor sta se v nadaljevanju gradnje objekta soočala še z mnogimi  težavami, ki so bila uspešno rešena, v sled zimskega letnega časa in v določenih obdobjih nizkih temperatur gradnje objekta ni bilo mogoče zaključiti v celoti  do pogodbenega  roka</a:t>
            </a:r>
            <a:r>
              <a:rPr lang="sl-SI" sz="1100" dirty="0" smtClean="0">
                <a:solidFill>
                  <a:srgbClr val="FF0000"/>
                </a:solidFill>
              </a:rPr>
              <a:t> 29.11.2011 </a:t>
            </a:r>
            <a:r>
              <a:rPr lang="sl-SI" sz="1100" dirty="0" smtClean="0"/>
              <a:t>in pridobitev uporabnega dovoljenja do </a:t>
            </a:r>
            <a:r>
              <a:rPr lang="sl-SI" sz="1100" u="sng" dirty="0" smtClean="0"/>
              <a:t>31.01.2012</a:t>
            </a:r>
            <a:r>
              <a:rPr lang="sl-SI" sz="1100" dirty="0" smtClean="0"/>
              <a:t>. </a:t>
            </a:r>
          </a:p>
          <a:p>
            <a:pPr marL="355600" lvl="1" indent="-355600" algn="just">
              <a:buAutoNum type="arabicPeriod" startAt="12"/>
            </a:pPr>
            <a:endParaRPr lang="sl-SI" sz="1100" dirty="0" smtClean="0"/>
          </a:p>
          <a:p>
            <a:pPr marL="355600" lvl="1" indent="-355600" algn="just">
              <a:buAutoNum type="arabicPeriod" startAt="12"/>
            </a:pPr>
            <a:r>
              <a:rPr lang="sl-SI" sz="1100" dirty="0" smtClean="0">
                <a:solidFill>
                  <a:srgbClr val="FF0000"/>
                </a:solidFill>
              </a:rPr>
              <a:t>Izvajalec je gradbena dela zaključil do 31.01.2012, RD je tako po tehničnem pregledu UE Črnomelj in odpravo pomanjkljivosti pridobila </a:t>
            </a:r>
            <a:r>
              <a:rPr lang="sl-SI" sz="1100" u="sng" dirty="0" smtClean="0">
                <a:solidFill>
                  <a:srgbClr val="FF0000"/>
                </a:solidFill>
              </a:rPr>
              <a:t>Uporabno dovoljenje 28.03.2012</a:t>
            </a:r>
            <a:r>
              <a:rPr lang="sl-SI" sz="1100" dirty="0" smtClean="0">
                <a:solidFill>
                  <a:srgbClr val="FF0000"/>
                </a:solidFill>
              </a:rPr>
              <a:t>. RD je pridobila UD le 3 dni pred potekom  roka (31.3.2012).</a:t>
            </a:r>
          </a:p>
          <a:p>
            <a:pPr marL="355600" lvl="1" indent="-355600" algn="just">
              <a:buAutoNum type="arabicPeriod" startAt="12"/>
            </a:pPr>
            <a:endParaRPr lang="sl-SI" sz="1100" dirty="0" smtClean="0">
              <a:solidFill>
                <a:srgbClr val="FF0000"/>
              </a:solidFill>
            </a:endParaRPr>
          </a:p>
          <a:p>
            <a:pPr marL="355600" lvl="1" indent="-355600" algn="just">
              <a:buAutoNum type="arabicPeriod" startAt="12"/>
            </a:pPr>
            <a:r>
              <a:rPr lang="sl-SI" sz="1100" dirty="0" smtClean="0"/>
              <a:t>Ureditev širše okolice objekta z ribnikom Mlaka, ureja RD sama s prostovoljnim delom. </a:t>
            </a:r>
          </a:p>
          <a:p>
            <a:endParaRPr lang="sl-SI" dirty="0"/>
          </a:p>
        </p:txBody>
      </p:sp>
      <p:sp>
        <p:nvSpPr>
          <p:cNvPr id="4" name="Ograda noge 3"/>
          <p:cNvSpPr>
            <a:spLocks noGrp="1"/>
          </p:cNvSpPr>
          <p:nvPr>
            <p:ph type="ftr" sz="quarter" idx="11"/>
          </p:nvPr>
        </p:nvSpPr>
        <p:spPr/>
        <p:txBody>
          <a:bodyPr/>
          <a:lstStyle/>
          <a:p>
            <a:pPr>
              <a:defRPr/>
            </a:pPr>
            <a:endParaRPr lang="sl-SI" smtClean="0"/>
          </a:p>
          <a:p>
            <a:pPr>
              <a:defRPr/>
            </a:pPr>
            <a:endParaRPr lang="sl-SI" smtClean="0"/>
          </a:p>
          <a:p>
            <a:pPr>
              <a:defRPr/>
            </a:pPr>
            <a:endParaRPr lang="sl-SI" smtClean="0"/>
          </a:p>
          <a:p>
            <a:pPr>
              <a:defRPr/>
            </a:pPr>
            <a:r>
              <a:rPr lang="sl-SI" smtClean="0"/>
              <a:t>Partnerji projekta:</a:t>
            </a:r>
          </a:p>
          <a:p>
            <a:pPr>
              <a:defRPr/>
            </a:pPr>
            <a:r>
              <a:rPr lang="sl-SI" smtClean="0"/>
              <a:t> </a:t>
            </a:r>
            <a:endParaRPr lang="sl-SI" dirty="0"/>
          </a:p>
        </p:txBody>
      </p:sp>
      <p:pic>
        <p:nvPicPr>
          <p:cNvPr id="5" name="Slika 4" descr="12186550_1502307686734202_7592117711086588045_o.jpg"/>
          <p:cNvPicPr>
            <a:picLocks noChangeAspect="1"/>
          </p:cNvPicPr>
          <p:nvPr/>
        </p:nvPicPr>
        <p:blipFill>
          <a:blip r:embed="rId2" cstate="print"/>
          <a:stretch>
            <a:fillRect/>
          </a:stretch>
        </p:blipFill>
        <p:spPr>
          <a:xfrm>
            <a:off x="0" y="676424"/>
            <a:ext cx="9144000" cy="5505152"/>
          </a:xfrm>
          <a:prstGeom prst="rect">
            <a:avLst/>
          </a:prstGeom>
        </p:spPr>
      </p:pic>
      <p:pic>
        <p:nvPicPr>
          <p:cNvPr id="6" name="Slika 5" descr="10953926_1430599593905012_7485570490885838025_n.png"/>
          <p:cNvPicPr>
            <a:picLocks noChangeAspect="1"/>
          </p:cNvPicPr>
          <p:nvPr/>
        </p:nvPicPr>
        <p:blipFill>
          <a:blip r:embed="rId3" cstate="print"/>
          <a:stretch>
            <a:fillRect/>
          </a:stretch>
        </p:blipFill>
        <p:spPr>
          <a:xfrm>
            <a:off x="971600" y="732176"/>
            <a:ext cx="6192688" cy="4638538"/>
          </a:xfrm>
          <a:prstGeom prst="rect">
            <a:avLst/>
          </a:prstGeom>
        </p:spPr>
      </p:pic>
      <p:pic>
        <p:nvPicPr>
          <p:cNvPr id="7" name="Slika 6" descr="13416828_1577266565904980_6239562626200764519_o.jpg"/>
          <p:cNvPicPr>
            <a:picLocks noChangeAspect="1"/>
          </p:cNvPicPr>
          <p:nvPr/>
        </p:nvPicPr>
        <p:blipFill>
          <a:blip r:embed="rId4" cstate="print"/>
          <a:stretch>
            <a:fillRect/>
          </a:stretch>
        </p:blipFill>
        <p:spPr>
          <a:xfrm>
            <a:off x="0" y="379511"/>
            <a:ext cx="9144000" cy="609897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 presetClass="entr" presetSubtype="1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checkerboard(across)">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Privzeti načrt">
  <a:themeElements>
    <a:clrScheme name="Privzeti načr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rivzeti načrt">
      <a:majorFont>
        <a:latin typeface="Arial"/>
        <a:ea typeface=""/>
        <a:cs typeface=""/>
      </a:majorFont>
      <a:minorFont>
        <a:latin typeface="Arial"/>
        <a:ea typeface=""/>
        <a:cs typeface=""/>
      </a:minorFont>
    </a:fontScheme>
    <a:fmtScheme name="Pisarn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Privzeti načr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rivzeti načrt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rivzeti načrt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rivzeti načrt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rivzeti načr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rivzeti načrt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rivzeti načr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rivzeti načrt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rivzeti načrt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rivzeti načrt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rivzeti načrt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rivzeti načrt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ova tema">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isarn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Pisarn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ova tema">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isarn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Pisarn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3392</TotalTime>
  <Words>1494</Words>
  <Application>Microsoft Office PowerPoint</Application>
  <PresentationFormat>Diaprojekcija na zaslonu (4:3)</PresentationFormat>
  <Paragraphs>154</Paragraphs>
  <Slides>8</Slides>
  <Notes>1</Notes>
  <HiddenSlides>0</HiddenSlides>
  <MMClips>0</MMClips>
  <ScaleCrop>false</ScaleCrop>
  <HeadingPairs>
    <vt:vector size="4" baseType="variant">
      <vt:variant>
        <vt:lpstr>Tema</vt:lpstr>
      </vt:variant>
      <vt:variant>
        <vt:i4>1</vt:i4>
      </vt:variant>
      <vt:variant>
        <vt:lpstr>Naslovi diapozitivov</vt:lpstr>
      </vt:variant>
      <vt:variant>
        <vt:i4>8</vt:i4>
      </vt:variant>
    </vt:vector>
  </HeadingPairs>
  <TitlesOfParts>
    <vt:vector size="9" baseType="lpstr">
      <vt:lpstr>Privzeti načrt</vt:lpstr>
      <vt:lpstr>Diapozitiv 1</vt:lpstr>
      <vt:lpstr>Diapozitiv 2</vt:lpstr>
      <vt:lpstr>Diapozitiv 3</vt:lpstr>
      <vt:lpstr>Diapozitiv 4</vt:lpstr>
      <vt:lpstr>Diapozitiv 5</vt:lpstr>
      <vt:lpstr>Diapozitiv 6</vt:lpstr>
      <vt:lpstr>Diapozitiv 7</vt:lpstr>
      <vt:lpstr>Diapozitiv 8</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Diapozitiv 1</dc:title>
  <dc:creator>Anita Jamsek</dc:creator>
  <cp:lastModifiedBy>levai</cp:lastModifiedBy>
  <cp:revision>398</cp:revision>
  <dcterms:created xsi:type="dcterms:W3CDTF">2009-11-23T08:26:53Z</dcterms:created>
  <dcterms:modified xsi:type="dcterms:W3CDTF">2019-11-26T08:54:36Z</dcterms:modified>
</cp:coreProperties>
</file>