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256" r:id="rId2"/>
    <p:sldId id="271" r:id="rId3"/>
    <p:sldId id="276" r:id="rId4"/>
    <p:sldId id="277" r:id="rId5"/>
    <p:sldId id="281" r:id="rId6"/>
    <p:sldId id="294" r:id="rId7"/>
    <p:sldId id="291" r:id="rId8"/>
    <p:sldId id="292" r:id="rId9"/>
    <p:sldId id="288" r:id="rId10"/>
    <p:sldId id="258" r:id="rId11"/>
    <p:sldId id="278" r:id="rId12"/>
    <p:sldId id="285" r:id="rId13"/>
    <p:sldId id="289" r:id="rId14"/>
    <p:sldId id="293" r:id="rId15"/>
    <p:sldId id="290" r:id="rId16"/>
  </p:sldIdLst>
  <p:sldSz cx="24382413" cy="18288000"/>
  <p:notesSz cx="6735763" cy="9866313"/>
  <p:defaultTextStyle>
    <a:defPPr>
      <a:defRPr lang="en-US"/>
    </a:defPPr>
    <a:lvl1pPr marL="0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1pPr>
    <a:lvl2pPr marL="1023970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2pPr>
    <a:lvl3pPr marL="2047943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3pPr>
    <a:lvl4pPr marL="3071913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4pPr>
    <a:lvl5pPr marL="4095883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5pPr>
    <a:lvl6pPr marL="5119854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6pPr>
    <a:lvl7pPr marL="6143826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7pPr>
    <a:lvl8pPr marL="7167796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8pPr>
    <a:lvl9pPr marL="8191769" algn="l" defTabSz="2047943" rtl="0" eaLnBrk="1" latinLnBrk="0" hangingPunct="1">
      <a:defRPr sz="40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BC3"/>
    <a:srgbClr val="488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7864"/>
  </p:normalViewPr>
  <p:slideViewPr>
    <p:cSldViewPr snapToObjects="1" showGuides="1">
      <p:cViewPr varScale="1">
        <p:scale>
          <a:sx n="27" d="100"/>
          <a:sy n="27" d="100"/>
        </p:scale>
        <p:origin x="1338" y="132"/>
      </p:cViewPr>
      <p:guideLst>
        <p:guide orient="horz" pos="576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0" i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B-47B4-9128-D658520EC7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B-47B4-9128-D658520EC7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8B-47B4-9128-D658520E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00928"/>
        <c:axId val="53102464"/>
      </c:barChart>
      <c:catAx>
        <c:axId val="531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sl-SI"/>
          </a:p>
        </c:txPr>
        <c:crossAx val="53102464"/>
        <c:crosses val="autoZero"/>
        <c:auto val="1"/>
        <c:lblAlgn val="ctr"/>
        <c:lblOffset val="100"/>
        <c:noMultiLvlLbl val="0"/>
      </c:catAx>
      <c:valAx>
        <c:axId val="5310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sl-SI"/>
          </a:p>
        </c:txPr>
        <c:crossAx val="5310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0" i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197-4905-B655-223088E540AA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7-4905-B655-223088E540AA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97-4905-B655-223088E540AA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7-4905-B655-223088E540A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7-4905-B655-223088E540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7-4905-B655-223088E540AA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197-4905-B655-223088E540AA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7-4905-B655-223088E540AA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197-4905-B655-223088E540A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97-4905-B655-223088E540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197-4905-B655-223088E540AA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97-4905-B655-223088E540AA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97-4905-B655-223088E540AA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97-4905-B655-223088E540A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97-4905-B655-223088E54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sl-S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DD952-9BC6-4A01-A1D9-F128A6E725A9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l-SI"/>
        </a:p>
      </dgm:t>
    </dgm:pt>
    <dgm:pt modelId="{CEAD9DFC-2984-4801-8192-F70F6D052D02}">
      <dgm:prSet phldrT="[besedilo]" custT="1"/>
      <dgm:spPr/>
      <dgm:t>
        <a:bodyPr/>
        <a:lstStyle/>
        <a:p>
          <a:pPr algn="ctr"/>
          <a:r>
            <a:rPr lang="sl-SI" sz="6000" b="1" dirty="0"/>
            <a:t>PRORAČUN EU</a:t>
          </a:r>
        </a:p>
      </dgm:t>
    </dgm:pt>
    <dgm:pt modelId="{6C8546F3-5CF3-4D15-8223-672D9DD551CC}" type="parTrans" cxnId="{637F874B-6B52-4561-A147-6EC993FC0F15}">
      <dgm:prSet/>
      <dgm:spPr/>
      <dgm:t>
        <a:bodyPr/>
        <a:lstStyle/>
        <a:p>
          <a:pPr algn="ctr"/>
          <a:endParaRPr lang="sl-SI"/>
        </a:p>
      </dgm:t>
    </dgm:pt>
    <dgm:pt modelId="{ED4CC32A-9C82-47B0-93E5-2250F6783823}" type="sibTrans" cxnId="{637F874B-6B52-4561-A147-6EC993FC0F15}">
      <dgm:prSet/>
      <dgm:spPr/>
      <dgm:t>
        <a:bodyPr/>
        <a:lstStyle/>
        <a:p>
          <a:pPr algn="ctr"/>
          <a:endParaRPr lang="sl-SI"/>
        </a:p>
      </dgm:t>
    </dgm:pt>
    <dgm:pt modelId="{38DDB8B4-3CA1-4510-92F3-717ED9EF4CB8}">
      <dgm:prSet phldrT="[besedilo]" custT="1"/>
      <dgm:spPr/>
      <dgm:t>
        <a:bodyPr/>
        <a:lstStyle/>
        <a:p>
          <a:pPr algn="ctr"/>
          <a:endParaRPr lang="sl-SI" sz="6000" b="1" dirty="0"/>
        </a:p>
        <a:p>
          <a:pPr algn="ctr"/>
          <a:r>
            <a:rPr lang="sl-SI" sz="6000" b="1" dirty="0"/>
            <a:t>CENTRALIZIRANI PROGRAMI</a:t>
          </a:r>
        </a:p>
        <a:p>
          <a:pPr algn="ctr"/>
          <a:r>
            <a:rPr lang="sl-SI" sz="6000" dirty="0"/>
            <a:t>Prijava neposredno na Evropsko komisijo (DG-ji in agencije)</a:t>
          </a:r>
        </a:p>
        <a:p>
          <a:pPr algn="ctr"/>
          <a:endParaRPr lang="sl-SI" sz="4000" dirty="0"/>
        </a:p>
      </dgm:t>
    </dgm:pt>
    <dgm:pt modelId="{90AA9451-173A-4646-88AF-D087CC4A3B63}" type="parTrans" cxnId="{3C11CD43-78A1-4A8C-A1D7-373923DBB578}">
      <dgm:prSet/>
      <dgm:spPr/>
      <dgm:t>
        <a:bodyPr/>
        <a:lstStyle/>
        <a:p>
          <a:pPr algn="ctr"/>
          <a:endParaRPr lang="sl-SI"/>
        </a:p>
      </dgm:t>
    </dgm:pt>
    <dgm:pt modelId="{0858E5D4-5456-41DF-A19B-5A7A4CA5D358}" type="sibTrans" cxnId="{3C11CD43-78A1-4A8C-A1D7-373923DBB578}">
      <dgm:prSet/>
      <dgm:spPr/>
      <dgm:t>
        <a:bodyPr/>
        <a:lstStyle/>
        <a:p>
          <a:pPr algn="ctr"/>
          <a:endParaRPr lang="sl-SI"/>
        </a:p>
      </dgm:t>
    </dgm:pt>
    <dgm:pt modelId="{7CF8D453-7DF1-4010-9843-24E54637FF6E}">
      <dgm:prSet phldrT="[besedilo]" custT="1"/>
      <dgm:spPr/>
      <dgm:t>
        <a:bodyPr/>
        <a:lstStyle/>
        <a:p>
          <a:pPr algn="ctr"/>
          <a:r>
            <a:rPr lang="sl-SI" sz="6000" b="1" dirty="0"/>
            <a:t>DECENTRALIZIRANI PROGRAMI</a:t>
          </a:r>
        </a:p>
        <a:p>
          <a:pPr algn="ctr"/>
          <a:r>
            <a:rPr lang="sl-SI" sz="6000" dirty="0"/>
            <a:t>Prijava prek posredniških teles (v Sloveniji)</a:t>
          </a:r>
        </a:p>
      </dgm:t>
    </dgm:pt>
    <dgm:pt modelId="{1C6AB1AB-2A49-4672-8366-E09E4733820F}" type="parTrans" cxnId="{AE4057FB-52A2-4B5E-AAB3-23281120B557}">
      <dgm:prSet/>
      <dgm:spPr/>
      <dgm:t>
        <a:bodyPr/>
        <a:lstStyle/>
        <a:p>
          <a:pPr algn="ctr"/>
          <a:endParaRPr lang="sl-SI"/>
        </a:p>
      </dgm:t>
    </dgm:pt>
    <dgm:pt modelId="{319FC8F9-5BBA-48E4-B300-5C239EECED38}" type="sibTrans" cxnId="{AE4057FB-52A2-4B5E-AAB3-23281120B557}">
      <dgm:prSet/>
      <dgm:spPr/>
      <dgm:t>
        <a:bodyPr/>
        <a:lstStyle/>
        <a:p>
          <a:pPr algn="ctr"/>
          <a:endParaRPr lang="sl-SI"/>
        </a:p>
      </dgm:t>
    </dgm:pt>
    <dgm:pt modelId="{46596439-5753-4B6F-A00D-32FC69116862}" type="pres">
      <dgm:prSet presAssocID="{17EDD952-9BC6-4A01-A1D9-F128A6E725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BDCBF3-E6D6-4BDD-A52E-7E754CC89B84}" type="pres">
      <dgm:prSet presAssocID="{CEAD9DFC-2984-4801-8192-F70F6D052D02}" presName="hierRoot1" presStyleCnt="0"/>
      <dgm:spPr/>
    </dgm:pt>
    <dgm:pt modelId="{A29D65DD-5C92-4A97-BD02-E3A4442138E6}" type="pres">
      <dgm:prSet presAssocID="{CEAD9DFC-2984-4801-8192-F70F6D052D02}" presName="composite" presStyleCnt="0"/>
      <dgm:spPr/>
    </dgm:pt>
    <dgm:pt modelId="{E7D87A52-701C-470C-8B5D-025D8C33D481}" type="pres">
      <dgm:prSet presAssocID="{CEAD9DFC-2984-4801-8192-F70F6D052D02}" presName="background" presStyleLbl="node0" presStyleIdx="0" presStyleCnt="1"/>
      <dgm:spPr/>
    </dgm:pt>
    <dgm:pt modelId="{2F465911-D9A1-4F3A-8721-2AA2F5F0F906}" type="pres">
      <dgm:prSet presAssocID="{CEAD9DFC-2984-4801-8192-F70F6D052D02}" presName="text" presStyleLbl="fgAcc0" presStyleIdx="0" presStyleCnt="1" custScaleX="111524" custLinFactNeighborX="-2665" custLinFactNeighborY="-515">
        <dgm:presLayoutVars>
          <dgm:chPref val="3"/>
        </dgm:presLayoutVars>
      </dgm:prSet>
      <dgm:spPr/>
    </dgm:pt>
    <dgm:pt modelId="{FC608041-B07C-45A0-811C-037839E145A7}" type="pres">
      <dgm:prSet presAssocID="{CEAD9DFC-2984-4801-8192-F70F6D052D02}" presName="hierChild2" presStyleCnt="0"/>
      <dgm:spPr/>
    </dgm:pt>
    <dgm:pt modelId="{83123FBB-E422-407A-84CC-43FBB8784497}" type="pres">
      <dgm:prSet presAssocID="{90AA9451-173A-4646-88AF-D087CC4A3B63}" presName="Name10" presStyleLbl="parChTrans1D2" presStyleIdx="0" presStyleCnt="2"/>
      <dgm:spPr/>
    </dgm:pt>
    <dgm:pt modelId="{9475BD77-FC4E-45C9-864E-7D8BCEEBCADB}" type="pres">
      <dgm:prSet presAssocID="{38DDB8B4-3CA1-4510-92F3-717ED9EF4CB8}" presName="hierRoot2" presStyleCnt="0"/>
      <dgm:spPr/>
    </dgm:pt>
    <dgm:pt modelId="{8E4CB431-64D4-4D8F-91F0-73C654C3075C}" type="pres">
      <dgm:prSet presAssocID="{38DDB8B4-3CA1-4510-92F3-717ED9EF4CB8}" presName="composite2" presStyleCnt="0"/>
      <dgm:spPr/>
    </dgm:pt>
    <dgm:pt modelId="{7EDBA0F4-A2BD-4106-93F3-462D4422F7B0}" type="pres">
      <dgm:prSet presAssocID="{38DDB8B4-3CA1-4510-92F3-717ED9EF4CB8}" presName="background2" presStyleLbl="node2" presStyleIdx="0" presStyleCnt="2"/>
      <dgm:spPr/>
    </dgm:pt>
    <dgm:pt modelId="{4DE7B5E9-F253-4C02-AE11-262DF422B926}" type="pres">
      <dgm:prSet presAssocID="{38DDB8B4-3CA1-4510-92F3-717ED9EF4CB8}" presName="text2" presStyleLbl="fgAcc2" presStyleIdx="0" presStyleCnt="2" custScaleX="126655" custScaleY="113662" custLinFactNeighborX="-18690" custLinFactNeighborY="-1652">
        <dgm:presLayoutVars>
          <dgm:chPref val="3"/>
        </dgm:presLayoutVars>
      </dgm:prSet>
      <dgm:spPr/>
    </dgm:pt>
    <dgm:pt modelId="{17F9B8AF-CF82-481B-B701-A3955FC47B5E}" type="pres">
      <dgm:prSet presAssocID="{38DDB8B4-3CA1-4510-92F3-717ED9EF4CB8}" presName="hierChild3" presStyleCnt="0"/>
      <dgm:spPr/>
    </dgm:pt>
    <dgm:pt modelId="{2E6DA297-479F-44DE-B491-6737D138DE45}" type="pres">
      <dgm:prSet presAssocID="{1C6AB1AB-2A49-4672-8366-E09E4733820F}" presName="Name10" presStyleLbl="parChTrans1D2" presStyleIdx="1" presStyleCnt="2"/>
      <dgm:spPr/>
    </dgm:pt>
    <dgm:pt modelId="{20AC5794-3BDF-4180-A46A-552D7D620502}" type="pres">
      <dgm:prSet presAssocID="{7CF8D453-7DF1-4010-9843-24E54637FF6E}" presName="hierRoot2" presStyleCnt="0"/>
      <dgm:spPr/>
    </dgm:pt>
    <dgm:pt modelId="{5123FF98-63C9-4B94-AF79-8903B5744745}" type="pres">
      <dgm:prSet presAssocID="{7CF8D453-7DF1-4010-9843-24E54637FF6E}" presName="composite2" presStyleCnt="0"/>
      <dgm:spPr/>
    </dgm:pt>
    <dgm:pt modelId="{B2B4A21D-DFB9-4A9C-8DDC-8008D4057153}" type="pres">
      <dgm:prSet presAssocID="{7CF8D453-7DF1-4010-9843-24E54637FF6E}" presName="background2" presStyleLbl="node2" presStyleIdx="1" presStyleCnt="2"/>
      <dgm:spPr/>
    </dgm:pt>
    <dgm:pt modelId="{739EB326-2757-4232-94D2-A75532CA1A51}" type="pres">
      <dgm:prSet presAssocID="{7CF8D453-7DF1-4010-9843-24E54637FF6E}" presName="text2" presStyleLbl="fgAcc2" presStyleIdx="1" presStyleCnt="2" custScaleX="124673" custScaleY="119850" custLinFactNeighborX="7574" custLinFactNeighborY="87">
        <dgm:presLayoutVars>
          <dgm:chPref val="3"/>
        </dgm:presLayoutVars>
      </dgm:prSet>
      <dgm:spPr/>
    </dgm:pt>
    <dgm:pt modelId="{F1296EA7-E26C-4BA5-BEAD-E19588567B3D}" type="pres">
      <dgm:prSet presAssocID="{7CF8D453-7DF1-4010-9843-24E54637FF6E}" presName="hierChild3" presStyleCnt="0"/>
      <dgm:spPr/>
    </dgm:pt>
  </dgm:ptLst>
  <dgm:cxnLst>
    <dgm:cxn modelId="{8E8F5F38-76AA-4ECE-BA16-6C3FA607E7E7}" type="presOf" srcId="{38DDB8B4-3CA1-4510-92F3-717ED9EF4CB8}" destId="{4DE7B5E9-F253-4C02-AE11-262DF422B926}" srcOrd="0" destOrd="0" presId="urn:microsoft.com/office/officeart/2005/8/layout/hierarchy1"/>
    <dgm:cxn modelId="{F2757E38-37F8-4DB0-AD69-0B8E86E27E98}" type="presOf" srcId="{CEAD9DFC-2984-4801-8192-F70F6D052D02}" destId="{2F465911-D9A1-4F3A-8721-2AA2F5F0F906}" srcOrd="0" destOrd="0" presId="urn:microsoft.com/office/officeart/2005/8/layout/hierarchy1"/>
    <dgm:cxn modelId="{3C11CD43-78A1-4A8C-A1D7-373923DBB578}" srcId="{CEAD9DFC-2984-4801-8192-F70F6D052D02}" destId="{38DDB8B4-3CA1-4510-92F3-717ED9EF4CB8}" srcOrd="0" destOrd="0" parTransId="{90AA9451-173A-4646-88AF-D087CC4A3B63}" sibTransId="{0858E5D4-5456-41DF-A19B-5A7A4CA5D358}"/>
    <dgm:cxn modelId="{637F874B-6B52-4561-A147-6EC993FC0F15}" srcId="{17EDD952-9BC6-4A01-A1D9-F128A6E725A9}" destId="{CEAD9DFC-2984-4801-8192-F70F6D052D02}" srcOrd="0" destOrd="0" parTransId="{6C8546F3-5CF3-4D15-8223-672D9DD551CC}" sibTransId="{ED4CC32A-9C82-47B0-93E5-2250F6783823}"/>
    <dgm:cxn modelId="{0D762188-281B-4681-AF0F-C1EB549438CF}" type="presOf" srcId="{90AA9451-173A-4646-88AF-D087CC4A3B63}" destId="{83123FBB-E422-407A-84CC-43FBB8784497}" srcOrd="0" destOrd="0" presId="urn:microsoft.com/office/officeart/2005/8/layout/hierarchy1"/>
    <dgm:cxn modelId="{A9FF5D8F-D4F1-4E57-B5A3-692938A7E742}" type="presOf" srcId="{7CF8D453-7DF1-4010-9843-24E54637FF6E}" destId="{739EB326-2757-4232-94D2-A75532CA1A51}" srcOrd="0" destOrd="0" presId="urn:microsoft.com/office/officeart/2005/8/layout/hierarchy1"/>
    <dgm:cxn modelId="{6CB523A9-764D-47A5-A6BD-7D592BFC70B6}" type="presOf" srcId="{17EDD952-9BC6-4A01-A1D9-F128A6E725A9}" destId="{46596439-5753-4B6F-A00D-32FC69116862}" srcOrd="0" destOrd="0" presId="urn:microsoft.com/office/officeart/2005/8/layout/hierarchy1"/>
    <dgm:cxn modelId="{0006B0D2-02FC-438B-B62C-7150BE90C3BC}" type="presOf" srcId="{1C6AB1AB-2A49-4672-8366-E09E4733820F}" destId="{2E6DA297-479F-44DE-B491-6737D138DE45}" srcOrd="0" destOrd="0" presId="urn:microsoft.com/office/officeart/2005/8/layout/hierarchy1"/>
    <dgm:cxn modelId="{AE4057FB-52A2-4B5E-AAB3-23281120B557}" srcId="{CEAD9DFC-2984-4801-8192-F70F6D052D02}" destId="{7CF8D453-7DF1-4010-9843-24E54637FF6E}" srcOrd="1" destOrd="0" parTransId="{1C6AB1AB-2A49-4672-8366-E09E4733820F}" sibTransId="{319FC8F9-5BBA-48E4-B300-5C239EECED38}"/>
    <dgm:cxn modelId="{F6B1AE9C-9121-4AC2-98ED-A0DA3792D79F}" type="presParOf" srcId="{46596439-5753-4B6F-A00D-32FC69116862}" destId="{31BDCBF3-E6D6-4BDD-A52E-7E754CC89B84}" srcOrd="0" destOrd="0" presId="urn:microsoft.com/office/officeart/2005/8/layout/hierarchy1"/>
    <dgm:cxn modelId="{80697BD4-EA0F-4265-890E-9F7228731065}" type="presParOf" srcId="{31BDCBF3-E6D6-4BDD-A52E-7E754CC89B84}" destId="{A29D65DD-5C92-4A97-BD02-E3A4442138E6}" srcOrd="0" destOrd="0" presId="urn:microsoft.com/office/officeart/2005/8/layout/hierarchy1"/>
    <dgm:cxn modelId="{12BF60EA-9402-49E3-9382-CE40BA2B8566}" type="presParOf" srcId="{A29D65DD-5C92-4A97-BD02-E3A4442138E6}" destId="{E7D87A52-701C-470C-8B5D-025D8C33D481}" srcOrd="0" destOrd="0" presId="urn:microsoft.com/office/officeart/2005/8/layout/hierarchy1"/>
    <dgm:cxn modelId="{2225EC6F-493E-453F-8249-20C4E50232CA}" type="presParOf" srcId="{A29D65DD-5C92-4A97-BD02-E3A4442138E6}" destId="{2F465911-D9A1-4F3A-8721-2AA2F5F0F906}" srcOrd="1" destOrd="0" presId="urn:microsoft.com/office/officeart/2005/8/layout/hierarchy1"/>
    <dgm:cxn modelId="{9EF295E8-FB9B-4EFB-9FBD-E5B895C49B77}" type="presParOf" srcId="{31BDCBF3-E6D6-4BDD-A52E-7E754CC89B84}" destId="{FC608041-B07C-45A0-811C-037839E145A7}" srcOrd="1" destOrd="0" presId="urn:microsoft.com/office/officeart/2005/8/layout/hierarchy1"/>
    <dgm:cxn modelId="{4832ACAF-2902-4901-9C39-41D6C763E238}" type="presParOf" srcId="{FC608041-B07C-45A0-811C-037839E145A7}" destId="{83123FBB-E422-407A-84CC-43FBB8784497}" srcOrd="0" destOrd="0" presId="urn:microsoft.com/office/officeart/2005/8/layout/hierarchy1"/>
    <dgm:cxn modelId="{9568DBBF-D31C-49AA-B00C-2097B6847108}" type="presParOf" srcId="{FC608041-B07C-45A0-811C-037839E145A7}" destId="{9475BD77-FC4E-45C9-864E-7D8BCEEBCADB}" srcOrd="1" destOrd="0" presId="urn:microsoft.com/office/officeart/2005/8/layout/hierarchy1"/>
    <dgm:cxn modelId="{01994337-6B70-4AC7-9467-A7E7FEE90E60}" type="presParOf" srcId="{9475BD77-FC4E-45C9-864E-7D8BCEEBCADB}" destId="{8E4CB431-64D4-4D8F-91F0-73C654C3075C}" srcOrd="0" destOrd="0" presId="urn:microsoft.com/office/officeart/2005/8/layout/hierarchy1"/>
    <dgm:cxn modelId="{69D3FEBF-3088-4BB9-9D0D-A9800113DBD3}" type="presParOf" srcId="{8E4CB431-64D4-4D8F-91F0-73C654C3075C}" destId="{7EDBA0F4-A2BD-4106-93F3-462D4422F7B0}" srcOrd="0" destOrd="0" presId="urn:microsoft.com/office/officeart/2005/8/layout/hierarchy1"/>
    <dgm:cxn modelId="{705D00E2-3044-4BF9-8E9A-327F7399FFE6}" type="presParOf" srcId="{8E4CB431-64D4-4D8F-91F0-73C654C3075C}" destId="{4DE7B5E9-F253-4C02-AE11-262DF422B926}" srcOrd="1" destOrd="0" presId="urn:microsoft.com/office/officeart/2005/8/layout/hierarchy1"/>
    <dgm:cxn modelId="{50FE6729-CCC0-4D0C-A4C2-DA6BC2F153D4}" type="presParOf" srcId="{9475BD77-FC4E-45C9-864E-7D8BCEEBCADB}" destId="{17F9B8AF-CF82-481B-B701-A3955FC47B5E}" srcOrd="1" destOrd="0" presId="urn:microsoft.com/office/officeart/2005/8/layout/hierarchy1"/>
    <dgm:cxn modelId="{91CD70B1-98B2-45F6-8893-6E02B353B495}" type="presParOf" srcId="{FC608041-B07C-45A0-811C-037839E145A7}" destId="{2E6DA297-479F-44DE-B491-6737D138DE45}" srcOrd="2" destOrd="0" presId="urn:microsoft.com/office/officeart/2005/8/layout/hierarchy1"/>
    <dgm:cxn modelId="{9DB3FA52-0891-4D76-9DDB-F4AEECCC0A2F}" type="presParOf" srcId="{FC608041-B07C-45A0-811C-037839E145A7}" destId="{20AC5794-3BDF-4180-A46A-552D7D620502}" srcOrd="3" destOrd="0" presId="urn:microsoft.com/office/officeart/2005/8/layout/hierarchy1"/>
    <dgm:cxn modelId="{CB267C53-5FAD-4A56-B6EB-50CBBE14205F}" type="presParOf" srcId="{20AC5794-3BDF-4180-A46A-552D7D620502}" destId="{5123FF98-63C9-4B94-AF79-8903B5744745}" srcOrd="0" destOrd="0" presId="urn:microsoft.com/office/officeart/2005/8/layout/hierarchy1"/>
    <dgm:cxn modelId="{069FB11B-8174-4781-8662-C9D1DFA2659C}" type="presParOf" srcId="{5123FF98-63C9-4B94-AF79-8903B5744745}" destId="{B2B4A21D-DFB9-4A9C-8DDC-8008D4057153}" srcOrd="0" destOrd="0" presId="urn:microsoft.com/office/officeart/2005/8/layout/hierarchy1"/>
    <dgm:cxn modelId="{FC6E1ED7-6F9A-4073-AB20-0C6184D1CB96}" type="presParOf" srcId="{5123FF98-63C9-4B94-AF79-8903B5744745}" destId="{739EB326-2757-4232-94D2-A75532CA1A51}" srcOrd="1" destOrd="0" presId="urn:microsoft.com/office/officeart/2005/8/layout/hierarchy1"/>
    <dgm:cxn modelId="{49613D7B-8CF7-48FA-998C-EE4BE5F85768}" type="presParOf" srcId="{20AC5794-3BDF-4180-A46A-552D7D620502}" destId="{F1296EA7-E26C-4BA5-BEAD-E19588567B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DA297-479F-44DE-B491-6737D138DE45}">
      <dsp:nvSpPr>
        <dsp:cNvPr id="0" name=""/>
        <dsp:cNvSpPr/>
      </dsp:nvSpPr>
      <dsp:spPr>
        <a:xfrm>
          <a:off x="10787229" y="4813900"/>
          <a:ext cx="6446987" cy="224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048"/>
              </a:lnTo>
              <a:lnTo>
                <a:pt x="6446987" y="1538048"/>
              </a:lnTo>
              <a:lnTo>
                <a:pt x="6446987" y="2243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23FBB-E422-407A-84CC-43FBB8784497}">
      <dsp:nvSpPr>
        <dsp:cNvPr id="0" name=""/>
        <dsp:cNvSpPr/>
      </dsp:nvSpPr>
      <dsp:spPr>
        <a:xfrm>
          <a:off x="3975530" y="4813900"/>
          <a:ext cx="6811699" cy="2159309"/>
        </a:xfrm>
        <a:custGeom>
          <a:avLst/>
          <a:gdLst/>
          <a:ahLst/>
          <a:cxnLst/>
          <a:rect l="0" t="0" r="0" b="0"/>
          <a:pathLst>
            <a:path>
              <a:moveTo>
                <a:pt x="6811699" y="0"/>
              </a:moveTo>
              <a:lnTo>
                <a:pt x="6811699" y="1453997"/>
              </a:lnTo>
              <a:lnTo>
                <a:pt x="0" y="1453997"/>
              </a:lnTo>
              <a:lnTo>
                <a:pt x="0" y="215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87A52-701C-470C-8B5D-025D8C33D481}">
      <dsp:nvSpPr>
        <dsp:cNvPr id="0" name=""/>
        <dsp:cNvSpPr/>
      </dsp:nvSpPr>
      <dsp:spPr>
        <a:xfrm>
          <a:off x="6541751" y="-20714"/>
          <a:ext cx="8490955" cy="4834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65911-D9A1-4F3A-8721-2AA2F5F0F906}">
      <dsp:nvSpPr>
        <dsp:cNvPr id="0" name=""/>
        <dsp:cNvSpPr/>
      </dsp:nvSpPr>
      <dsp:spPr>
        <a:xfrm>
          <a:off x="7387703" y="782939"/>
          <a:ext cx="8490955" cy="4834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0" b="1" kern="1200" dirty="0"/>
            <a:t>PRORAČUN EU</a:t>
          </a:r>
        </a:p>
      </dsp:txBody>
      <dsp:txXfrm>
        <a:off x="7529304" y="924540"/>
        <a:ext cx="8207753" cy="4551413"/>
      </dsp:txXfrm>
    </dsp:sp>
    <dsp:sp modelId="{7EDBA0F4-A2BD-4106-93F3-462D4422F7B0}">
      <dsp:nvSpPr>
        <dsp:cNvPr id="0" name=""/>
        <dsp:cNvSpPr/>
      </dsp:nvSpPr>
      <dsp:spPr>
        <a:xfrm>
          <a:off x="-845951" y="6973210"/>
          <a:ext cx="9642964" cy="549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7B5E9-F253-4C02-AE11-262DF422B926}">
      <dsp:nvSpPr>
        <dsp:cNvPr id="0" name=""/>
        <dsp:cNvSpPr/>
      </dsp:nvSpPr>
      <dsp:spPr>
        <a:xfrm>
          <a:off x="0" y="7776864"/>
          <a:ext cx="9642964" cy="549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000" b="1" kern="1200" dirty="0"/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0" b="1" kern="1200" dirty="0"/>
            <a:t>CENTRALIZIRANI PROGRAMI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0" kern="1200" dirty="0"/>
            <a:t>Prijava neposredno na Evropsko komisijo (DG-ji in agencije)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000" kern="1200" dirty="0"/>
        </a:p>
      </dsp:txBody>
      <dsp:txXfrm>
        <a:off x="160947" y="7937811"/>
        <a:ext cx="9321070" cy="5173226"/>
      </dsp:txXfrm>
    </dsp:sp>
    <dsp:sp modelId="{B2B4A21D-DFB9-4A9C-8DDC-8008D4057153}">
      <dsp:nvSpPr>
        <dsp:cNvPr id="0" name=""/>
        <dsp:cNvSpPr/>
      </dsp:nvSpPr>
      <dsp:spPr>
        <a:xfrm>
          <a:off x="12488185" y="7057261"/>
          <a:ext cx="9492063" cy="579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EB326-2757-4232-94D2-A75532CA1A51}">
      <dsp:nvSpPr>
        <dsp:cNvPr id="0" name=""/>
        <dsp:cNvSpPr/>
      </dsp:nvSpPr>
      <dsp:spPr>
        <a:xfrm>
          <a:off x="13334137" y="7860916"/>
          <a:ext cx="9492063" cy="5794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0" b="1" kern="1200" dirty="0"/>
            <a:t>DECENTRALIZIRANI PROGRAMI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0" kern="1200" dirty="0"/>
            <a:t>Prijava prek posredniških teles (v Sloveniji)</a:t>
          </a:r>
        </a:p>
      </dsp:txBody>
      <dsp:txXfrm>
        <a:off x="13503846" y="8030625"/>
        <a:ext cx="9152645" cy="545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DBF0B-A102-43B0-8F1F-D19A31157AE3}" type="datetimeFigureOut">
              <a:rPr lang="sl-SI" smtClean="0"/>
              <a:t>26. 11. 2019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ABA5-7D99-45BF-98E2-4F759AEAD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991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Vmesna naslovnica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30288" y="4059238"/>
            <a:ext cx="22321837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0287" y="15239999"/>
            <a:ext cx="223218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0" i="0" dirty="0" err="1">
                <a:latin typeface="Arial" charset="0"/>
                <a:ea typeface="Arial" charset="0"/>
                <a:cs typeface="Arial" charset="0"/>
              </a:rPr>
              <a:t>Fotografija</a:t>
            </a:r>
            <a:endParaRPr lang="en-US" sz="44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0289" y="1006476"/>
            <a:ext cx="22321836" cy="3052762"/>
          </a:xfrm>
        </p:spPr>
        <p:txBody>
          <a:bodyPr tIns="288000" anchor="t" anchorCtr="0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287" y="4059238"/>
            <a:ext cx="22321837" cy="11180761"/>
          </a:xfrm>
        </p:spPr>
        <p:txBody>
          <a:bodyPr tIns="251999">
            <a:normAutofit/>
          </a:bodyPr>
          <a:lstStyle>
            <a:lvl1pPr marL="0" indent="0" algn="l">
              <a:lnSpc>
                <a:spcPts val="8000"/>
              </a:lnSpc>
              <a:spcBef>
                <a:spcPts val="0"/>
              </a:spcBef>
              <a:buNone/>
              <a:defRPr sz="8000" b="0" i="0">
                <a:latin typeface="Arial" charset="0"/>
                <a:ea typeface="Arial" charset="0"/>
                <a:cs typeface="Arial" charset="0"/>
              </a:defRPr>
            </a:lvl1pPr>
            <a:lvl2pPr marL="1219124" indent="0" algn="ctr">
              <a:buNone/>
              <a:defRPr sz="5333"/>
            </a:lvl2pPr>
            <a:lvl3pPr marL="2438248" indent="0" algn="ctr">
              <a:buNone/>
              <a:defRPr sz="4800"/>
            </a:lvl3pPr>
            <a:lvl4pPr marL="3657371" indent="0" algn="ctr">
              <a:buNone/>
              <a:defRPr sz="4266"/>
            </a:lvl4pPr>
            <a:lvl5pPr marL="4876495" indent="0" algn="ctr">
              <a:buNone/>
              <a:defRPr sz="4266"/>
            </a:lvl5pPr>
            <a:lvl6pPr marL="6095619" indent="0" algn="ctr">
              <a:buNone/>
              <a:defRPr sz="4266"/>
            </a:lvl6pPr>
            <a:lvl7pPr marL="7314743" indent="0" algn="ctr">
              <a:buNone/>
              <a:defRPr sz="4266"/>
            </a:lvl7pPr>
            <a:lvl8pPr marL="8533867" indent="0" algn="ctr">
              <a:buNone/>
              <a:defRPr sz="4266"/>
            </a:lvl8pPr>
            <a:lvl9pPr marL="9752990" indent="0" algn="ctr">
              <a:buNone/>
              <a:defRPr sz="4266"/>
            </a:lvl9pPr>
          </a:lstStyle>
          <a:p>
            <a:r>
              <a:rPr lang="sl-SI" dirty="0"/>
              <a:t>Click to edit Master </a:t>
            </a:r>
          </a:p>
          <a:p>
            <a:r>
              <a:rPr lang="sl-SI" dirty="0"/>
              <a:t>Podnaslov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61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03">
          <p15:clr>
            <a:srgbClr val="FBAE40"/>
          </p15:clr>
        </p15:guide>
        <p15:guide id="2" pos="7679">
          <p15:clr>
            <a:srgbClr val="FBAE40"/>
          </p15:clr>
        </p15:guide>
        <p15:guide id="3" orient="horz" pos="11090">
          <p15:clr>
            <a:srgbClr val="FBAE40"/>
          </p15:clr>
        </p15:guide>
        <p15:guide id="4" orient="horz" pos="108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503998">
            <a:normAutofit/>
          </a:bodyPr>
          <a:lstStyle>
            <a:lvl1pPr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967" y="4059329"/>
            <a:ext cx="22322476" cy="5084671"/>
          </a:xfrm>
        </p:spPr>
        <p:txBody>
          <a:bodyPr tIns="503998">
            <a:normAutofit/>
          </a:bodyPr>
          <a:lstStyle>
            <a:lvl1pPr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0289" y="10152062"/>
            <a:ext cx="10152062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202894" y="10152063"/>
            <a:ext cx="10141169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30287" y="15239999"/>
            <a:ext cx="101520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0" i="0" dirty="0" err="1">
                <a:latin typeface="Arial" charset="0"/>
                <a:ea typeface="Arial" charset="0"/>
                <a:cs typeface="Arial" charset="0"/>
              </a:rPr>
              <a:t>Fotografija</a:t>
            </a:r>
            <a:endParaRPr lang="en-US" sz="44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3457" y="15239999"/>
            <a:ext cx="101520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0" i="0" dirty="0" err="1">
                <a:latin typeface="Arial" charset="0"/>
                <a:ea typeface="Arial" charset="0"/>
                <a:cs typeface="Arial" charset="0"/>
              </a:rPr>
              <a:t>Fotografija</a:t>
            </a:r>
            <a:endParaRPr lang="en-US" sz="44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4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967" y="10152063"/>
            <a:ext cx="22322476" cy="5087937"/>
          </a:xfrm>
        </p:spPr>
        <p:txBody>
          <a:bodyPr tIns="503998">
            <a:normAutofit/>
          </a:bodyPr>
          <a:lstStyle>
            <a:lvl1pPr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0289" y="4056062"/>
            <a:ext cx="10152062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202894" y="4056063"/>
            <a:ext cx="10141169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30287" y="9143999"/>
            <a:ext cx="101520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0" i="0" dirty="0" err="1">
                <a:latin typeface="Arial" charset="0"/>
                <a:ea typeface="Arial" charset="0"/>
                <a:cs typeface="Arial" charset="0"/>
              </a:rPr>
              <a:t>Fotografija</a:t>
            </a:r>
            <a:endParaRPr lang="en-US" sz="44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3457" y="9143999"/>
            <a:ext cx="101520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0" i="0" dirty="0" err="1">
                <a:latin typeface="Arial" charset="0"/>
                <a:ea typeface="Arial" charset="0"/>
                <a:cs typeface="Arial" charset="0"/>
              </a:rPr>
              <a:t>Fotografija</a:t>
            </a:r>
            <a:endParaRPr lang="en-US" sz="44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7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055" y="4059329"/>
            <a:ext cx="10152383" cy="11180671"/>
          </a:xfrm>
        </p:spPr>
        <p:txBody>
          <a:bodyPr tIns="288000">
            <a:normAutofit/>
          </a:bodyPr>
          <a:lstStyle>
            <a:lvl1pPr>
              <a:lnSpc>
                <a:spcPts val="8000"/>
              </a:lnSpc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0288" y="4059238"/>
            <a:ext cx="10152061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30287" y="15239999"/>
            <a:ext cx="1116012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0" i="0" dirty="0" err="1">
                <a:latin typeface="Arial" charset="0"/>
                <a:ea typeface="Arial" charset="0"/>
                <a:cs typeface="Arial" charset="0"/>
              </a:rPr>
              <a:t>Fotografija</a:t>
            </a:r>
            <a:endParaRPr lang="en-US" sz="4400" b="0" i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1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055" y="4059329"/>
            <a:ext cx="10152383" cy="11180671"/>
          </a:xfrm>
        </p:spPr>
        <p:txBody>
          <a:bodyPr tIns="288000">
            <a:normAutofit/>
          </a:bodyPr>
          <a:lstStyle>
            <a:lvl1pPr>
              <a:lnSpc>
                <a:spcPts val="8000"/>
              </a:lnSpc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0288" y="4059238"/>
            <a:ext cx="10152061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097258941"/>
              </p:ext>
            </p:extLst>
          </p:nvPr>
        </p:nvGraphicFramePr>
        <p:xfrm>
          <a:off x="1030289" y="4059238"/>
          <a:ext cx="10152062" cy="1118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5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055" y="4059329"/>
            <a:ext cx="10152383" cy="11180671"/>
          </a:xfrm>
        </p:spPr>
        <p:txBody>
          <a:bodyPr tIns="288000">
            <a:normAutofit/>
          </a:bodyPr>
          <a:lstStyle>
            <a:lvl1pPr>
              <a:lnSpc>
                <a:spcPts val="8000"/>
              </a:lnSpc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30288" y="4059238"/>
            <a:ext cx="10152061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959755124"/>
              </p:ext>
            </p:extLst>
          </p:nvPr>
        </p:nvGraphicFramePr>
        <p:xfrm>
          <a:off x="1030289" y="4059238"/>
          <a:ext cx="10152062" cy="1118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60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5C2-58A5-BC40-A706-39C62E93F418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865A-06C0-C442-9144-7F98C5571A1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597310"/>
              </p:ext>
            </p:extLst>
          </p:nvPr>
        </p:nvGraphicFramePr>
        <p:xfrm>
          <a:off x="1038753" y="4062414"/>
          <a:ext cx="22313372" cy="1016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3270">
                <a:tc>
                  <a:txBody>
                    <a:bodyPr/>
                    <a:lstStyle/>
                    <a:p>
                      <a:r>
                        <a:rPr lang="en-US" sz="3500" b="1" i="0" dirty="0" err="1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i="0" dirty="0" err="1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i="0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i="0" dirty="0" err="1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14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6256132"/>
            <a:ext cx="24382404" cy="2031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6831" y="17136888"/>
            <a:ext cx="3385169" cy="576064"/>
          </a:xfrm>
          <a:prstGeom prst="rect">
            <a:avLst/>
          </a:prstGeom>
        </p:spPr>
        <p:txBody>
          <a:bodyPr vert="horz" lIns="0" tIns="0" rIns="72000" bIns="251999" rtlCol="0" anchor="ctr"/>
          <a:lstStyle>
            <a:lvl1pPr algn="r">
              <a:defRPr sz="2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9AAD5C2-58A5-BC40-A706-39C62E93F418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0" y="17136888"/>
            <a:ext cx="11160443" cy="576063"/>
          </a:xfrm>
          <a:prstGeom prst="rect">
            <a:avLst/>
          </a:prstGeom>
        </p:spPr>
        <p:txBody>
          <a:bodyPr vert="horz" lIns="72000" tIns="0" rIns="0" bIns="251999" rtlCol="0" anchor="ctr"/>
          <a:lstStyle>
            <a:lvl1pPr algn="l">
              <a:defRPr sz="2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52446" y="17136888"/>
            <a:ext cx="1029966" cy="576064"/>
          </a:xfrm>
          <a:prstGeom prst="rect">
            <a:avLst/>
          </a:prstGeom>
        </p:spPr>
        <p:txBody>
          <a:bodyPr vert="horz" lIns="72000" tIns="0" rIns="0" bIns="251999" rtlCol="0" anchor="ctr"/>
          <a:lstStyle>
            <a:lvl1pPr algn="l">
              <a:defRPr sz="2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CF2865A-06C0-C442-9144-7F98C5571A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9967" y="503040"/>
            <a:ext cx="22322476" cy="3556289"/>
          </a:xfrm>
          <a:prstGeom prst="rect">
            <a:avLst/>
          </a:prstGeom>
        </p:spPr>
        <p:txBody>
          <a:bodyPr vert="horz" lIns="0" tIns="774000" rIns="0" bIns="0" rtlCol="0" anchor="t" anchorCtr="0">
            <a:normAutofit/>
          </a:bodyPr>
          <a:lstStyle/>
          <a:p>
            <a:r>
              <a:rPr lang="sl-SI" dirty="0"/>
              <a:t>Click to edit </a:t>
            </a:r>
            <a:br>
              <a:rPr lang="sl-SI" dirty="0"/>
            </a:br>
            <a:r>
              <a:rPr lang="sl-SI" dirty="0"/>
              <a:t>Naslov predavanja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967" y="4059329"/>
            <a:ext cx="22322476" cy="12187053"/>
          </a:xfrm>
          <a:prstGeom prst="rect">
            <a:avLst/>
          </a:prstGeom>
        </p:spPr>
        <p:txBody>
          <a:bodyPr vert="horz" lIns="0" tIns="503999" rIns="0" bIns="0" rtlCol="0">
            <a:normAutofit/>
          </a:bodyPr>
          <a:lstStyle/>
          <a:p>
            <a:pPr lvl="0"/>
            <a:r>
              <a:rPr lang="sl-SI" altLang="en-US" dirty="0"/>
              <a:t>Ime Priimek Avtorja</a:t>
            </a:r>
          </a:p>
          <a:p>
            <a:pPr lvl="0"/>
            <a:r>
              <a:rPr lang="sl-SI" altLang="en-US" dirty="0"/>
              <a:t>CNVOS, </a:t>
            </a:r>
          </a:p>
          <a:p>
            <a:pPr lvl="0"/>
            <a:r>
              <a:rPr lang="sl-SI" altLang="en-US" dirty="0"/>
              <a:t>Center za informiranje, sodelovanje </a:t>
            </a:r>
          </a:p>
          <a:p>
            <a:pPr lvl="0"/>
            <a:r>
              <a:rPr lang="sl-SI" altLang="en-US" dirty="0"/>
              <a:t>in razvoj nevladnih organizacij</a:t>
            </a:r>
          </a:p>
          <a:p>
            <a:pPr lvl="0"/>
            <a:endParaRPr lang="sl-SI" altLang="en-US" dirty="0"/>
          </a:p>
          <a:p>
            <a:pPr lvl="0"/>
            <a:r>
              <a:rPr lang="sl-SI" altLang="en-US" dirty="0"/>
              <a:t>Ljubljana, 00.00.2017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" y="379"/>
            <a:ext cx="24345915" cy="5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69" r:id="rId5"/>
    <p:sldLayoutId id="2147483667" r:id="rId6"/>
    <p:sldLayoutId id="2147483670" r:id="rId7"/>
    <p:sldLayoutId id="2147483671" r:id="rId8"/>
    <p:sldLayoutId id="2147483664" r:id="rId9"/>
  </p:sldLayoutIdLst>
  <p:txStyles>
    <p:titleStyle>
      <a:lvl1pPr algn="l" defTabSz="2438248" rtl="0" eaLnBrk="1" latinLnBrk="0" hangingPunct="1">
        <a:lnSpc>
          <a:spcPts val="8000"/>
        </a:lnSpc>
        <a:spcBef>
          <a:spcPct val="0"/>
        </a:spcBef>
        <a:buNone/>
        <a:defRPr sz="8000" b="1" i="0" kern="1200">
          <a:solidFill>
            <a:srgbClr val="87ABC3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2438248" rtl="0" eaLnBrk="1" latinLnBrk="0" hangingPunct="1">
        <a:lnSpc>
          <a:spcPts val="5400"/>
        </a:lnSpc>
        <a:spcBef>
          <a:spcPts val="2667"/>
        </a:spcBef>
        <a:buFont typeface="Arial" panose="020B0604020202020204" pitchFamily="34" charset="0"/>
        <a:buNone/>
        <a:defRPr sz="5800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1828686" indent="-609562" algn="l" defTabSz="2438248" rtl="0" eaLnBrk="1" latinLnBrk="0" hangingPunct="1">
        <a:lnSpc>
          <a:spcPts val="67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3047810" indent="-609562" algn="l" defTabSz="2438248" rtl="0" eaLnBrk="1" fontAlgn="t" latinLnBrk="0" hangingPunct="1">
        <a:lnSpc>
          <a:spcPts val="67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4266933" indent="-609562" algn="l" defTabSz="2438248" rtl="0" eaLnBrk="1" latinLnBrk="0" hangingPunct="1">
        <a:lnSpc>
          <a:spcPts val="67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5486057" indent="-609562" algn="l" defTabSz="2438248" rtl="0" eaLnBrk="1" latinLnBrk="0" hangingPunct="1">
        <a:lnSpc>
          <a:spcPts val="67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6705181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305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429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552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24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48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71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95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619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743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867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99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 userDrawn="1">
          <p15:clr>
            <a:srgbClr val="F26B43"/>
          </p15:clr>
        </p15:guide>
        <p15:guide id="2" pos="649" userDrawn="1">
          <p15:clr>
            <a:srgbClr val="F26B43"/>
          </p15:clr>
        </p15:guide>
        <p15:guide id="3" orient="horz" pos="5125" userDrawn="1">
          <p15:clr>
            <a:srgbClr val="F26B43"/>
          </p15:clr>
        </p15:guide>
        <p15:guide id="4" orient="horz" pos="4490" userDrawn="1">
          <p15:clr>
            <a:srgbClr val="F26B43"/>
          </p15:clr>
        </p15:guide>
        <p15:guide id="5" orient="horz" pos="3855" userDrawn="1">
          <p15:clr>
            <a:srgbClr val="F26B43"/>
          </p15:clr>
        </p15:guide>
        <p15:guide id="6" orient="horz" pos="2557" userDrawn="1">
          <p15:clr>
            <a:srgbClr val="F26B43"/>
          </p15:clr>
        </p15:guide>
        <p15:guide id="7" orient="horz" pos="3203" userDrawn="1">
          <p15:clr>
            <a:srgbClr val="F26B43"/>
          </p15:clr>
        </p15:guide>
        <p15:guide id="8" orient="horz" pos="1930" userDrawn="1">
          <p15:clr>
            <a:srgbClr val="F26B43"/>
          </p15:clr>
        </p15:guide>
        <p15:guide id="9" orient="horz" pos="1269" userDrawn="1">
          <p15:clr>
            <a:srgbClr val="F26B43"/>
          </p15:clr>
        </p15:guide>
        <p15:guide id="10" orient="horz" pos="6395" userDrawn="1">
          <p15:clr>
            <a:srgbClr val="F26B43"/>
          </p15:clr>
        </p15:guide>
        <p15:guide id="11" orient="horz" pos="7030" userDrawn="1">
          <p15:clr>
            <a:srgbClr val="F26B43"/>
          </p15:clr>
        </p15:guide>
        <p15:guide id="12" orient="horz" pos="7690" userDrawn="1">
          <p15:clr>
            <a:srgbClr val="F26B43"/>
          </p15:clr>
        </p15:guide>
        <p15:guide id="13" orient="horz" pos="8317" userDrawn="1">
          <p15:clr>
            <a:srgbClr val="F26B43"/>
          </p15:clr>
        </p15:guide>
        <p15:guide id="14" orient="horz" pos="8963" userDrawn="1">
          <p15:clr>
            <a:srgbClr val="F26B43"/>
          </p15:clr>
        </p15:guide>
        <p15:guide id="15" orient="horz" pos="9600" userDrawn="1">
          <p15:clr>
            <a:srgbClr val="F26B43"/>
          </p15:clr>
        </p15:guide>
        <p15:guide id="16" orient="horz" pos="10251" userDrawn="1">
          <p15:clr>
            <a:srgbClr val="F26B43"/>
          </p15:clr>
        </p15:guide>
        <p15:guide id="17" pos="128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2554" userDrawn="1">
          <p15:clr>
            <a:srgbClr val="F26B43"/>
          </p15:clr>
        </p15:guide>
        <p15:guide id="20" pos="3189" userDrawn="1">
          <p15:clr>
            <a:srgbClr val="F26B43"/>
          </p15:clr>
        </p15:guide>
        <p15:guide id="21" pos="3830" userDrawn="1">
          <p15:clr>
            <a:srgbClr val="F26B43"/>
          </p15:clr>
        </p15:guide>
        <p15:guide id="22" pos="4487" userDrawn="1">
          <p15:clr>
            <a:srgbClr val="F26B43"/>
          </p15:clr>
        </p15:guide>
        <p15:guide id="23" pos="5113" userDrawn="1">
          <p15:clr>
            <a:srgbClr val="F26B43"/>
          </p15:clr>
        </p15:guide>
        <p15:guide id="24" pos="5774" userDrawn="1">
          <p15:clr>
            <a:srgbClr val="F26B43"/>
          </p15:clr>
        </p15:guide>
        <p15:guide id="25" pos="6409" userDrawn="1">
          <p15:clr>
            <a:srgbClr val="F26B43"/>
          </p15:clr>
        </p15:guide>
        <p15:guide id="26" pos="7044" userDrawn="1">
          <p15:clr>
            <a:srgbClr val="F26B43"/>
          </p15:clr>
        </p15:guide>
        <p15:guide id="27" pos="7680" userDrawn="1">
          <p15:clr>
            <a:srgbClr val="F26B43"/>
          </p15:clr>
        </p15:guide>
        <p15:guide id="28" pos="8315" userDrawn="1">
          <p15:clr>
            <a:srgbClr val="F26B43"/>
          </p15:clr>
        </p15:guide>
        <p15:guide id="29" pos="8950" userDrawn="1">
          <p15:clr>
            <a:srgbClr val="F26B43"/>
          </p15:clr>
        </p15:guide>
        <p15:guide id="30" pos="9585" userDrawn="1">
          <p15:clr>
            <a:srgbClr val="F26B43"/>
          </p15:clr>
        </p15:guide>
        <p15:guide id="31" pos="10220" userDrawn="1">
          <p15:clr>
            <a:srgbClr val="F26B43"/>
          </p15:clr>
        </p15:guide>
        <p15:guide id="32" pos="10873" userDrawn="1">
          <p15:clr>
            <a:srgbClr val="F26B43"/>
          </p15:clr>
        </p15:guide>
        <p15:guide id="33" pos="11510" userDrawn="1">
          <p15:clr>
            <a:srgbClr val="F26B43"/>
          </p15:clr>
        </p15:guide>
        <p15:guide id="34" pos="12170" userDrawn="1">
          <p15:clr>
            <a:srgbClr val="F26B43"/>
          </p15:clr>
        </p15:guide>
        <p15:guide id="35" pos="12805" userDrawn="1">
          <p15:clr>
            <a:srgbClr val="F26B43"/>
          </p15:clr>
        </p15:guide>
        <p15:guide id="36" pos="13440" userDrawn="1">
          <p15:clr>
            <a:srgbClr val="F26B43"/>
          </p15:clr>
        </p15:guide>
        <p15:guide id="37" pos="14075" userDrawn="1">
          <p15:clr>
            <a:srgbClr val="F26B43"/>
          </p15:clr>
        </p15:guide>
        <p15:guide id="38" pos="14710" userDrawn="1">
          <p15:clr>
            <a:srgbClr val="F26B43"/>
          </p15:clr>
        </p15:guide>
        <p15:guide id="39" orient="horz" pos="634" userDrawn="1">
          <p15:clr>
            <a:srgbClr val="F26B43"/>
          </p15:clr>
        </p15:guide>
        <p15:guide id="40" orient="horz" pos="10976" userDrawn="1">
          <p15:clr>
            <a:srgbClr val="F26B43"/>
          </p15:clr>
        </p15:guide>
        <p15:guide id="41" orient="horz" pos="10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-podezelja.si/sl/infoteka/sporocila-za-javnost/604-28-10-2016-izdane-zadnje-odlocbe-o-potrditvi-lokalnih-akcijskih-skupin-za-obdobje-2014-2020" TargetMode="External"/><Relationship Id="rId2" Type="http://schemas.openxmlformats.org/officeDocument/2006/relationships/hyperlink" Target="http://www.cnvos.si/razpi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biski-sklad.si/Lokalni_razvoj_ki_ga_vodi_skupnos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avskiobzornik.si/gospodarstvo/potrjeno-sofinanciranje-za-projekt-center-soncek-center-aktivnosti-invalidnih-oseb-88101" TargetMode="External"/><Relationship Id="rId2" Type="http://schemas.openxmlformats.org/officeDocument/2006/relationships/hyperlink" Target="http://www.rd-brestanica-krsko.si/posa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sdolinasoce.si/projekti-espr/" TargetMode="External"/><Relationship Id="rId5" Type="http://schemas.openxmlformats.org/officeDocument/2006/relationships/hyperlink" Target="http://www.las-istre.si/si/projekti/potrjeni-projekti--1-javni-poziv/" TargetMode="External"/><Relationship Id="rId4" Type="http://schemas.openxmlformats.org/officeDocument/2006/relationships/hyperlink" Target="https://webgate.ec.europa.eu/fpfis/cms/farnet/sailing-towards-2020-axis-4-acti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eronika.vodlan@cnvos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vos.si/razpisi/razpis/9959/javni-razpis-za-sofinanciranje-dogodkov-v-obcini-krsko" TargetMode="External"/><Relationship Id="rId2" Type="http://schemas.openxmlformats.org/officeDocument/2006/relationships/hyperlink" Target="https://www.cnvos.si/razpisi/razpis/10646/poziv-za-posredovanje-prednostnih-raziskovalnih-tem-za-oblikovanje-tem-za-oblikovanje-usmeritev-in-javnega-razpisa-v-okviru-ciljnega-raziskovalnega-programa-zagotovimosi-hrano-za-jutr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nvos.si/razpisi/razpis/7188/javni-razpis-za-predlozitev-projektov-v-okviru-programa-sodelovanja-interreg-va-slovenija-hrvask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0289" y="1006476"/>
            <a:ext cx="22321836" cy="5257204"/>
          </a:xfrm>
        </p:spPr>
        <p:txBody>
          <a:bodyPr>
            <a:normAutofit/>
          </a:bodyPr>
          <a:lstStyle/>
          <a:p>
            <a:b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sl-SI" sz="9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sl-S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0287" y="2015208"/>
            <a:ext cx="22321837" cy="13224791"/>
          </a:xfrm>
        </p:spPr>
        <p:txBody>
          <a:bodyPr>
            <a:normAutofit fontScale="40000" lnSpcReduction="20000"/>
          </a:bodyPr>
          <a:lstStyle/>
          <a:p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sz="40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Možnosti financiranja</a:t>
            </a:r>
          </a:p>
          <a:p>
            <a:pPr algn="ctr"/>
            <a:r>
              <a:rPr lang="sl-SI" sz="40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sl-SI" sz="40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ribiških družin </a:t>
            </a:r>
          </a:p>
          <a:p>
            <a:pPr algn="ctr"/>
            <a:endParaRPr lang="sl-SI" sz="40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sz="40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prek javnih razpisov</a:t>
            </a:r>
            <a:endParaRPr lang="sl-SI" sz="40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Veronika Vodlan, </a:t>
            </a:r>
          </a:p>
          <a:p>
            <a:pPr algn="ctr"/>
            <a:r>
              <a:rPr lang="sl-SI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CNVOS</a:t>
            </a:r>
            <a:endParaRPr lang="sl-SI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sl-SI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Lukovica, 26. 11. 2019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70358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9967" y="-1016"/>
            <a:ext cx="22322476" cy="3556289"/>
          </a:xfrm>
        </p:spPr>
        <p:txBody>
          <a:bodyPr/>
          <a:lstStyle/>
          <a:p>
            <a:r>
              <a:rPr lang="sl-SI" altLang="sl-SI" dirty="0">
                <a:solidFill>
                  <a:srgbClr val="0070C0"/>
                </a:solidFill>
                <a:latin typeface="Calibri" panose="020F0502020204030204" pitchFamily="34" charset="0"/>
              </a:rPr>
              <a:t>Elementi razpisov </a:t>
            </a:r>
            <a:br>
              <a:rPr lang="sl-SI" altLang="sl-SI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ime razpisovalca in razpisa 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predstavitev ozadja razpisa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cilji razpisa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prioritete 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višina sredstev za sofinanciranje projektov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minimalen in maksimalen znesek sofinanciranja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maksimalen odstotek sofinanciranja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kriteriji upravičenosti (upravičeni prijavitelji, akcije, stroški)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način prijave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176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dirty="0">
                <a:solidFill>
                  <a:srgbClr val="0070C0"/>
                </a:solidFill>
              </a:rPr>
              <a:t>Prijavnica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3383361"/>
            <a:ext cx="22322476" cy="12863022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ime projekta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povzetek projekta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opis organizacije in ključnih oseb v projektu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opis problema in potreb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ciljne skupine projekta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cilji projekta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rezultati projekta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aktivnosti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terminski načrt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vrednotenje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trajnost</a:t>
            </a:r>
          </a:p>
          <a:p>
            <a:pPr lvl="1">
              <a:spcBef>
                <a:spcPts val="600"/>
              </a:spcBef>
            </a:pPr>
            <a:r>
              <a:rPr lang="sl-SI" altLang="sl-SI" sz="6000" dirty="0">
                <a:solidFill>
                  <a:srgbClr val="000000"/>
                </a:solidFill>
                <a:latin typeface="Calibri" panose="020F0502020204030204" pitchFamily="34" charset="0"/>
              </a:rPr>
              <a:t>finančni načrt</a:t>
            </a:r>
          </a:p>
        </p:txBody>
      </p:sp>
    </p:spTree>
    <p:extLst>
      <p:ext uri="{BB962C8B-B14F-4D97-AF65-F5344CB8AC3E}">
        <p14:creationId xmlns:p14="http://schemas.microsoft.com/office/powerpoint/2010/main" val="106288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dirty="0">
                <a:solidFill>
                  <a:srgbClr val="0070C0"/>
                </a:solidFill>
              </a:rPr>
              <a:t>Finančni načrt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000" dirty="0"/>
              <a:t>vnaprej predviden obrazec – tabela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000" dirty="0"/>
              <a:t>prihodki/stroški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000" dirty="0"/>
              <a:t>upravičeni/neupravičeni stroški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000" dirty="0"/>
              <a:t>ustreznost, relevantnost glede na predvidene dejavnosti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000" dirty="0"/>
              <a:t>stroškovna učinkovitost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24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povezave</a:t>
            </a:r>
            <a:b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sl-SI" sz="9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sl-S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0287" y="2519264"/>
            <a:ext cx="22321837" cy="12720735"/>
          </a:xfrm>
        </p:spPr>
        <p:txBody>
          <a:bodyPr>
            <a:normAutofit fontScale="92500"/>
          </a:bodyPr>
          <a:lstStyle/>
          <a:p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www.cnvos.si/razpisi</a:t>
            </a:r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https://www.program-podezelja.si/sl/infoteka/sporocila-za-javnost/604-28-10-2016-izdane-zadnje-odlocbe-o-potrditvi-lokalnih-akcijskih-skupin-za-obdobje-2014-2020</a:t>
            </a:r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http://www.ribiski-sklad.si/Lokalni_razvoj_ki_ga_vodi_skupnost/</a:t>
            </a:r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sl-SI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42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9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Dobre prakse</a:t>
            </a:r>
            <a:br>
              <a:rPr lang="sl-SI" sz="9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sl-S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0287" y="2519264"/>
            <a:ext cx="22321837" cy="1272073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http://www.rd-brestanica-krsko.si/posava.html</a:t>
            </a:r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https://www.posavskiobzornik.si/gospodarstvo/potrjeno-sofinanciranje-za-projekt-center-soncek-center-aktivnosti-invalidnih-oseb-88101</a:t>
            </a:r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https://webgate.ec.europa.eu/fpfis/cms/farnet/sailing-towards-2020-axis-4-action</a:t>
            </a:r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http://www.las-istre.si/si/projekti/potrjeni-projekti--1-javni-poziv/</a:t>
            </a:r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http://lasdolinasoce.si/projekti-espr/</a:t>
            </a:r>
            <a: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sl-SI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69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l-SI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sl-SI" sz="9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sl-S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1600" indent="-1371600">
              <a:buAutoNum type="arabicPeriod"/>
            </a:pPr>
            <a:endParaRPr lang="sl-SI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Vprašanja, dileme?</a:t>
            </a:r>
          </a:p>
          <a:p>
            <a:pPr algn="ctr"/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veronika.vodlan@cnvos.si</a:t>
            </a:r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sl-SI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Hvala!</a:t>
            </a:r>
          </a:p>
          <a:p>
            <a:pPr algn="r"/>
            <a:endParaRPr lang="sl-SI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8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Razpisi : naročila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3167337"/>
            <a:ext cx="22322476" cy="13079046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sl-SI" altLang="sl-SI" sz="8000" dirty="0">
                <a:solidFill>
                  <a:srgbClr val="0070C0"/>
                </a:solidFill>
                <a:latin typeface="Calibri" panose="020F0502020204030204" pitchFamily="34" charset="0"/>
              </a:rPr>
              <a:t>Javni poziv (angl. </a:t>
            </a:r>
            <a:r>
              <a:rPr lang="sl-SI" altLang="sl-SI" sz="8000" dirty="0" err="1">
                <a:solidFill>
                  <a:srgbClr val="0070C0"/>
                </a:solidFill>
                <a:latin typeface="Calibri" panose="020F0502020204030204" pitchFamily="34" charset="0"/>
              </a:rPr>
              <a:t>call</a:t>
            </a:r>
            <a:r>
              <a:rPr lang="sl-SI" altLang="sl-SI" sz="8000" dirty="0">
                <a:solidFill>
                  <a:srgbClr val="0070C0"/>
                </a:solidFill>
                <a:latin typeface="Calibri" panose="020F0502020204030204" pitchFamily="34" charset="0"/>
              </a:rPr>
              <a:t>) = </a:t>
            </a:r>
            <a:r>
              <a:rPr lang="sl-SI" altLang="sl-SI" sz="8000" dirty="0">
                <a:solidFill>
                  <a:srgbClr val="000000"/>
                </a:solidFill>
                <a:latin typeface="Calibri" panose="020F0502020204030204" pitchFamily="34" charset="0"/>
              </a:rPr>
              <a:t>javna objava, s katero se iščejo projekti, ki ustrezajo jasno določenim prioritetam razpisa in bodo sofinancirani iz določenega proračuna</a:t>
            </a:r>
          </a:p>
          <a:p>
            <a:pPr lvl="1">
              <a:spcBef>
                <a:spcPts val="700"/>
              </a:spcBef>
            </a:pPr>
            <a:endParaRPr lang="sl-SI" altLang="sl-SI" sz="8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700"/>
              </a:spcBef>
            </a:pPr>
            <a:endParaRPr lang="sl-SI" altLang="sl-SI" sz="8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700"/>
              </a:spcBef>
            </a:pPr>
            <a:r>
              <a:rPr lang="sl-SI" altLang="sl-SI" sz="8000" dirty="0">
                <a:solidFill>
                  <a:srgbClr val="0070C0"/>
                </a:solidFill>
                <a:latin typeface="Calibri" panose="020F0502020204030204" pitchFamily="34" charset="0"/>
              </a:rPr>
              <a:t>javno naročilo (</a:t>
            </a:r>
            <a:r>
              <a:rPr lang="sl-SI" altLang="sl-SI" sz="8000" dirty="0" err="1">
                <a:solidFill>
                  <a:srgbClr val="0070C0"/>
                </a:solidFill>
                <a:latin typeface="Calibri" panose="020F0502020204030204" pitchFamily="34" charset="0"/>
              </a:rPr>
              <a:t>call</a:t>
            </a:r>
            <a:r>
              <a:rPr lang="sl-SI" altLang="sl-SI" sz="8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l-SI" altLang="sl-SI" sz="8000" dirty="0" err="1">
                <a:solidFill>
                  <a:srgbClr val="0070C0"/>
                </a:solidFill>
                <a:latin typeface="Calibri" panose="020F0502020204030204" pitchFamily="34" charset="0"/>
              </a:rPr>
              <a:t>for</a:t>
            </a:r>
            <a:r>
              <a:rPr lang="sl-SI" altLang="sl-SI" sz="8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sl-SI" altLang="sl-SI" sz="8000" dirty="0" err="1">
                <a:solidFill>
                  <a:srgbClr val="0070C0"/>
                </a:solidFill>
                <a:latin typeface="Calibri" panose="020F0502020204030204" pitchFamily="34" charset="0"/>
              </a:rPr>
              <a:t>tenders</a:t>
            </a:r>
            <a:r>
              <a:rPr lang="sl-SI" altLang="sl-SI" sz="8000" dirty="0">
                <a:solidFill>
                  <a:srgbClr val="0070C0"/>
                </a:solidFill>
                <a:latin typeface="Calibri" panose="020F0502020204030204" pitchFamily="34" charset="0"/>
              </a:rPr>
              <a:t>) = </a:t>
            </a:r>
            <a:r>
              <a:rPr lang="sl-SI" altLang="sl-SI" sz="8000" dirty="0">
                <a:solidFill>
                  <a:srgbClr val="000000"/>
                </a:solidFill>
                <a:latin typeface="Calibri" panose="020F0502020204030204" pitchFamily="34" charset="0"/>
              </a:rPr>
              <a:t>naročilo storitve ali proizvoda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122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0070C0"/>
                </a:solidFill>
              </a:rPr>
              <a:t>Možni financerji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3023321"/>
            <a:ext cx="22322476" cy="132230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Občine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Razvojne agencije, Lokalne akcijske skupine – LAS (npr. Agencija RS za kmetijske trge in razvoj podeželja)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Ministrstva (npr. Ministrstvo za okolje in prostor; za gospodarski razvoj in tehnologijo; za kmetijstvo gozdarstvo in prehrano 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Uradi Vlade 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Javni skladi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Fundacije/ustanove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Veleposlaništva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Evropska komisija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sz="6400" dirty="0"/>
              <a:t> Norveški finančni mehanizem in finančni mehanizem EGP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altLang="sl-SI" dirty="0"/>
              <a:t>…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091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0070C0"/>
                </a:solidFill>
              </a:rPr>
              <a:t>Finančni viri EU</a:t>
            </a:r>
            <a:endParaRPr lang="sl-SI" dirty="0">
              <a:solidFill>
                <a:srgbClr val="0070C0"/>
              </a:solidFill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849288"/>
              </p:ext>
            </p:extLst>
          </p:nvPr>
        </p:nvGraphicFramePr>
        <p:xfrm>
          <a:off x="1030288" y="2591272"/>
          <a:ext cx="22826214" cy="1365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09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9967" y="503041"/>
            <a:ext cx="22322476" cy="2664296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1655169"/>
            <a:ext cx="22322476" cy="14591214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3109" b="3627"/>
          <a:stretch/>
        </p:blipFill>
        <p:spPr>
          <a:xfrm>
            <a:off x="0" y="1655169"/>
            <a:ext cx="25110983" cy="131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9967" y="503041"/>
            <a:ext cx="22322476" cy="1584175"/>
          </a:xfrm>
        </p:spPr>
        <p:txBody>
          <a:bodyPr>
            <a:normAutofit fontScale="90000"/>
          </a:bodyPr>
          <a:lstStyle/>
          <a:p>
            <a:r>
              <a:rPr lang="sl-SI" dirty="0"/>
              <a:t>primeri razpisov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2735289"/>
            <a:ext cx="22322476" cy="13511094"/>
          </a:xfrm>
        </p:spPr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sl-SI" dirty="0">
                <a:hlinkClick r:id="rId2"/>
              </a:rPr>
              <a:t>https://www.cnvos.si/razpisi/razpis/10646/poziv-za-posredovanje-prednostnih-raziskovalnih-tem-za-oblikovanje-tem-za-oblikovanje-usmeritev-in-javnega-razpisa-v-okviru-ciljnega-raziskovalnega-programa-zagotovimosi-hrano-za-jutri</a:t>
            </a:r>
            <a:endParaRPr lang="sl-SI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l-SI" dirty="0"/>
              <a:t>https://www.cnvos.si/razpisi/razpis/10611/3-javni-razpis-za-podukrep-165-podpora-za-skupno-ukrepanje-za-blazitev-podnebnih-sprememb-ali-prilagajanje-nanje-ter-za-skupne-pristope-k-okoljskim-projektom-in-stalnim-okoljskim-praksam-na-podrocju-gozdarstva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l-SI" dirty="0"/>
              <a:t>https://www.cnvos.si/razpisi/razpis/10599/javni-razpis-za-sofinanciranje-programa-dela-lokalnih-drustev-na-podrocju-razvoja-podezelja-ter-sofinanciranje-strokovnih-vsebin-prireditev-na-podezelju-posavskega-stehvanja-in-ekopraznika-v-ljubljani-za-leto-2020  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l-SI" dirty="0">
                <a:hlinkClick r:id="rId3"/>
              </a:rPr>
              <a:t>https://www.cnvos.si/razpisi/razpis/9959/javni-razpis-za-sofinanciranje-dogodkov-v-obcini-krsko</a:t>
            </a:r>
            <a:endParaRPr lang="sl-SI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l-SI" dirty="0">
                <a:hlinkClick r:id="rId4"/>
              </a:rPr>
              <a:t>https://www.cnvos.si/razpisi/razpis/7188/javni-razpis-za-predlozitev-projektov-v-okviru-programa-sodelovanja-interreg-va-slovenija-hrvaska</a:t>
            </a:r>
            <a:r>
              <a:rPr lang="sl-SI" dirty="0"/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127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9967" y="503041"/>
            <a:ext cx="22322476" cy="2664296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1655169"/>
            <a:ext cx="22322476" cy="14591214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4372" t="3886" r="42075" b="9169"/>
          <a:stretch/>
        </p:blipFill>
        <p:spPr>
          <a:xfrm>
            <a:off x="2398118" y="0"/>
            <a:ext cx="17569952" cy="160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0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9967" y="503041"/>
            <a:ext cx="22322476" cy="2664296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1655169"/>
            <a:ext cx="22322476" cy="14591214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166" y="1803343"/>
            <a:ext cx="19370152" cy="139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9967" y="503041"/>
            <a:ext cx="22322476" cy="2664296"/>
          </a:xfrm>
        </p:spPr>
        <p:txBody>
          <a:bodyPr>
            <a:normAutofit fontScale="90000"/>
          </a:bodyPr>
          <a:lstStyle/>
          <a:p>
            <a:br>
              <a:rPr 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  <a:latin typeface="Calibri" panose="020F0502020204030204" pitchFamily="34" charset="0"/>
              </a:rPr>
              <a:t>Razpisna dokumentacija</a:t>
            </a:r>
            <a:br>
              <a:rPr lang="sl-SI" altLang="sl-SI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9967" y="3599383"/>
            <a:ext cx="22322476" cy="12646999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sl-SI" dirty="0"/>
          </a:p>
          <a:p>
            <a:pPr lvl="1">
              <a:spcBef>
                <a:spcPts val="600"/>
              </a:spcBef>
            </a:pPr>
            <a:r>
              <a:rPr lang="sl-SI" altLang="sl-SI" sz="6000" b="1" dirty="0">
                <a:solidFill>
                  <a:srgbClr val="000000"/>
                </a:solidFill>
                <a:latin typeface="Calibri" panose="020F0502020204030204" pitchFamily="34" charset="0"/>
              </a:rPr>
              <a:t>Razpis</a:t>
            </a:r>
          </a:p>
          <a:p>
            <a:pPr lvl="1">
              <a:spcBef>
                <a:spcPts val="600"/>
              </a:spcBef>
            </a:pPr>
            <a:endParaRPr lang="sl-SI" altLang="sl-SI" sz="6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sl-SI" altLang="sl-SI" sz="6000" b="1" dirty="0">
                <a:solidFill>
                  <a:srgbClr val="000000"/>
                </a:solidFill>
                <a:latin typeface="Calibri" panose="020F0502020204030204" pitchFamily="34" charset="0"/>
              </a:rPr>
              <a:t>prijavnica</a:t>
            </a:r>
          </a:p>
          <a:p>
            <a:pPr lvl="1">
              <a:spcBef>
                <a:spcPts val="600"/>
              </a:spcBef>
            </a:pPr>
            <a:endParaRPr lang="sl-SI" altLang="sl-SI" sz="6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sl-SI" altLang="sl-SI" sz="6000" b="1" dirty="0">
                <a:solidFill>
                  <a:srgbClr val="000000"/>
                </a:solidFill>
                <a:latin typeface="Calibri" panose="020F0502020204030204" pitchFamily="34" charset="0"/>
              </a:rPr>
              <a:t>finančni načrt</a:t>
            </a:r>
          </a:p>
          <a:p>
            <a:pPr lvl="1">
              <a:spcBef>
                <a:spcPts val="600"/>
              </a:spcBef>
            </a:pPr>
            <a:endParaRPr lang="sl-SI" altLang="sl-SI" sz="6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sl-SI" altLang="sl-SI" sz="6000" b="1" dirty="0">
                <a:solidFill>
                  <a:srgbClr val="000000"/>
                </a:solidFill>
                <a:latin typeface="Calibri" panose="020F0502020204030204" pitchFamily="34" charset="0"/>
              </a:rPr>
              <a:t>navodila za prijavitelje</a:t>
            </a:r>
          </a:p>
          <a:p>
            <a:pPr lvl="1">
              <a:spcBef>
                <a:spcPts val="600"/>
              </a:spcBef>
            </a:pPr>
            <a:endParaRPr lang="sl-SI" altLang="sl-SI" sz="6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sl-SI" altLang="sl-SI" sz="6000" b="1" dirty="0">
                <a:solidFill>
                  <a:srgbClr val="000000"/>
                </a:solidFill>
                <a:latin typeface="Calibri" panose="020F0502020204030204" pitchFamily="34" charset="0"/>
              </a:rPr>
              <a:t>drugi obrazci </a:t>
            </a:r>
            <a:endParaRPr lang="sl-SI" altLang="sl-SI" sz="6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93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478</Words>
  <Application>Microsoft Office PowerPoint</Application>
  <PresentationFormat>Po meri</PresentationFormat>
  <Paragraphs>117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Wingdings</vt:lpstr>
      <vt:lpstr>Office Theme</vt:lpstr>
      <vt:lpstr>  </vt:lpstr>
      <vt:lpstr>Razpisi : naročila</vt:lpstr>
      <vt:lpstr>Možni financerji</vt:lpstr>
      <vt:lpstr>Finančni viri EU</vt:lpstr>
      <vt:lpstr> </vt:lpstr>
      <vt:lpstr>primeri razpisov </vt:lpstr>
      <vt:lpstr> </vt:lpstr>
      <vt:lpstr> </vt:lpstr>
      <vt:lpstr> Razpisna dokumentacija </vt:lpstr>
      <vt:lpstr>Elementi razpisov  </vt:lpstr>
      <vt:lpstr>Prijavnica </vt:lpstr>
      <vt:lpstr>Finančni načrt</vt:lpstr>
      <vt:lpstr>povezave  </vt:lpstr>
      <vt:lpstr>Dobre prakse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RZS</cp:lastModifiedBy>
  <cp:revision>74</cp:revision>
  <cp:lastPrinted>2019-11-26T12:56:57Z</cp:lastPrinted>
  <dcterms:created xsi:type="dcterms:W3CDTF">2017-01-27T17:09:59Z</dcterms:created>
  <dcterms:modified xsi:type="dcterms:W3CDTF">2019-11-26T15:46:24Z</dcterms:modified>
</cp:coreProperties>
</file>